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notesSlides/notesSlide40.xml" ContentType="application/vnd.openxmlformats-officedocument.presentationml.notesSlide+xml"/>
  <Override PartName="/ppt/tags/tag52.xml" ContentType="application/vnd.openxmlformats-officedocument.presentationml.tags+xml"/>
  <Override PartName="/ppt/notesSlides/notesSlide41.xml" ContentType="application/vnd.openxmlformats-officedocument.presentationml.notesSlide+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tags/tag59.xml" ContentType="application/vnd.openxmlformats-officedocument.presentationml.tags+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ppt/tags/tag78.xml" ContentType="application/vnd.openxmlformats-officedocument.presentationml.tags+xml"/>
  <Override PartName="/ppt/notesSlides/notesSlide67.xml" ContentType="application/vnd.openxmlformats-officedocument.presentationml.notesSlide+xml"/>
  <Override PartName="/ppt/tags/tag79.xml" ContentType="application/vnd.openxmlformats-officedocument.presentationml.tags+xml"/>
  <Override PartName="/ppt/notesSlides/notesSlide68.xml" ContentType="application/vnd.openxmlformats-officedocument.presentationml.notesSlide+xml"/>
  <Override PartName="/ppt/tags/tag80.xml" ContentType="application/vnd.openxmlformats-officedocument.presentationml.tags+xml"/>
  <Override PartName="/ppt/notesSlides/notesSlide69.xml" ContentType="application/vnd.openxmlformats-officedocument.presentationml.notesSlide+xml"/>
  <Override PartName="/ppt/tags/tag81.xml" ContentType="application/vnd.openxmlformats-officedocument.presentationml.tags+xml"/>
  <Override PartName="/ppt/notesSlides/notesSlide70.xml" ContentType="application/vnd.openxmlformats-officedocument.presentationml.notesSlide+xml"/>
  <Override PartName="/ppt/tags/tag82.xml" ContentType="application/vnd.openxmlformats-officedocument.presentationml.tags+xml"/>
  <Override PartName="/ppt/notesSlides/notesSlide71.xml" ContentType="application/vnd.openxmlformats-officedocument.presentationml.notesSlide+xml"/>
  <Override PartName="/ppt/tags/tag83.xml" ContentType="application/vnd.openxmlformats-officedocument.presentationml.tags+xml"/>
  <Override PartName="/ppt/notesSlides/notesSlide72.xml" ContentType="application/vnd.openxmlformats-officedocument.presentationml.notesSlide+xml"/>
  <Override PartName="/ppt/tags/tag84.xml" ContentType="application/vnd.openxmlformats-officedocument.presentationml.tags+xml"/>
  <Override PartName="/ppt/notesSlides/notesSlide73.xml" ContentType="application/vnd.openxmlformats-officedocument.presentationml.notesSlide+xml"/>
  <Override PartName="/ppt/tags/tag85.xml" ContentType="application/vnd.openxmlformats-officedocument.presentationml.tags+xml"/>
  <Override PartName="/ppt/notesSlides/notesSlide74.xml" ContentType="application/vnd.openxmlformats-officedocument.presentationml.notesSlide+xml"/>
  <Override PartName="/ppt/tags/tag86.xml" ContentType="application/vnd.openxmlformats-officedocument.presentationml.tags+xml"/>
  <Override PartName="/ppt/notesSlides/notesSlide75.xml" ContentType="application/vnd.openxmlformats-officedocument.presentationml.notesSlide+xml"/>
  <Override PartName="/ppt/tags/tag87.xml" ContentType="application/vnd.openxmlformats-officedocument.presentationml.tags+xml"/>
  <Override PartName="/ppt/notesSlides/notesSlide76.xml" ContentType="application/vnd.openxmlformats-officedocument.presentationml.notesSlide+xml"/>
  <Override PartName="/ppt/tags/tag88.xml" ContentType="application/vnd.openxmlformats-officedocument.presentationml.tags+xml"/>
  <Override PartName="/ppt/notesSlides/notesSlide77.xml" ContentType="application/vnd.openxmlformats-officedocument.presentationml.notesSlide+xml"/>
  <Override PartName="/ppt/tags/tag89.xml" ContentType="application/vnd.openxmlformats-officedocument.presentationml.tags+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5" r:id="rId5"/>
  </p:sldMasterIdLst>
  <p:notesMasterIdLst>
    <p:notesMasterId r:id="rId84"/>
  </p:notesMasterIdLst>
  <p:handoutMasterIdLst>
    <p:handoutMasterId r:id="rId85"/>
  </p:handoutMasterIdLst>
  <p:sldIdLst>
    <p:sldId id="294" r:id="rId6"/>
    <p:sldId id="258" r:id="rId7"/>
    <p:sldId id="259" r:id="rId8"/>
    <p:sldId id="260" r:id="rId9"/>
    <p:sldId id="307" r:id="rId10"/>
    <p:sldId id="368" r:id="rId11"/>
    <p:sldId id="264" r:id="rId12"/>
    <p:sldId id="263" r:id="rId13"/>
    <p:sldId id="406" r:id="rId14"/>
    <p:sldId id="266" r:id="rId15"/>
    <p:sldId id="339" r:id="rId16"/>
    <p:sldId id="340" r:id="rId17"/>
    <p:sldId id="341" r:id="rId18"/>
    <p:sldId id="342" r:id="rId19"/>
    <p:sldId id="332" r:id="rId20"/>
    <p:sldId id="333" r:id="rId21"/>
    <p:sldId id="338" r:id="rId22"/>
    <p:sldId id="337" r:id="rId23"/>
    <p:sldId id="336" r:id="rId24"/>
    <p:sldId id="344" r:id="rId25"/>
    <p:sldId id="334" r:id="rId26"/>
    <p:sldId id="415" r:id="rId27"/>
    <p:sldId id="345" r:id="rId28"/>
    <p:sldId id="407" r:id="rId29"/>
    <p:sldId id="265" r:id="rId30"/>
    <p:sldId id="324" r:id="rId31"/>
    <p:sldId id="325" r:id="rId32"/>
    <p:sldId id="346" r:id="rId33"/>
    <p:sldId id="408" r:id="rId34"/>
    <p:sldId id="326" r:id="rId35"/>
    <p:sldId id="369" r:id="rId36"/>
    <p:sldId id="327" r:id="rId37"/>
    <p:sldId id="328" r:id="rId38"/>
    <p:sldId id="347" r:id="rId39"/>
    <p:sldId id="414" r:id="rId40"/>
    <p:sldId id="409" r:id="rId41"/>
    <p:sldId id="267" r:id="rId42"/>
    <p:sldId id="268" r:id="rId43"/>
    <p:sldId id="271" r:id="rId44"/>
    <p:sldId id="272" r:id="rId45"/>
    <p:sldId id="274" r:id="rId46"/>
    <p:sldId id="278" r:id="rId47"/>
    <p:sldId id="275" r:id="rId48"/>
    <p:sldId id="282" r:id="rId49"/>
    <p:sldId id="343" r:id="rId50"/>
    <p:sldId id="375" r:id="rId51"/>
    <p:sldId id="281" r:id="rId52"/>
    <p:sldId id="283" r:id="rId53"/>
    <p:sldId id="285" r:id="rId54"/>
    <p:sldId id="276" r:id="rId55"/>
    <p:sldId id="277" r:id="rId56"/>
    <p:sldId id="410" r:id="rId57"/>
    <p:sldId id="286" r:id="rId58"/>
    <p:sldId id="287" r:id="rId59"/>
    <p:sldId id="288" r:id="rId60"/>
    <p:sldId id="289" r:id="rId61"/>
    <p:sldId id="290" r:id="rId62"/>
    <p:sldId id="291" r:id="rId63"/>
    <p:sldId id="411" r:id="rId64"/>
    <p:sldId id="292" r:id="rId65"/>
    <p:sldId id="293" r:id="rId66"/>
    <p:sldId id="412" r:id="rId67"/>
    <p:sldId id="405" r:id="rId68"/>
    <p:sldId id="301" r:id="rId69"/>
    <p:sldId id="302" r:id="rId70"/>
    <p:sldId id="303" r:id="rId71"/>
    <p:sldId id="304" r:id="rId72"/>
    <p:sldId id="349" r:id="rId73"/>
    <p:sldId id="306" r:id="rId74"/>
    <p:sldId id="413" r:id="rId75"/>
    <p:sldId id="321" r:id="rId76"/>
    <p:sldId id="322" r:id="rId77"/>
    <p:sldId id="323" r:id="rId78"/>
    <p:sldId id="331" r:id="rId79"/>
    <p:sldId id="319" r:id="rId80"/>
    <p:sldId id="320" r:id="rId81"/>
    <p:sldId id="315" r:id="rId82"/>
    <p:sldId id="308" r:id="rId83"/>
  </p:sldIdLst>
  <p:sldSz cx="12192000" cy="6858000"/>
  <p:notesSz cx="9309100" cy="70231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E3C32D-80B9-4817-B460-CE64EC2BF3FE}">
          <p14:sldIdLst>
            <p14:sldId id="294"/>
            <p14:sldId id="258"/>
            <p14:sldId id="259"/>
            <p14:sldId id="260"/>
          </p14:sldIdLst>
        </p14:section>
        <p14:section name="Technology for Testing with Braille" id="{F6DA3E2A-2CA4-4A23-8E4A-66036C04608F}">
          <p14:sldIdLst>
            <p14:sldId id="307"/>
            <p14:sldId id="368"/>
            <p14:sldId id="264"/>
            <p14:sldId id="263"/>
          </p14:sldIdLst>
        </p14:section>
        <p14:section name="Test Administrator Software Configurations" id="{059D6879-2E7C-428F-A824-D616AA14123C}">
          <p14:sldIdLst>
            <p14:sldId id="406"/>
            <p14:sldId id="266"/>
            <p14:sldId id="339"/>
            <p14:sldId id="340"/>
            <p14:sldId id="341"/>
            <p14:sldId id="342"/>
            <p14:sldId id="332"/>
            <p14:sldId id="333"/>
            <p14:sldId id="338"/>
            <p14:sldId id="337"/>
            <p14:sldId id="336"/>
            <p14:sldId id="344"/>
            <p14:sldId id="334"/>
            <p14:sldId id="415"/>
            <p14:sldId id="345"/>
          </p14:sldIdLst>
        </p14:section>
        <p14:section name="Student Software Configuration" id="{2ACFBEAD-E47A-4321-83D4-1EF66701C15A}">
          <p14:sldIdLst>
            <p14:sldId id="407"/>
            <p14:sldId id="265"/>
            <p14:sldId id="324"/>
            <p14:sldId id="325"/>
            <p14:sldId id="346"/>
          </p14:sldIdLst>
        </p14:section>
        <p14:section name="JAWS Settings" id="{B5B3CD09-ADEF-4BD1-9B5F-8C67219A0E6C}">
          <p14:sldIdLst>
            <p14:sldId id="408"/>
            <p14:sldId id="326"/>
            <p14:sldId id="369"/>
            <p14:sldId id="327"/>
            <p14:sldId id="328"/>
            <p14:sldId id="347"/>
            <p14:sldId id="414"/>
          </p14:sldIdLst>
        </p14:section>
        <p14:section name="Administer Tests to Students Using Braille" id="{85952C62-FE3F-43E1-9254-C8E2E64E3C76}">
          <p14:sldIdLst>
            <p14:sldId id="409"/>
            <p14:sldId id="267"/>
            <p14:sldId id="268"/>
            <p14:sldId id="271"/>
            <p14:sldId id="272"/>
            <p14:sldId id="274"/>
            <p14:sldId id="278"/>
            <p14:sldId id="275"/>
            <p14:sldId id="282"/>
            <p14:sldId id="343"/>
            <p14:sldId id="375"/>
            <p14:sldId id="281"/>
            <p14:sldId id="283"/>
            <p14:sldId id="285"/>
            <p14:sldId id="276"/>
            <p14:sldId id="277"/>
          </p14:sldIdLst>
        </p14:section>
        <p14:section name="Navigate a Test Using Braille" id="{F13BD9C4-3A69-41DC-8A03-01AC4806602C}">
          <p14:sldIdLst>
            <p14:sldId id="410"/>
            <p14:sldId id="286"/>
            <p14:sldId id="287"/>
            <p14:sldId id="288"/>
            <p14:sldId id="289"/>
            <p14:sldId id="290"/>
            <p14:sldId id="291"/>
          </p14:sldIdLst>
        </p14:section>
        <p14:section name="Test Elements" id="{03B2297A-003A-44AD-A1E0-54523A2F72CC}">
          <p14:sldIdLst>
            <p14:sldId id="411"/>
            <p14:sldId id="292"/>
            <p14:sldId id="293"/>
          </p14:sldIdLst>
        </p14:section>
        <p14:section name="Responding to Questions with JAWS Keyboard Commands" id="{C38EA08D-4C34-4AE9-BEF5-F92DC69429BC}">
          <p14:sldIdLst>
            <p14:sldId id="412"/>
            <p14:sldId id="405"/>
            <p14:sldId id="301"/>
            <p14:sldId id="302"/>
            <p14:sldId id="303"/>
            <p14:sldId id="304"/>
            <p14:sldId id="349"/>
            <p14:sldId id="306"/>
          </p14:sldIdLst>
        </p14:section>
        <p14:section name="Pausing and Ending a Test" id="{D911AAF5-C779-4DB2-8E2E-47E40E4EF002}">
          <p14:sldIdLst>
            <p14:sldId id="413"/>
            <p14:sldId id="321"/>
            <p14:sldId id="322"/>
            <p14:sldId id="323"/>
            <p14:sldId id="331"/>
            <p14:sldId id="319"/>
            <p14:sldId id="320"/>
            <p14:sldId id="315"/>
            <p14:sldId id="308"/>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11" clrIdx="8">
    <p:extLst>
      <p:ext uri="{19B8F6BF-5375-455C-9EA6-DF929625EA0E}">
        <p15:presenceInfo xmlns:p15="http://schemas.microsoft.com/office/powerpoint/2012/main" userId="S::mmills@air.org::c45eef33-598a-4d4e-81ae-afc889ac12d7" providerId="AD"/>
      </p:ext>
    </p:extLst>
  </p:cmAuthor>
  <p:cmAuthor id="10" name="Boyd, Brittany" initials="BB" lastIdx="27" clrIdx="9">
    <p:extLst>
      <p:ext uri="{19B8F6BF-5375-455C-9EA6-DF929625EA0E}">
        <p15:presenceInfo xmlns:p15="http://schemas.microsoft.com/office/powerpoint/2012/main" userId="S-1-5-21-1472932569-214068005-926709054-80161" providerId="AD"/>
      </p:ext>
    </p:extLst>
  </p:cmAuthor>
  <p:cmAuthor id="11" name="Evan Davis" initials="ED" lastIdx="11" clrIdx="10">
    <p:extLst>
      <p:ext uri="{19B8F6BF-5375-455C-9EA6-DF929625EA0E}">
        <p15:presenceInfo xmlns:p15="http://schemas.microsoft.com/office/powerpoint/2012/main" userId="S::evan.davis@cambiumassessment.com::0908157f-410a-4dba-b773-643e741566fb" providerId="AD"/>
      </p:ext>
    </p:extLst>
  </p:cmAuthor>
  <p:cmAuthor id="12" name="Hannah Hattamer" initials="HH" lastIdx="9" clrIdx="11">
    <p:extLst>
      <p:ext uri="{19B8F6BF-5375-455C-9EA6-DF929625EA0E}">
        <p15:presenceInfo xmlns:p15="http://schemas.microsoft.com/office/powerpoint/2012/main" userId="S::hannah.hattamer@cambiumassessment.com::081f2ea5-9ee1-4d65-901b-dad6708754cd" providerId="AD"/>
      </p:ext>
    </p:extLst>
  </p:cmAuthor>
  <p:cmAuthor id="13" name="Jennifer Strittmatter" initials="JS" lastIdx="12" clrIdx="12">
    <p:extLst>
      <p:ext uri="{19B8F6BF-5375-455C-9EA6-DF929625EA0E}">
        <p15:presenceInfo xmlns:p15="http://schemas.microsoft.com/office/powerpoint/2012/main" userId="S::jennifer.strittmatter@cambiumassessment.com::e8934ff7-9e4a-4c8d-9513-cfdab75a79b2" providerId="AD"/>
      </p:ext>
    </p:extLst>
  </p:cmAuthor>
  <p:cmAuthor id="14" name="Kara Milch" initials="KM" lastIdx="2" clrIdx="13">
    <p:extLst>
      <p:ext uri="{19B8F6BF-5375-455C-9EA6-DF929625EA0E}">
        <p15:presenceInfo xmlns:p15="http://schemas.microsoft.com/office/powerpoint/2012/main" userId="S::kara.milch@cambiumassessment.com::3326e712-8fd4-4dce-922d-dadd3b9b18c9" providerId="AD"/>
      </p:ext>
    </p:extLst>
  </p:cmAuthor>
  <p:cmAuthor id="15" name="Alexa Patterson" initials="AP" lastIdx="2" clrIdx="14">
    <p:extLst>
      <p:ext uri="{19B8F6BF-5375-455C-9EA6-DF929625EA0E}">
        <p15:presenceInfo xmlns:p15="http://schemas.microsoft.com/office/powerpoint/2012/main" userId="S::alexa.patterson@cambiumassessment.com::afbb7e3d-0d2c-4a8c-a384-a8d1ea2c6b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9E"/>
    <a:srgbClr val="DBDBDB"/>
    <a:srgbClr val="53565A"/>
    <a:srgbClr val="2C9ED9"/>
    <a:srgbClr val="224975"/>
    <a:srgbClr val="C6E7F7"/>
    <a:srgbClr val="26ABE1"/>
    <a:srgbClr val="319EFF"/>
    <a:srgbClr val="B9BBBE"/>
    <a:srgbClr val="A8C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4" autoAdjust="0"/>
    <p:restoredTop sz="59244" autoAdjust="0"/>
  </p:normalViewPr>
  <p:slideViewPr>
    <p:cSldViewPr snapToGrid="0">
      <p:cViewPr varScale="1">
        <p:scale>
          <a:sx n="39" d="100"/>
          <a:sy n="39" d="100"/>
        </p:scale>
        <p:origin x="1740" y="40"/>
      </p:cViewPr>
      <p:guideLst>
        <p:guide orient="horz" pos="3840"/>
        <p:guide pos="3840"/>
      </p:guideLst>
    </p:cSldViewPr>
  </p:slideViewPr>
  <p:outlineViewPr>
    <p:cViewPr>
      <p:scale>
        <a:sx n="33" d="100"/>
        <a:sy n="33" d="100"/>
      </p:scale>
      <p:origin x="0" y="-79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9" d="100"/>
          <a:sy n="69" d="100"/>
        </p:scale>
        <p:origin x="1195"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Welcome. In this training module</a:t>
            </a:r>
            <a:r>
              <a:rPr lang="en-US" altLang="en-US" dirty="0"/>
              <a:t>, we will discuss what test administrators need to know in order to administer tests to students using braille. </a:t>
            </a:r>
            <a:r>
              <a:rPr lang="en-US" dirty="0"/>
              <a:t>For more detailed information on administering tests to students using braille, please refer to the Assistive Technology Manual for Windows and macOS available on the Idaho portal.</a:t>
            </a:r>
          </a:p>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1" name="Slide Image Placeholder 10">
            <a:extLst>
              <a:ext uri="{FF2B5EF4-FFF2-40B4-BE49-F238E27FC236}">
                <a16:creationId xmlns:a16="http://schemas.microsoft.com/office/drawing/2014/main" id="{8B2A4ABA-0262-4E6B-B32B-0FFAF9563736}"/>
              </a:ext>
            </a:extLst>
          </p:cNvPr>
          <p:cNvSpPr>
            <a:spLocks noGrp="1" noRot="1" noChangeAspect="1"/>
          </p:cNvSpPr>
          <p:nvPr>
            <p:ph type="sldImg"/>
          </p:nvPr>
        </p:nvSpPr>
        <p:spPr/>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all devices used by test administrators to administer tests, technology coordinators should install and configure the ViewPlus Desktop Embosser Driver and the Duxbury Braille Translator. The ViewPlus Desktop Embosser driver includes the Tiger Viewer application used to emboss PRN files. We will discuss embossing PRN and BRF files later in this presentation.</a:t>
            </a:r>
          </a:p>
          <a:p>
            <a:endParaRPr lang="en-US" dirty="0"/>
          </a:p>
          <a:p>
            <a:r>
              <a:rPr lang="en-US" dirty="0"/>
              <a:t>We also recommend installing the ViewPlus Tiger Software Suite, which is available for purchase online and included for free with the purchase of any ViewPlus embosser. The Tiger Software Suite is not required but can be used as an alternate method for printing PRN files. The </a:t>
            </a:r>
            <a:r>
              <a:rPr lang="en-US" dirty="0" err="1"/>
              <a:t>ViewPlus</a:t>
            </a:r>
            <a:r>
              <a:rPr lang="en-US" dirty="0"/>
              <a:t> Tiger Software Suite is required if you need to convert any files before embossing them.</a:t>
            </a:r>
          </a:p>
          <a:p>
            <a:endParaRPr lang="en-US" dirty="0"/>
          </a:p>
          <a:p>
            <a:r>
              <a:rPr lang="en-US" dirty="0"/>
              <a:t>Before any tests are administered, technology coordinators should install this software under the Windows login account of the test administrator and configure BRF and PRN emboss settings according to the detailed instructions in the Assistive Technology Manual for Windows and macOS. If these steps are not carefully followed using sample braille files, unexpected technology issues may arise during test administration.</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10</a:t>
            </a:fld>
            <a:endParaRPr lang="en-US" dirty="0"/>
          </a:p>
        </p:txBody>
      </p:sp>
      <p:sp>
        <p:nvSpPr>
          <p:cNvPr id="7" name="Slide Image Placeholder 6">
            <a:extLst>
              <a:ext uri="{FF2B5EF4-FFF2-40B4-BE49-F238E27FC236}">
                <a16:creationId xmlns:a16="http://schemas.microsoft.com/office/drawing/2014/main" id="{314C685A-398C-43E4-BBE7-A9E7901F8F0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ViewPlus desktop driver includes the ViewPlus Tiger Viewer application used to emboss PRN files. This driver can be found on the USB drive that comes with the embosser, or you may download the latest driver from the ViewPlus website. </a:t>
            </a:r>
          </a:p>
          <a:p>
            <a:pPr lvl="0"/>
            <a:endParaRPr lang="en-US" dirty="0"/>
          </a:p>
          <a:p>
            <a:pPr lvl="0"/>
            <a:r>
              <a:rPr lang="en-US" dirty="0"/>
              <a:t>If you are installing the driver from the ViewPlus website, the driver will be downloaded as a .zip file. Extract the contents to your hard drive and open the application file ending in “.exe.” If you get a Windows security alert, click Install to proceed.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11</a:t>
            </a:fld>
            <a:endParaRPr lang="en-US" dirty="0"/>
          </a:p>
        </p:txBody>
      </p:sp>
      <p:sp>
        <p:nvSpPr>
          <p:cNvPr id="7" name="Slide Image Placeholder 6">
            <a:extLst>
              <a:ext uri="{FF2B5EF4-FFF2-40B4-BE49-F238E27FC236}">
                <a16:creationId xmlns:a16="http://schemas.microsoft.com/office/drawing/2014/main" id="{68953AD1-A3EF-4FCB-9685-3B0CB9E15D0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To install and configure the ViewPlus Desktop Embosser Driver and Tiger Viewer:</a:t>
            </a:r>
          </a:p>
          <a:p>
            <a:endParaRPr lang="en-US" dirty="0"/>
          </a:p>
          <a:p>
            <a:pPr marL="228600" indent="-228600">
              <a:buFont typeface="+mj-lt"/>
              <a:buAutoNum type="arabicPeriod"/>
            </a:pPr>
            <a:r>
              <a:rPr lang="en-US" dirty="0"/>
              <a:t>Ensure that the embosser is connected to the computer with its included USB cable.</a:t>
            </a:r>
          </a:p>
          <a:p>
            <a:pPr lvl="1"/>
            <a:r>
              <a:rPr lang="en-US" dirty="0"/>
              <a:t>Note: You should always plug the embosser into the same USB port on your computer. Plugging into a different USB port may cause the computer to not recognize the embosser even though it was previously installed.</a:t>
            </a:r>
          </a:p>
          <a:p>
            <a:pPr marL="228600" indent="-228600">
              <a:buFont typeface="+mj-lt"/>
              <a:buAutoNum type="arabicPeriod"/>
            </a:pPr>
            <a:r>
              <a:rPr lang="en-US" dirty="0"/>
              <a:t>Follow the installation instructions for installing the ViewPlus desktop driver. You will need to restart your computer for the installation to complete.</a:t>
            </a:r>
          </a:p>
          <a:p>
            <a:pPr marL="228600" indent="-228600">
              <a:buFont typeface="+mj-lt"/>
              <a:buAutoNum type="arabicPeriod"/>
            </a:pPr>
            <a:r>
              <a:rPr lang="en-US" dirty="0"/>
              <a:t>Download a sample PRN file. This can be found on the TA Training Site in the Help Guide’s Sample Braille Files appendix.</a:t>
            </a:r>
          </a:p>
          <a:p>
            <a:pPr marL="228600" indent="-228600">
              <a:buFont typeface="+mj-lt"/>
              <a:buAutoNum type="arabicPeriod"/>
            </a:pPr>
            <a:r>
              <a:rPr lang="en-US" dirty="0"/>
              <a:t>Click the sample PRN file to open it.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12</a:t>
            </a:fld>
            <a:endParaRPr lang="en-US" altLang="en-US" dirty="0"/>
          </a:p>
        </p:txBody>
      </p:sp>
      <p:sp>
        <p:nvSpPr>
          <p:cNvPr id="4" name="Slide Image Placeholder 3">
            <a:extLst>
              <a:ext uri="{FF2B5EF4-FFF2-40B4-BE49-F238E27FC236}">
                <a16:creationId xmlns:a16="http://schemas.microsoft.com/office/drawing/2014/main" id="{C97C7A9F-5F23-446F-97CE-1420805F8F3F}"/>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5"/>
            </a:pPr>
            <a:r>
              <a:rPr lang="en-US" dirty="0"/>
              <a:t>In the “Open with” drop-down list, select Tiger Designer.</a:t>
            </a:r>
          </a:p>
          <a:p>
            <a:pPr marL="628650" lvl="1" indent="-171450">
              <a:buFont typeface="Arial" panose="020B0604020202020204" pitchFamily="34" charset="0"/>
              <a:buChar char="•"/>
            </a:pPr>
            <a:r>
              <a:rPr lang="en-US" dirty="0"/>
              <a:t>If that option is not shown, click Browse and navigate to the location where it is installed.</a:t>
            </a:r>
          </a:p>
          <a:p>
            <a:pPr marL="628650" lvl="1" indent="-171450">
              <a:buFont typeface="Arial" panose="020B0604020202020204" pitchFamily="34" charset="0"/>
              <a:buChar char="•"/>
            </a:pPr>
            <a:r>
              <a:rPr lang="en-US" dirty="0"/>
              <a:t>Check the box labeled “Do this automatically for files like this from now on.”</a:t>
            </a:r>
          </a:p>
          <a:p>
            <a:pPr marL="228600" lvl="0" indent="-228600">
              <a:buFont typeface="+mj-lt"/>
              <a:buAutoNum type="arabicPeriod" startAt="5"/>
            </a:pPr>
            <a:r>
              <a:rPr lang="en-US" dirty="0"/>
              <a:t>Click OK.</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13</a:t>
            </a:fld>
            <a:endParaRPr lang="en-US" altLang="en-US" dirty="0"/>
          </a:p>
        </p:txBody>
      </p:sp>
      <p:sp>
        <p:nvSpPr>
          <p:cNvPr id="4" name="Slide Image Placeholder 3">
            <a:extLst>
              <a:ext uri="{FF2B5EF4-FFF2-40B4-BE49-F238E27FC236}">
                <a16:creationId xmlns:a16="http://schemas.microsoft.com/office/drawing/2014/main" id="{86F3F049-3C62-46B5-AF7D-11D32BD137E2}"/>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indent="-228600">
              <a:buFont typeface="+mj-lt"/>
              <a:buAutoNum type="arabicPeriod" startAt="7"/>
            </a:pPr>
            <a:r>
              <a:rPr lang="en-US" dirty="0"/>
              <a:t>The Tiger Designer program opens and previews the file.</a:t>
            </a:r>
          </a:p>
          <a:p>
            <a:pPr marL="228600" indent="-228600">
              <a:buFont typeface="+mj-lt"/>
              <a:buAutoNum type="arabicPeriod" startAt="7"/>
            </a:pPr>
            <a:r>
              <a:rPr lang="en-US" dirty="0"/>
              <a:t>Go to File &gt; Print. The Print window opens. </a:t>
            </a:r>
          </a:p>
          <a:p>
            <a:pPr marL="228600" indent="-228600">
              <a:buFont typeface="+mj-lt"/>
              <a:buAutoNum type="arabicPeriod" startAt="7"/>
            </a:pPr>
            <a:r>
              <a:rPr lang="en-US" dirty="0"/>
              <a:t>Ensure that the printer is set to ViewPlus Max (or other ViewPlus embosser) and that only one copy is being printed.</a:t>
            </a:r>
          </a:p>
          <a:p>
            <a:pPr marL="228600" indent="-228600">
              <a:buFont typeface="+mj-lt"/>
              <a:buAutoNum type="arabicPeriod" startAt="7"/>
            </a:pPr>
            <a:r>
              <a:rPr lang="en-US" dirty="0"/>
              <a:t>Click Print to emboss.</a:t>
            </a:r>
          </a:p>
          <a:p>
            <a:pPr marL="228600" indent="-228600">
              <a:buFont typeface="+mj-lt"/>
              <a:buAutoNum type="arabicPeriod" startAt="7"/>
            </a:pPr>
            <a:r>
              <a:rPr lang="en-US" dirty="0"/>
              <a:t>Check the embossed braille output. If it is correct, then your machine is now properly configured to print PRN files.</a:t>
            </a:r>
          </a:p>
          <a:p>
            <a:pPr lvl="1"/>
            <a:endParaRPr lang="en-US" dirty="0"/>
          </a:p>
          <a:p>
            <a:pPr lvl="0"/>
            <a:r>
              <a:rPr lang="en-US" dirty="0"/>
              <a:t>Please note that if you are having difficulties embossing PRN files using the Tiger Viewer, you may be able to emboss successfully by restarting the embosser and then using the ViewPlus Designer program instead. ViewPlus Designer is part of the Tiger Software Suite included on installation USB drive that comes with all ViewPlus embossers.</a:t>
            </a:r>
          </a:p>
          <a:p>
            <a:pPr lvl="0"/>
            <a:endParaRPr lang="en-US" dirty="0"/>
          </a:p>
          <a:p>
            <a:pPr lvl="0"/>
            <a:r>
              <a:rPr lang="en-US" dirty="0"/>
              <a:t>If the Print button is disabled, you may need to convert the files in Tiger Designer. To do this, open the file in Tiger Designer and click Yes when a popup message asks if you want to convert the file. Then save the file as a Tiger Designer Document file (.TDSX) and try printing it again.</a:t>
            </a:r>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14</a:t>
            </a:fld>
            <a:endParaRPr lang="en-US" altLang="en-US" dirty="0"/>
          </a:p>
        </p:txBody>
      </p:sp>
      <p:sp>
        <p:nvSpPr>
          <p:cNvPr id="4" name="Slide Image Placeholder 3">
            <a:extLst>
              <a:ext uri="{FF2B5EF4-FFF2-40B4-BE49-F238E27FC236}">
                <a16:creationId xmlns:a16="http://schemas.microsoft.com/office/drawing/2014/main" id="{A3453101-1386-40DA-8AF4-6BAC785BE66B}"/>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following directions can be used to install Duxbury Braille Translator versions 12.1, 12.2, 12.5, and 12.6, which can be used to emboss BRF files. For directions about installing and configuring previous versions of Duxbury, please refer to the Assistive Technology Manual for Windows and macOS.</a:t>
            </a:r>
          </a:p>
          <a:p>
            <a:endParaRPr lang="en-US" dirty="0"/>
          </a:p>
          <a:p>
            <a:pPr marL="228600" indent="-228600">
              <a:buFont typeface="+mj-lt"/>
              <a:buAutoNum type="arabicPeriod"/>
            </a:pPr>
            <a:r>
              <a:rPr lang="en-US" dirty="0"/>
              <a:t>Ensure that the braille embosser is turned on and connected, with the correct device driver installed.</a:t>
            </a:r>
          </a:p>
          <a:p>
            <a:pPr marL="228600" indent="-228600">
              <a:buFont typeface="+mj-lt"/>
              <a:buAutoNum type="arabicPeriod"/>
            </a:pPr>
            <a:r>
              <a:rPr lang="en-US" dirty="0"/>
              <a:t>Install DBT from the web or from the installation USB drive.</a:t>
            </a:r>
          </a:p>
          <a:p>
            <a:pPr marL="228600" indent="-228600">
              <a:buFont typeface="+mj-lt"/>
              <a:buAutoNum type="arabicPeriod"/>
            </a:pPr>
            <a:r>
              <a:rPr lang="en-US" dirty="0"/>
              <a:t>Download a sample BRF file. This can be found on the TA Training Site in the Help Guide’s Sample Braille Files appendix.</a:t>
            </a:r>
          </a:p>
          <a:p>
            <a:pPr marL="228600" indent="-228600">
              <a:buFont typeface="+mj-lt"/>
              <a:buAutoNum type="arabicPeriod"/>
            </a:pPr>
            <a:r>
              <a:rPr lang="en-US" dirty="0"/>
              <a:t>Click the Sample BRF file to open it. A dialog window will pop up.</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15</a:t>
            </a:fld>
            <a:endParaRPr lang="en-US" dirty="0"/>
          </a:p>
        </p:txBody>
      </p:sp>
      <p:sp>
        <p:nvSpPr>
          <p:cNvPr id="7" name="Slide Image Placeholder 6">
            <a:extLst>
              <a:ext uri="{FF2B5EF4-FFF2-40B4-BE49-F238E27FC236}">
                <a16:creationId xmlns:a16="http://schemas.microsoft.com/office/drawing/2014/main" id="{9D8D3797-709A-466D-BF44-12A3E24CB3C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5"/>
            </a:pPr>
            <a:r>
              <a:rPr lang="en-US" dirty="0"/>
              <a:t>In the Open with drop-down list, select Duxbury Braille Translator.</a:t>
            </a:r>
          </a:p>
          <a:p>
            <a:pPr marL="628650" lvl="1" indent="-171450">
              <a:buFont typeface="Arial" panose="020B0604020202020204" pitchFamily="34" charset="0"/>
              <a:buChar char="•"/>
            </a:pPr>
            <a:r>
              <a:rPr lang="en-US" dirty="0"/>
              <a:t>If that option is not shown, click Browse and navigate to the location where Duxbury is installed.</a:t>
            </a:r>
          </a:p>
          <a:p>
            <a:pPr marL="628650" lvl="1" indent="-171450">
              <a:buFont typeface="Arial" panose="020B0604020202020204" pitchFamily="34" charset="0"/>
              <a:buChar char="•"/>
            </a:pPr>
            <a:r>
              <a:rPr lang="en-US" dirty="0"/>
              <a:t>Default location: C:\Program Files (x86)\Duxbury\DBT 11.3\dbtw.exe</a:t>
            </a:r>
            <a:br>
              <a:rPr lang="en-US" dirty="0"/>
            </a:br>
            <a:r>
              <a:rPr lang="en-US" dirty="0"/>
              <a:t>If you are using a different version of the Duxbury software, then you will need to change 11.3 to the appropriate version number.</a:t>
            </a:r>
          </a:p>
          <a:p>
            <a:pPr marL="628650" lvl="1" indent="-171450">
              <a:buFont typeface="Arial" panose="020B0604020202020204" pitchFamily="34" charset="0"/>
              <a:buChar char="•"/>
            </a:pPr>
            <a:r>
              <a:rPr lang="en-US" dirty="0"/>
              <a:t>Check the box labeled “Do this automatically for files like this from now on.”</a:t>
            </a:r>
          </a:p>
          <a:p>
            <a:pPr lvl="0"/>
            <a:endParaRPr lang="en-US" dirty="0"/>
          </a:p>
          <a:p>
            <a:pPr marL="228600" lvl="0" indent="-228600">
              <a:buFont typeface="+mj-lt"/>
              <a:buAutoNum type="arabicPeriod" startAt="6"/>
            </a:pPr>
            <a:r>
              <a:rPr lang="en-US" dirty="0"/>
              <a:t>Click OK. The Duxbury Braille Translator opens and previews the file. </a:t>
            </a:r>
          </a:p>
          <a:p>
            <a:pPr lvl="0"/>
            <a:endParaRPr lang="en-US" dirty="0"/>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16</a:t>
            </a:fld>
            <a:endParaRPr lang="en-US" altLang="en-US" dirty="0"/>
          </a:p>
        </p:txBody>
      </p:sp>
      <p:sp>
        <p:nvSpPr>
          <p:cNvPr id="4" name="Slide Image Placeholder 3">
            <a:extLst>
              <a:ext uri="{FF2B5EF4-FFF2-40B4-BE49-F238E27FC236}">
                <a16:creationId xmlns:a16="http://schemas.microsoft.com/office/drawing/2014/main" id="{C6169F1B-EBE5-462C-A1BA-0E15ED6AD511}"/>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Import File window appears, </a:t>
            </a:r>
          </a:p>
          <a:p>
            <a:pPr lvl="0"/>
            <a:endParaRPr lang="en-US" dirty="0"/>
          </a:p>
          <a:p>
            <a:pPr marL="228600" lvl="0" indent="-228600">
              <a:buFont typeface="+mj-lt"/>
              <a:buAutoNum type="arabicPeriod" startAt="7"/>
            </a:pPr>
            <a:r>
              <a:rPr lang="en-US" dirty="0"/>
              <a:t>Set the Template to either English (American) – Standard Literary Format (for Duxbury 11.2 or earlier) or English (BANA Pre-UEB) – Literary Format (for Duxbury 11.3 or later). </a:t>
            </a:r>
          </a:p>
          <a:p>
            <a:pPr marL="228600" lvl="0" indent="-228600">
              <a:buFont typeface="+mj-lt"/>
              <a:buAutoNum type="arabicPeriod" startAt="7"/>
            </a:pPr>
            <a:r>
              <a:rPr lang="en-US" dirty="0"/>
              <a:t>Set the Import Filter to Formatted Braille.</a:t>
            </a:r>
          </a:p>
          <a:p>
            <a:pPr marL="228600" lvl="0" indent="-228600">
              <a:buFont typeface="+mj-lt"/>
              <a:buAutoNum type="arabicPeriod" startAt="7"/>
            </a:pPr>
            <a:r>
              <a:rPr lang="en-US" dirty="0"/>
              <a:t>Click OK to continue.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17</a:t>
            </a:fld>
            <a:endParaRPr lang="en-US" dirty="0"/>
          </a:p>
        </p:txBody>
      </p:sp>
      <p:sp>
        <p:nvSpPr>
          <p:cNvPr id="7" name="Slide Image Placeholder 6">
            <a:extLst>
              <a:ext uri="{FF2B5EF4-FFF2-40B4-BE49-F238E27FC236}">
                <a16:creationId xmlns:a16="http://schemas.microsoft.com/office/drawing/2014/main" id="{FD00BB82-4D66-452A-A9D6-FD44BA5720D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noProof="0" dirty="0"/>
              <a:t>In the Duxbury Braille Translator window, go to Global &gt; Embosser Setup. The Global: Embosser Setup window appears.  To add a new embosser click New.</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18</a:t>
            </a:fld>
            <a:endParaRPr lang="en-US" dirty="0"/>
          </a:p>
        </p:txBody>
      </p:sp>
      <p:sp>
        <p:nvSpPr>
          <p:cNvPr id="7" name="Slide Image Placeholder 6">
            <a:extLst>
              <a:ext uri="{FF2B5EF4-FFF2-40B4-BE49-F238E27FC236}">
                <a16:creationId xmlns:a16="http://schemas.microsoft.com/office/drawing/2014/main" id="{F1AF171D-E2C7-412E-8EAE-1D9DD259DA2B}"/>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clicking New to add a new embosser, the Embosser Setup window will appear.</a:t>
            </a:r>
          </a:p>
          <a:p>
            <a:endParaRPr lang="en-US" dirty="0"/>
          </a:p>
          <a:p>
            <a:pPr lvl="0"/>
            <a:r>
              <a:rPr lang="en-US" dirty="0"/>
              <a:t>To add a new embosser, </a:t>
            </a:r>
          </a:p>
          <a:p>
            <a:pPr marL="685800" lvl="1" indent="-228600">
              <a:buFont typeface="+mj-lt"/>
              <a:buAutoNum type="alphaLcPeriod"/>
            </a:pPr>
            <a:r>
              <a:rPr lang="en-US" dirty="0"/>
              <a:t>Click New. The Embosser Setup – Untitled Configuration window appears.</a:t>
            </a:r>
          </a:p>
          <a:p>
            <a:pPr marL="685800" lvl="1" indent="-228600">
              <a:buFont typeface="+mj-lt"/>
              <a:buAutoNum type="alphaLcPeriod"/>
            </a:pPr>
            <a:r>
              <a:rPr lang="en-US" dirty="0"/>
              <a:t>From the Embosser Model drop-down list, select the required embosser type.</a:t>
            </a:r>
          </a:p>
          <a:p>
            <a:pPr marL="685800" lvl="1" indent="-228600">
              <a:buFont typeface="+mj-lt"/>
              <a:buAutoNum type="alphaLcPeriod"/>
            </a:pPr>
            <a:r>
              <a:rPr lang="en-US" dirty="0"/>
              <a:t>From the Send to Printer drop-down list, select the required embosser’s name and click OK.</a:t>
            </a:r>
          </a:p>
          <a:p>
            <a:pPr marL="685800" lvl="1" indent="-228600">
              <a:buFont typeface="+mj-lt"/>
              <a:buAutoNum type="alphaLcPeriod"/>
            </a:pPr>
            <a:r>
              <a:rPr lang="en-US" dirty="0"/>
              <a:t>In the Global: Embosser Setup window, click OK to return to the Global Embosser Setup window.</a:t>
            </a:r>
          </a:p>
          <a:p>
            <a:endParaRPr lang="en-US" dirty="0"/>
          </a:p>
          <a:p>
            <a:r>
              <a:rPr lang="en-US" dirty="0"/>
              <a:t>These steps only need to be performed if your embosser does not appear in the list of braille devices.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19</a:t>
            </a:fld>
            <a:endParaRPr lang="en-US" dirty="0"/>
          </a:p>
        </p:txBody>
      </p:sp>
      <p:sp>
        <p:nvSpPr>
          <p:cNvPr id="7" name="Slide Image Placeholder 6">
            <a:extLst>
              <a:ext uri="{FF2B5EF4-FFF2-40B4-BE49-F238E27FC236}">
                <a16:creationId xmlns:a16="http://schemas.microsoft.com/office/drawing/2014/main" id="{287DCB4A-FEFE-41F0-A421-CA48FA342C33}"/>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By the end of this presentation, you should be able to:</a:t>
            </a:r>
          </a:p>
          <a:p>
            <a:endParaRPr lang="en-US" dirty="0"/>
          </a:p>
          <a:p>
            <a:pPr marL="171450" lvl="0" indent="-171450">
              <a:buFont typeface="Arial" panose="020B0604020202020204" pitchFamily="34" charset="0"/>
              <a:buChar char="•"/>
            </a:pPr>
            <a:r>
              <a:rPr lang="en-US" dirty="0"/>
              <a:t>Check that required devices and software for testing with braille are in place</a:t>
            </a:r>
          </a:p>
          <a:p>
            <a:pPr marL="171450" lvl="0" indent="-171450">
              <a:buFont typeface="Arial" panose="020B0604020202020204" pitchFamily="34" charset="0"/>
              <a:buChar char="•"/>
            </a:pPr>
            <a:r>
              <a:rPr lang="en-US" dirty="0"/>
              <a:t>Confirm that required hardware and software have been set up and configured</a:t>
            </a:r>
          </a:p>
          <a:p>
            <a:pPr marL="171450" lvl="0" indent="-171450">
              <a:buFont typeface="Arial" panose="020B0604020202020204" pitchFamily="34" charset="0"/>
              <a:buChar char="•"/>
            </a:pPr>
            <a:r>
              <a:rPr lang="en-US" dirty="0"/>
              <a:t>Administer tests to students using braille</a:t>
            </a:r>
          </a:p>
          <a:p>
            <a:pPr marL="171450" lvl="0" indent="-171450">
              <a:buFont typeface="Arial" panose="020B0604020202020204" pitchFamily="34" charset="0"/>
              <a:buChar char="•"/>
            </a:pPr>
            <a:r>
              <a:rPr lang="en-US" dirty="0"/>
              <a:t>Correctly handle emboss requests during testing</a:t>
            </a:r>
          </a:p>
          <a:p>
            <a:pPr marL="171450" lvl="0" indent="-171450">
              <a:buFont typeface="Arial" panose="020B0604020202020204" pitchFamily="34" charset="0"/>
              <a:buChar char="•"/>
            </a:pPr>
            <a:r>
              <a:rPr lang="en-US" dirty="0"/>
              <a:t>Understand how students using braille sign into the Student Testing Site and respond to test items</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2</a:t>
            </a:fld>
            <a:endParaRPr lang="en-US" dirty="0"/>
          </a:p>
        </p:txBody>
      </p:sp>
      <p:sp>
        <p:nvSpPr>
          <p:cNvPr id="7" name="Slide Image Placeholder 6">
            <a:extLst>
              <a:ext uri="{FF2B5EF4-FFF2-40B4-BE49-F238E27FC236}">
                <a16:creationId xmlns:a16="http://schemas.microsoft.com/office/drawing/2014/main" id="{9F2D91AD-600D-4C59-B704-EEB5F7CDEA9C}"/>
              </a:ext>
            </a:extLst>
          </p:cNvPr>
          <p:cNvSpPr>
            <a:spLocks noGrp="1" noRot="1" noChangeAspect="1"/>
          </p:cNvSpPr>
          <p:nvPr>
            <p:ph type="sldImg"/>
          </p:nvPr>
        </p:nvSpPr>
        <p:spPr/>
      </p:sp>
    </p:spTree>
    <p:extLst>
      <p:ext uri="{BB962C8B-B14F-4D97-AF65-F5344CB8AC3E}">
        <p14:creationId xmlns:p14="http://schemas.microsoft.com/office/powerpoint/2010/main" val="421427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lvl="0" indent="-228600">
              <a:buFont typeface="+mj-lt"/>
              <a:buAutoNum type="arabicPeriod" startAt="12"/>
            </a:pPr>
            <a:r>
              <a:rPr lang="en-US" dirty="0"/>
              <a:t>Once you have selected your braille embosser in the </a:t>
            </a:r>
            <a:r>
              <a:rPr lang="en-US" dirty="0" err="1"/>
              <a:t>Brailler</a:t>
            </a:r>
            <a:r>
              <a:rPr lang="en-US" dirty="0"/>
              <a:t> Device list, adjust the Desired Braille Document Formatting settings to those shown here:</a:t>
            </a:r>
          </a:p>
          <a:p>
            <a:pPr marL="628650" lvl="1" indent="-171450">
              <a:buFont typeface="Arial" panose="020B0604020202020204" pitchFamily="34" charset="0"/>
              <a:buChar char="•"/>
            </a:pPr>
            <a:r>
              <a:rPr lang="en-US" dirty="0"/>
              <a:t>Set Characters per line to 40.</a:t>
            </a:r>
          </a:p>
          <a:p>
            <a:pPr marL="628650" lvl="1" indent="-171450">
              <a:buFont typeface="Arial" panose="020B0604020202020204" pitchFamily="34" charset="0"/>
              <a:buChar char="•"/>
            </a:pPr>
            <a:r>
              <a:rPr lang="en-US" dirty="0"/>
              <a:t>Set Lines per page to 25.</a:t>
            </a:r>
          </a:p>
          <a:p>
            <a:pPr marL="628650" lvl="1" indent="-171450">
              <a:buFont typeface="Arial" panose="020B0604020202020204" pitchFamily="34" charset="0"/>
              <a:buChar char="•"/>
            </a:pPr>
            <a:r>
              <a:rPr lang="en-US" dirty="0"/>
              <a:t>Set Top margin in lines to 2.</a:t>
            </a:r>
          </a:p>
          <a:p>
            <a:pPr marL="628650" lvl="1" indent="-171450">
              <a:buFont typeface="Arial" panose="020B0604020202020204" pitchFamily="34" charset="0"/>
              <a:buChar char="•"/>
            </a:pPr>
            <a:r>
              <a:rPr lang="en-US" dirty="0"/>
              <a:t>Set Binding margin in characters to 5.</a:t>
            </a:r>
          </a:p>
          <a:p>
            <a:pPr marL="628650" lvl="1" indent="-171450">
              <a:buFont typeface="Arial" panose="020B0604020202020204" pitchFamily="34" charset="0"/>
              <a:buChar char="•"/>
            </a:pPr>
            <a:r>
              <a:rPr lang="en-US" dirty="0"/>
              <a:t>Make sure that the checkbox for Emboss in </a:t>
            </a:r>
            <a:r>
              <a:rPr lang="en-US" dirty="0" err="1"/>
              <a:t>Interpoint</a:t>
            </a:r>
            <a:r>
              <a:rPr lang="en-US" dirty="0"/>
              <a:t> is not selected.</a:t>
            </a:r>
          </a:p>
          <a:p>
            <a:pPr lvl="1"/>
            <a:endParaRPr lang="en-US" dirty="0"/>
          </a:p>
          <a:p>
            <a:pPr marL="228600" lvl="0" indent="-228600">
              <a:buFont typeface="+mj-lt"/>
              <a:buAutoNum type="arabicPeriod" startAt="13"/>
            </a:pPr>
            <a:r>
              <a:rPr lang="en-US" dirty="0"/>
              <a:t>Click OK when done.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20</a:t>
            </a:fld>
            <a:endParaRPr lang="en-US" dirty="0"/>
          </a:p>
        </p:txBody>
      </p:sp>
      <p:sp>
        <p:nvSpPr>
          <p:cNvPr id="7" name="Slide Image Placeholder 6">
            <a:extLst>
              <a:ext uri="{FF2B5EF4-FFF2-40B4-BE49-F238E27FC236}">
                <a16:creationId xmlns:a16="http://schemas.microsoft.com/office/drawing/2014/main" id="{1B8FF44D-FEFC-41B2-B32F-6201E5FCE878}"/>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14"/>
            </a:pPr>
            <a:r>
              <a:rPr lang="en-US" dirty="0"/>
              <a:t>You will return to the Duxbury Braille Translator window.</a:t>
            </a:r>
          </a:p>
          <a:p>
            <a:pPr marL="457200" lvl="1" indent="0">
              <a:buFont typeface="Arial" panose="020B0604020202020204" pitchFamily="34" charset="0"/>
              <a:buNone/>
            </a:pPr>
            <a:r>
              <a:rPr lang="en-US" noProof="0" dirty="0"/>
              <a:t>Go to Global &gt; Formatted Braille Importer. </a:t>
            </a:r>
          </a:p>
          <a:p>
            <a:pPr marL="457200" lvl="1" indent="0">
              <a:buFont typeface="Arial" panose="020B0604020202020204" pitchFamily="34" charset="0"/>
              <a:buNone/>
            </a:pPr>
            <a:r>
              <a:rPr lang="en-US" noProof="0" dirty="0"/>
              <a:t>In the Global: Formatted Braille Importer window that appears, mark the Read formatted Braille without interpretation checkbox and click OK.</a:t>
            </a:r>
            <a:endParaRPr lang="en-US" dirty="0"/>
          </a:p>
          <a:p>
            <a:pPr marL="228600" lvl="0" indent="-228600">
              <a:buFont typeface="+mj-lt"/>
              <a:buAutoNum type="arabicPeriod" startAt="15"/>
            </a:pPr>
            <a:r>
              <a:rPr lang="en-US" dirty="0"/>
              <a:t>Select File &gt; Emboss. The File: Emboss window appears.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21</a:t>
            </a:fld>
            <a:endParaRPr lang="en-US" altLang="en-US" dirty="0"/>
          </a:p>
        </p:txBody>
      </p:sp>
      <p:sp>
        <p:nvSpPr>
          <p:cNvPr id="4" name="Slide Image Placeholder 3">
            <a:extLst>
              <a:ext uri="{FF2B5EF4-FFF2-40B4-BE49-F238E27FC236}">
                <a16:creationId xmlns:a16="http://schemas.microsoft.com/office/drawing/2014/main" id="{D5E1A3E9-5B48-4581-ACD3-CB9B3690C0C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16"/>
            </a:pPr>
            <a:r>
              <a:rPr lang="en-US" dirty="0"/>
              <a:t>Ensure that only one copy is being embossed, the page range is set to All, and the </a:t>
            </a:r>
            <a:r>
              <a:rPr lang="en-US" dirty="0" err="1"/>
              <a:t>Brailler</a:t>
            </a:r>
            <a:r>
              <a:rPr lang="en-US" dirty="0"/>
              <a:t> Device is set to the ViewPlus embosser you wish to use.</a:t>
            </a:r>
          </a:p>
          <a:p>
            <a:pPr marL="228600" lvl="0" indent="-228600">
              <a:buFont typeface="+mj-lt"/>
              <a:buAutoNum type="arabicPeriod" startAt="17"/>
            </a:pPr>
            <a:r>
              <a:rPr lang="en-US" dirty="0"/>
              <a:t>Click OK to emboss.</a:t>
            </a:r>
          </a:p>
          <a:p>
            <a:pPr marL="228600" lvl="0" indent="-228600">
              <a:buFont typeface="+mj-lt"/>
              <a:buAutoNum type="arabicPeriod" startAt="17"/>
            </a:pPr>
            <a:r>
              <a:rPr lang="en-US" dirty="0"/>
              <a:t>Confirm that the embossed braille output is correct and that no braille text is cut off or printed beyond the edge of the page. If it is correct, then you are ready to print BRF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22</a:t>
            </a:fld>
            <a:endParaRPr lang="en-US" altLang="en-US" dirty="0"/>
          </a:p>
        </p:txBody>
      </p:sp>
      <p:sp>
        <p:nvSpPr>
          <p:cNvPr id="4" name="Slide Image Placeholder 3">
            <a:extLst>
              <a:ext uri="{FF2B5EF4-FFF2-40B4-BE49-F238E27FC236}">
                <a16:creationId xmlns:a16="http://schemas.microsoft.com/office/drawing/2014/main" id="{D5E1A3E9-5B48-4581-ACD3-CB9B3690C0C8}"/>
              </a:ext>
            </a:extLst>
          </p:cNvPr>
          <p:cNvSpPr>
            <a:spLocks noGrp="1" noRot="1" noChangeAspect="1"/>
          </p:cNvSpPr>
          <p:nvPr>
            <p:ph type="sldImg"/>
          </p:nvPr>
        </p:nvSpPr>
        <p:spPr/>
      </p:sp>
    </p:spTree>
    <p:extLst>
      <p:ext uri="{BB962C8B-B14F-4D97-AF65-F5344CB8AC3E}">
        <p14:creationId xmlns:p14="http://schemas.microsoft.com/office/powerpoint/2010/main" val="332052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This slide contains a video walkthrough showing how to install and configure Duxbury Braille Translator for embossing BRF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23</a:t>
            </a:fld>
            <a:endParaRPr lang="en-US" altLang="en-US" dirty="0"/>
          </a:p>
        </p:txBody>
      </p:sp>
      <p:sp>
        <p:nvSpPr>
          <p:cNvPr id="4" name="Slide Image Placeholder 3">
            <a:extLst>
              <a:ext uri="{FF2B5EF4-FFF2-40B4-BE49-F238E27FC236}">
                <a16:creationId xmlns:a16="http://schemas.microsoft.com/office/drawing/2014/main" id="{F23FEB8D-D8CF-4CF1-89DC-CA721B8E69B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24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2C978370-F6CB-42D7-BF1E-AD4C042D2325}"/>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D177212F-9063-4125-9C8D-F4621AA763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867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administering tests to students with braille, TAs should confirm that their technology coordinator has installed and configured the Secure Browser and JAWS on all devices to be used by students testing with braille. </a:t>
            </a:r>
          </a:p>
          <a:p>
            <a:endParaRPr lang="en-US" dirty="0"/>
          </a:p>
          <a:p>
            <a:r>
              <a:rPr lang="en-US" dirty="0"/>
              <a:t>JAWS must be configured according to the detailed instructions in the Assistive Technology Manual for Windows and macOS. If JAWS is not configured, it will not work properly during test administration. Prior to launching the Secure Browser, you can also adjust JAWS voice settings for students based on their individual needs. Students should take practice tests using JAWS so they can determine whether these settings need to be adjusted.</a:t>
            </a:r>
          </a:p>
          <a:p>
            <a:endParaRPr lang="en-US" dirty="0"/>
          </a:p>
          <a:p>
            <a:r>
              <a:rPr lang="en-US" dirty="0"/>
              <a:t>In the next few slides, we will walk through required configuration of software on student testing devices. The following examples are applicable for installing JAWS 2021, 2022, and 2023. </a:t>
            </a:r>
          </a:p>
          <a:p>
            <a:endParaRPr lang="en-US" dirty="0"/>
          </a:p>
          <a:p>
            <a:r>
              <a:rPr lang="en-US" dirty="0"/>
              <a:t>For information on previous versions of JAWS software, please consult the Assistive Technology Manual for Windows and macOS. </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25</a:t>
            </a:fld>
            <a:endParaRPr lang="en-US"/>
          </a:p>
        </p:txBody>
      </p:sp>
      <p:sp>
        <p:nvSpPr>
          <p:cNvPr id="7" name="Slide Image Placeholder 6">
            <a:extLst>
              <a:ext uri="{FF2B5EF4-FFF2-40B4-BE49-F238E27FC236}">
                <a16:creationId xmlns:a16="http://schemas.microsoft.com/office/drawing/2014/main" id="{9F6BB5A8-507D-4A9F-9262-936FAF87FFC4}"/>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use the Secure Browser to log in to the Student Interface of the Test Delivery System (TDS). Visit your state assessment portal for more information on downloading and installing the Secure Browser. JAWS is available on the Freedom Scientific website.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26</a:t>
            </a:fld>
            <a:endParaRPr lang="en-US"/>
          </a:p>
        </p:txBody>
      </p:sp>
      <p:sp>
        <p:nvSpPr>
          <p:cNvPr id="7" name="Slide Image Placeholder 6">
            <a:extLst>
              <a:ext uri="{FF2B5EF4-FFF2-40B4-BE49-F238E27FC236}">
                <a16:creationId xmlns:a16="http://schemas.microsoft.com/office/drawing/2014/main" id="{F1628B92-B01E-42B2-AFAE-07D24D785209}"/>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first step in configuring student software is to ensure that JAWS recognizes the Secure Browser. To perform this task:</a:t>
            </a:r>
          </a:p>
          <a:p>
            <a:endParaRPr lang="en-US" dirty="0"/>
          </a:p>
          <a:p>
            <a:pPr marL="228600" indent="-228600">
              <a:buFont typeface="+mj-lt"/>
              <a:buAutoNum type="arabicPeriod"/>
            </a:pPr>
            <a:r>
              <a:rPr lang="en-US" dirty="0"/>
              <a:t>First, open the JAWS ConfigNames.ini file. You can get to this file from the Start Menu by clicking: Start &gt; All Programs &gt; JAWS 2023 &gt; Explore JAWS &gt; Explore Shared Settings.</a:t>
            </a:r>
            <a:br>
              <a:rPr lang="en-US" dirty="0"/>
            </a:br>
            <a:r>
              <a:rPr lang="en-US" dirty="0"/>
              <a:t>If you are using a different version of JAWS, then simply change “JAWS 2023” to the correct version number.</a:t>
            </a:r>
          </a:p>
          <a:p>
            <a:pPr marL="228600" indent="-228600">
              <a:buFont typeface="+mj-lt"/>
              <a:buAutoNum type="arabicPeriod"/>
            </a:pPr>
            <a:endParaRPr lang="en-US" dirty="0"/>
          </a:p>
          <a:p>
            <a:pPr marL="228600" indent="-228600">
              <a:buFont typeface="+mj-lt"/>
              <a:buAutoNum type="arabicPeriod"/>
            </a:pPr>
            <a:r>
              <a:rPr lang="en-US" dirty="0"/>
              <a:t>In the ConfigNames.ini file, locate the line of text containing firefox:3=</a:t>
            </a:r>
            <a:r>
              <a:rPr lang="en-US" dirty="0" err="1"/>
              <a:t>firefox</a:t>
            </a:r>
            <a:r>
              <a:rPr lang="en-US" dirty="0"/>
              <a:t>. </a:t>
            </a:r>
          </a:p>
          <a:p>
            <a:endParaRPr lang="en-US" dirty="0"/>
          </a:p>
          <a:p>
            <a:pPr marL="228600" indent="-228600">
              <a:buFont typeface="+mj-lt"/>
              <a:buAutoNum type="arabicPeriod" startAt="3"/>
            </a:pPr>
            <a:r>
              <a:rPr lang="en-US" dirty="0"/>
              <a:t>At the end of this line, press Enter and type </a:t>
            </a:r>
            <a:r>
              <a:rPr lang="en-US" dirty="0" err="1"/>
              <a:t>IDSecureBrowser</a:t>
            </a:r>
            <a:r>
              <a:rPr lang="en-US" dirty="0"/>
              <a:t>=Firefox, where </a:t>
            </a:r>
            <a:r>
              <a:rPr lang="en-US" dirty="0" err="1"/>
              <a:t>IDSecureBrowser</a:t>
            </a:r>
            <a:r>
              <a:rPr lang="en-US" dirty="0"/>
              <a:t> is the exact name of the Secure Browser found on the desktop.</a:t>
            </a:r>
          </a:p>
          <a:p>
            <a:endParaRPr lang="en-US" dirty="0"/>
          </a:p>
          <a:p>
            <a:pPr marL="228600" indent="-228600">
              <a:buFont typeface="+mj-lt"/>
              <a:buAutoNum type="arabicPeriod" startAt="4"/>
            </a:pPr>
            <a:r>
              <a:rPr lang="en-US" dirty="0"/>
              <a:t>When you are finished, save the file.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27</a:t>
            </a:fld>
            <a:endParaRPr lang="en-US"/>
          </a:p>
        </p:txBody>
      </p:sp>
      <p:sp>
        <p:nvSpPr>
          <p:cNvPr id="7" name="Slide Image Placeholder 6">
            <a:extLst>
              <a:ext uri="{FF2B5EF4-FFF2-40B4-BE49-F238E27FC236}">
                <a16:creationId xmlns:a16="http://schemas.microsoft.com/office/drawing/2014/main" id="{D116A893-63C7-439F-A489-8DBA7E4D30B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This slide contains a video walkthrough showing how to configure JAWS to recognize the Secure Browser. Please note that the JAWS version in this video may differ from your software. </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28</a:t>
            </a:fld>
            <a:endParaRPr lang="en-US" altLang="en-US" dirty="0"/>
          </a:p>
        </p:txBody>
      </p:sp>
      <p:sp>
        <p:nvSpPr>
          <p:cNvPr id="4" name="Slide Image Placeholder 3">
            <a:extLst>
              <a:ext uri="{FF2B5EF4-FFF2-40B4-BE49-F238E27FC236}">
                <a16:creationId xmlns:a16="http://schemas.microsoft.com/office/drawing/2014/main" id="{8B6149C2-5FB9-467C-9324-03E7033AEA36}"/>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29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669C1073-6D19-4EDB-ADA5-25A39D752298}"/>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EEE5C309-4459-4CC0-A476-62701B021E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54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any tests can be administered to students using braille, these students must have the correct test settings entered in TIDE. The image on this slide shows some of the accommodations that need to be set:</a:t>
            </a:r>
          </a:p>
          <a:p>
            <a:endParaRPr lang="en-US" dirty="0"/>
          </a:p>
          <a:p>
            <a:pPr marL="171450" indent="-171450">
              <a:buFont typeface="Arial" panose="020B0604020202020204" pitchFamily="34" charset="0"/>
              <a:buChar char="•"/>
            </a:pPr>
            <a:r>
              <a:rPr lang="en-US" dirty="0"/>
              <a:t>Students’ language/presentation should be set to braille.</a:t>
            </a:r>
          </a:p>
          <a:p>
            <a:pPr marL="171450" indent="-171450">
              <a:buFont typeface="Arial" panose="020B0604020202020204" pitchFamily="34" charset="0"/>
              <a:buChar char="•"/>
            </a:pPr>
            <a:r>
              <a:rPr lang="en-US" dirty="0"/>
              <a:t>The appropriate braille type should be selected for each test type. Braille types include uncontracted, contracted, and Nemeth.</a:t>
            </a:r>
          </a:p>
          <a:p>
            <a:endParaRPr lang="en-US" dirty="0"/>
          </a:p>
          <a:p>
            <a:r>
              <a:rPr lang="en-US" dirty="0"/>
              <a:t>For the full list of braille types and more information on TIDE settings for students using braille, please refer to the Assistive Technology Manual for Windows and macOS.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a:t>
            </a:fld>
            <a:endParaRPr lang="en-US" dirty="0"/>
          </a:p>
        </p:txBody>
      </p:sp>
      <p:sp>
        <p:nvSpPr>
          <p:cNvPr id="7" name="Slide Image Placeholder 6">
            <a:extLst>
              <a:ext uri="{FF2B5EF4-FFF2-40B4-BE49-F238E27FC236}">
                <a16:creationId xmlns:a16="http://schemas.microsoft.com/office/drawing/2014/main" id="{75375987-D217-4ABB-8838-CF0417A83C6D}"/>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order for students to use contracted or uncontracted Literary Braille with their RBD, the correct JAWS settings must be applied prior to launching the Secure Browser. The following instructions can be used to perform this task using JAWS 2021 or later. </a:t>
            </a:r>
          </a:p>
          <a:p>
            <a:endParaRPr lang="en-US" dirty="0"/>
          </a:p>
          <a:p>
            <a:pPr marL="228600" indent="-228600">
              <a:buFont typeface="+mj-lt"/>
              <a:buAutoNum type="arabicPeriod"/>
            </a:pPr>
            <a:r>
              <a:rPr lang="en-US" dirty="0"/>
              <a:t>First, open JAWS and go to Utilities &gt; Settings Center. The Settings Center window opens.</a:t>
            </a:r>
          </a:p>
          <a:p>
            <a:pPr marL="228600" indent="-228600">
              <a:buFont typeface="+mj-lt"/>
              <a:buAutoNum type="arabicPeriod"/>
            </a:pPr>
            <a:r>
              <a:rPr lang="en-US" dirty="0"/>
              <a:t>From the Application drop-down list at the top of the window, select Firefox.</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30</a:t>
            </a:fld>
            <a:endParaRPr lang="en-US"/>
          </a:p>
        </p:txBody>
      </p:sp>
      <p:sp>
        <p:nvSpPr>
          <p:cNvPr id="7" name="Slide Image Placeholder 6">
            <a:extLst>
              <a:ext uri="{FF2B5EF4-FFF2-40B4-BE49-F238E27FC236}">
                <a16:creationId xmlns:a16="http://schemas.microsoft.com/office/drawing/2014/main" id="{7C5EFE5B-1521-40E7-90FD-8F92396AFF25}"/>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lvl="0" indent="-228600">
              <a:buFont typeface="+mj-lt"/>
              <a:buAutoNum type="arabicPeriod" startAt="3"/>
            </a:pPr>
            <a:r>
              <a:rPr lang="en-US" noProof="0" dirty="0"/>
              <a:t>Expand the Braille settings, General sub-settings, and Translation sub-settings in the Search for settings panel on the left. The Settings Center window displays the options for Braille Translation.</a:t>
            </a:r>
          </a:p>
          <a:p>
            <a:pPr marL="628650" lvl="1" indent="-171450">
              <a:buFont typeface="Arial" panose="020B0604020202020204" pitchFamily="34" charset="0"/>
              <a:buChar char="•"/>
            </a:pPr>
            <a:r>
              <a:rPr lang="en-US" noProof="0" dirty="0"/>
              <a:t>In the Translation section, verify the Language drop-down list is set to English – United States.1</a:t>
            </a:r>
          </a:p>
          <a:p>
            <a:pPr marL="628650" lvl="1" indent="-171450">
              <a:buFont typeface="Arial" panose="020B0604020202020204" pitchFamily="34" charset="0"/>
              <a:buChar char="•"/>
            </a:pPr>
            <a:r>
              <a:rPr lang="en-US" noProof="0" dirty="0"/>
              <a:t>For students who prefer contracted braille, select Unified English Braille Grade 2 from both the Input and Output drop-down lists.</a:t>
            </a:r>
          </a:p>
          <a:p>
            <a:pPr marL="628650" lvl="1" indent="-171450">
              <a:buFont typeface="Arial" panose="020B0604020202020204" pitchFamily="34" charset="0"/>
              <a:buChar char="•"/>
            </a:pPr>
            <a:r>
              <a:rPr lang="en-US" noProof="0" dirty="0"/>
              <a:t>For students who prefer uncontracted braille, select Unified English Braille Grade 1 from the Output drop-down list.</a:t>
            </a:r>
          </a:p>
          <a:p>
            <a:endParaRPr lang="en-US" dirty="0"/>
          </a:p>
        </p:txBody>
      </p:sp>
      <p:sp>
        <p:nvSpPr>
          <p:cNvPr id="4" name="Slide Number Placeholder 3"/>
          <p:cNvSpPr>
            <a:spLocks noGrp="1"/>
          </p:cNvSpPr>
          <p:nvPr>
            <p:ph type="sldNum" sz="quarter" idx="10"/>
          </p:nvPr>
        </p:nvSpPr>
        <p:spPr/>
        <p:txBody>
          <a:bodyPr/>
          <a:lstStyle/>
          <a:p>
            <a:fld id="{5D5420A3-AFD7-4EF9-9190-4CBE9ECCF7DF}" type="slidenum">
              <a:rPr lang="en-US" smtClean="0"/>
              <a:pPr/>
              <a:t>31</a:t>
            </a:fld>
            <a:endParaRPr lang="en-US"/>
          </a:p>
        </p:txBody>
      </p:sp>
      <p:sp>
        <p:nvSpPr>
          <p:cNvPr id="7" name="Slide Image Placeholder 6">
            <a:extLst>
              <a:ext uri="{FF2B5EF4-FFF2-40B4-BE49-F238E27FC236}">
                <a16:creationId xmlns:a16="http://schemas.microsoft.com/office/drawing/2014/main" id="{0EB32D44-23D9-4852-A14E-8481FB118E93}"/>
              </a:ext>
            </a:extLst>
          </p:cNvPr>
          <p:cNvSpPr>
            <a:spLocks noGrp="1" noRot="1" noChangeAspect="1"/>
          </p:cNvSpPr>
          <p:nvPr>
            <p:ph type="sldImg"/>
          </p:nvPr>
        </p:nvSpPr>
        <p:spPr/>
      </p:sp>
    </p:spTree>
    <p:extLst>
      <p:ext uri="{BB962C8B-B14F-4D97-AF65-F5344CB8AC3E}">
        <p14:creationId xmlns:p14="http://schemas.microsoft.com/office/powerpoint/2010/main" val="343435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mj-lt"/>
              <a:buAutoNum type="arabicPeriod" startAt="4"/>
            </a:pPr>
            <a:r>
              <a:rPr lang="en-US" dirty="0"/>
              <a:t>In the Braille Mode section, ensure that only the following settings are checked:</a:t>
            </a:r>
          </a:p>
          <a:p>
            <a:pPr marL="628650" lvl="1" indent="-171450">
              <a:buFont typeface="Arial" panose="020B0604020202020204" pitchFamily="34" charset="0"/>
              <a:buChar char="•"/>
            </a:pPr>
            <a:r>
              <a:rPr lang="en-US" dirty="0"/>
              <a:t>Active cursor follows Braille display</a:t>
            </a:r>
          </a:p>
          <a:p>
            <a:pPr marL="628650" lvl="1" indent="-171450">
              <a:buFont typeface="Arial" panose="020B0604020202020204" pitchFamily="34" charset="0"/>
              <a:buChar char="•"/>
            </a:pPr>
            <a:r>
              <a:rPr lang="en-US" dirty="0"/>
              <a:t>Braille display/cursor follows Active cursor</a:t>
            </a:r>
          </a:p>
          <a:p>
            <a:pPr marL="628650" lvl="1" indent="-171450">
              <a:buFont typeface="Arial" panose="020B0604020202020204" pitchFamily="34" charset="0"/>
              <a:buChar char="•"/>
            </a:pPr>
            <a:r>
              <a:rPr lang="en-US" dirty="0"/>
              <a:t>Enable Word Wrap</a:t>
            </a:r>
          </a:p>
          <a:p>
            <a:pPr marL="628650" lvl="1" indent="-171450">
              <a:buFont typeface="Arial" panose="020B0604020202020204" pitchFamily="34" charset="0"/>
              <a:buChar char="•"/>
            </a:pPr>
            <a:r>
              <a:rPr lang="en-US" dirty="0"/>
              <a:t>Auto Detect Braille Display using Bluetooth (if available)</a:t>
            </a:r>
          </a:p>
          <a:p>
            <a:pPr marL="228600" indent="-228600">
              <a:buFont typeface="+mj-lt"/>
              <a:buAutoNum type="arabicPeriod" startAt="5"/>
            </a:pPr>
            <a:r>
              <a:rPr lang="en-US" dirty="0"/>
              <a:t>Click Apply, and then click OK.</a:t>
            </a:r>
          </a:p>
          <a:p>
            <a:endParaRPr lang="en-US" dirty="0"/>
          </a:p>
          <a:p>
            <a:r>
              <a:rPr lang="en-US" dirty="0"/>
              <a:t>The necessary settings for contracted braille appear on this slide.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32</a:t>
            </a:fld>
            <a:endParaRPr lang="en-US"/>
          </a:p>
        </p:txBody>
      </p:sp>
      <p:sp>
        <p:nvSpPr>
          <p:cNvPr id="7" name="Slide Image Placeholder 6">
            <a:extLst>
              <a:ext uri="{FF2B5EF4-FFF2-40B4-BE49-F238E27FC236}">
                <a16:creationId xmlns:a16="http://schemas.microsoft.com/office/drawing/2014/main" id="{D66FDCF9-F1D9-432C-9765-F02223A3E674}"/>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ensure that JAWS correctly speaks the dollar symbol, the following steps must be performed:</a:t>
            </a:r>
          </a:p>
          <a:p>
            <a:endParaRPr lang="en-US" dirty="0"/>
          </a:p>
          <a:p>
            <a:pPr marL="228600" indent="-228600">
              <a:buFont typeface="+mj-lt"/>
              <a:buAutoNum type="arabicPeriod"/>
            </a:pPr>
            <a:r>
              <a:rPr lang="en-US" dirty="0"/>
              <a:t>Open JAWS and go to Utilities &gt; Settings Center. The Settings Center window opens.</a:t>
            </a:r>
          </a:p>
          <a:p>
            <a:pPr marL="228600" indent="-228600">
              <a:buFont typeface="+mj-lt"/>
              <a:buAutoNum type="arabicPeriod"/>
            </a:pPr>
            <a:r>
              <a:rPr lang="en-US" dirty="0"/>
              <a:t>In the Search for settings panel on the left, expand the Text Processing settings and Number And Date Processing sub-settings. Click Speak Dollars. The Settings Center window will display the Number And Date Processing options.</a:t>
            </a:r>
          </a:p>
          <a:p>
            <a:pPr marL="228600" indent="-228600">
              <a:buFont typeface="+mj-lt"/>
              <a:buAutoNum type="arabicPeriod"/>
            </a:pPr>
            <a:r>
              <a:rPr lang="en-US" dirty="0"/>
              <a:t>Mark the Speak Dollars checkbox.</a:t>
            </a:r>
          </a:p>
          <a:p>
            <a:pPr marL="228600" indent="-228600">
              <a:buFont typeface="+mj-lt"/>
              <a:buAutoNum type="arabicPeriod"/>
            </a:pPr>
            <a:r>
              <a:rPr lang="en-US" dirty="0"/>
              <a:t>Click Apply, and then click OK.</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33</a:t>
            </a:fld>
            <a:endParaRPr lang="en-US"/>
          </a:p>
        </p:txBody>
      </p:sp>
      <p:sp>
        <p:nvSpPr>
          <p:cNvPr id="7" name="Slide Image Placeholder 6">
            <a:extLst>
              <a:ext uri="{FF2B5EF4-FFF2-40B4-BE49-F238E27FC236}">
                <a16:creationId xmlns:a16="http://schemas.microsoft.com/office/drawing/2014/main" id="{12B97430-5A49-4E15-A23B-DF148C32A36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noProof="0" dirty="0"/>
              <a:t>This slide contains a video walkthrough showing how to apply JAWS settings for contracted or uncontracted braille and how to configure JAWS to speak “dollars.”</a:t>
            </a:r>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34</a:t>
            </a:fld>
            <a:endParaRPr lang="en-US" altLang="en-US" dirty="0"/>
          </a:p>
        </p:txBody>
      </p:sp>
      <p:sp>
        <p:nvSpPr>
          <p:cNvPr id="4" name="Slide Image Placeholder 3">
            <a:extLst>
              <a:ext uri="{FF2B5EF4-FFF2-40B4-BE49-F238E27FC236}">
                <a16:creationId xmlns:a16="http://schemas.microsoft.com/office/drawing/2014/main" id="{FD368A24-9041-4D71-8D8F-00743E9E8CDA}"/>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mj-lt"/>
              <a:buAutoNum type="arabicPeriod"/>
            </a:pPr>
            <a:r>
              <a:rPr lang="en-US" dirty="0"/>
              <a:t>JAWS includes a unified keyboard setting that allows students to use </a:t>
            </a:r>
            <a:r>
              <a:rPr lang="en-US" dirty="0" err="1"/>
              <a:t>Alt+Tab</a:t>
            </a:r>
            <a:r>
              <a:rPr lang="en-US" dirty="0"/>
              <a:t> to return to the Secure Browser when Permissive Mode is turned on. </a:t>
            </a:r>
          </a:p>
          <a:p>
            <a:pPr marL="228600" indent="-228600">
              <a:buFont typeface="+mj-lt"/>
              <a:buAutoNum type="arabicPeriod"/>
            </a:pPr>
            <a:r>
              <a:rPr lang="en-US" dirty="0"/>
              <a:t>The unified keyboard setting is turned on by default, but you should still verify it is enabled for students before they begin testing.</a:t>
            </a:r>
          </a:p>
          <a:p>
            <a:pPr marL="628650" lvl="1" indent="-171450">
              <a:buFont typeface="Arial" panose="020B0604020202020204" pitchFamily="34" charset="0"/>
              <a:buChar char="•"/>
            </a:pPr>
            <a:r>
              <a:rPr lang="en-US" dirty="0"/>
              <a:t>Open JAWS and navigate to Utilities &gt; Setting Center.</a:t>
            </a:r>
          </a:p>
          <a:p>
            <a:pPr marL="628650" lvl="1" indent="-171450">
              <a:buFont typeface="Arial" panose="020B0604020202020204" pitchFamily="34" charset="0"/>
              <a:buChar char="•"/>
            </a:pPr>
            <a:r>
              <a:rPr lang="en-US" dirty="0"/>
              <a:t>Search in the Settings Center for “Unified Keyboard” and mark the Use Unified Keyboard Processing Method checkbox.</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dirty="0"/>
          </a:p>
        </p:txBody>
      </p:sp>
      <p:sp>
        <p:nvSpPr>
          <p:cNvPr id="11" name="Slide Image Placeholder 10">
            <a:extLst>
              <a:ext uri="{FF2B5EF4-FFF2-40B4-BE49-F238E27FC236}">
                <a16:creationId xmlns:a16="http://schemas.microsoft.com/office/drawing/2014/main" id="{36C599E8-114C-403B-BB49-0245A8B136B2}"/>
              </a:ext>
            </a:extLst>
          </p:cNvPr>
          <p:cNvSpPr>
            <a:spLocks noGrp="1" noRot="1" noChangeAspect="1"/>
          </p:cNvSpPr>
          <p:nvPr>
            <p:ph type="sldImg"/>
          </p:nvPr>
        </p:nvSpPr>
        <p:spPr/>
      </p:sp>
    </p:spTree>
    <p:extLst>
      <p:ext uri="{BB962C8B-B14F-4D97-AF65-F5344CB8AC3E}">
        <p14:creationId xmlns:p14="http://schemas.microsoft.com/office/powerpoint/2010/main" val="3181164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36</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48D7EC02-9711-4741-8C7A-5E24EC299DDC}"/>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866528F0-5D95-44E6-BBC5-B63B18D029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33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The first step in administering a test is to create a test session. This procedure is the same as it would be for students not using braille.</a:t>
            </a:r>
          </a:p>
          <a:p>
            <a:endParaRPr lang="en-US" altLang="en-US" dirty="0"/>
          </a:p>
          <a:p>
            <a:r>
              <a:rPr lang="en-US" altLang="en-US" dirty="0"/>
              <a:t>To create a test session, </a:t>
            </a:r>
            <a:r>
              <a:rPr lang="en-US" dirty="0"/>
              <a:t>first navigate to your state assessment portal, and log in to the TA Interface with your email address and password. If you do not have a valid email address and password, contact your test coordinator for assistance.</a:t>
            </a:r>
          </a:p>
          <a:p>
            <a:endParaRPr lang="en-US" altLang="en-US" dirty="0"/>
          </a:p>
          <a:p>
            <a:r>
              <a:rPr lang="en-US" altLang="en-US" dirty="0"/>
              <a:t>You create test sessions in the Test Selection window that appears when you log in. The Test Selection window color-codes the available tests and organizes them into categories. You can click the plus sign next to a category name to view the tests in that category. To create a test session, click the checkboxes next to the test(s) you want to administer, or click the checkbox for a category to include all tests in that category</a:t>
            </a:r>
            <a:r>
              <a:rPr lang="en-US" altLang="ja-JP" dirty="0"/>
              <a:t>. </a:t>
            </a:r>
          </a:p>
          <a:p>
            <a:endParaRPr lang="en-US" dirty="0"/>
          </a:p>
          <a:p>
            <a:r>
              <a:rPr lang="en-US" altLang="en-US" dirty="0"/>
              <a:t>Once you select your tests, select </a:t>
            </a:r>
            <a:r>
              <a:rPr lang="en-US" altLang="ja-JP" dirty="0"/>
              <a:t>Start Session. The system will automatically generate a session ID. This ID must be provided to students in order for them to log in. </a:t>
            </a:r>
            <a:endParaRPr 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37</a:t>
            </a:fld>
            <a:endParaRPr lang="en-US" dirty="0"/>
          </a:p>
        </p:txBody>
      </p:sp>
      <p:sp>
        <p:nvSpPr>
          <p:cNvPr id="7" name="Slide Image Placeholder 6">
            <a:extLst>
              <a:ext uri="{FF2B5EF4-FFF2-40B4-BE49-F238E27FC236}">
                <a16:creationId xmlns:a16="http://schemas.microsoft.com/office/drawing/2014/main" id="{8D2C2178-AF0C-4F11-8C77-AA33B9558DC1}"/>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testing can begin, the TA must prepare all devices that students will use for testing. First, the TA should open JAWS. Please note that if students are taking an ELA test, the TA must also mute the students’ devices. This step can be performed by enabling the Mute System Volume setting in the student’s test settings when you approve the student for testing. To navigate the test without sound, students may use RBDs, have a TA read text aloud, and/or request that stimuli and items be embossed.</a:t>
            </a:r>
          </a:p>
          <a:p>
            <a:endParaRPr lang="en-US" dirty="0"/>
          </a:p>
          <a:p>
            <a:r>
              <a:rPr lang="en-US" dirty="0"/>
              <a:t>Next, the TA should open the Secure Browser that students will use to access the online testing interface.</a:t>
            </a:r>
            <a:r>
              <a:rPr lang="en-US" altLang="en-US" dirty="0"/>
              <a:t> For more detailed information and additional technical tips, please refer to the Test Administration Manual and the Quick Guide for Setting up Your Online Testing Technology.</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38</a:t>
            </a:fld>
            <a:endParaRPr lang="en-US" dirty="0"/>
          </a:p>
        </p:txBody>
      </p:sp>
      <p:sp>
        <p:nvSpPr>
          <p:cNvPr id="7" name="Slide Image Placeholder 6">
            <a:extLst>
              <a:ext uri="{FF2B5EF4-FFF2-40B4-BE49-F238E27FC236}">
                <a16:creationId xmlns:a16="http://schemas.microsoft.com/office/drawing/2014/main" id="{D846AF0C-02E0-4490-BF6C-8C211C8C6140}"/>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r>
              <a:rPr lang="en-US" altLang="en-US" dirty="0"/>
              <a:t>The TA Interface will automatically show students in the session as they log in.</a:t>
            </a:r>
          </a:p>
          <a:p>
            <a:endParaRPr lang="en-US" altLang="en-US" dirty="0"/>
          </a:p>
          <a:p>
            <a:r>
              <a:rPr lang="en-US" altLang="en-US" dirty="0"/>
              <a:t>Once the TA starts the test session and students log in, the TA must approve their test settings before they can access their tests. You can do this by clicking the </a:t>
            </a:r>
            <a:r>
              <a:rPr lang="en-US" altLang="ja-JP" dirty="0"/>
              <a:t>Approvals tab. A list of students will display, organized by test name. The Test Administrator should review the list to make sure that all students chose the correct content area and test. </a:t>
            </a:r>
          </a:p>
          <a:p>
            <a:endParaRPr lang="en-US" altLang="ja-JP" dirty="0"/>
          </a:p>
          <a:p>
            <a:r>
              <a:rPr lang="en-US" altLang="ja-JP" dirty="0"/>
              <a:t>The Test Administrator should also ensure that all of the test settings are correct for each student (as described earlier in this presentation). You can check a student’s test settings using the Eye button in the See Details column.</a:t>
            </a:r>
            <a:r>
              <a:rPr lang="en-US" altLang="en-US" dirty="0"/>
              <a:t> </a:t>
            </a:r>
          </a:p>
          <a:p>
            <a:endParaRPr lang="en-US" altLang="en-US" dirty="0"/>
          </a:p>
          <a:p>
            <a:r>
              <a:rPr lang="en-US" altLang="en-US" dirty="0"/>
              <a:t>If no changes are needed, select </a:t>
            </a:r>
            <a:r>
              <a:rPr lang="en-US" altLang="ja-JP" dirty="0"/>
              <a:t>Approve All Students to admit all students to the session. </a:t>
            </a:r>
          </a:p>
          <a:p>
            <a:endParaRPr lang="en-US" altLang="ja-JP" dirty="0"/>
          </a:p>
          <a:p>
            <a:endParaRPr lang="en-US" altLang="ja-JP" dirty="0"/>
          </a:p>
        </p:txBody>
      </p:sp>
      <p:sp>
        <p:nvSpPr>
          <p:cNvPr id="5018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CA1961D4-03D7-43A0-A4D7-2E2109B20A3D}" type="slidenum">
              <a:rPr lang="en-US" altLang="en-US" smtClean="0"/>
              <a:pPr/>
              <a:t>39</a:t>
            </a:fld>
            <a:endParaRPr lang="en-US" altLang="en-US" dirty="0"/>
          </a:p>
        </p:txBody>
      </p:sp>
      <p:sp>
        <p:nvSpPr>
          <p:cNvPr id="4" name="Slide Image Placeholder 3">
            <a:extLst>
              <a:ext uri="{FF2B5EF4-FFF2-40B4-BE49-F238E27FC236}">
                <a16:creationId xmlns:a16="http://schemas.microsoft.com/office/drawing/2014/main" id="{62471696-3A2F-4B87-9E2A-854901B91983}"/>
              </a:ext>
            </a:extLst>
          </p:cNvPr>
          <p:cNvSpPr>
            <a:spLocks noGrp="1" noRot="1" noChangeAspect="1"/>
          </p:cNvSpPr>
          <p:nvPr>
            <p:ph type="sldImg"/>
          </p:nvPr>
        </p:nvSpPr>
        <p:spPr/>
      </p:sp>
    </p:spTree>
    <p:extLst>
      <p:ext uri="{BB962C8B-B14F-4D97-AF65-F5344CB8AC3E}">
        <p14:creationId xmlns:p14="http://schemas.microsoft.com/office/powerpoint/2010/main" val="56184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a student’s test presentation is set to Braille, the test automatically appears in streamline mode. This layout arranges the test content vertically. The stimuli appear at the top of the page, and questions appear in sequence below their associated stimulus.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a:t>
            </a:fld>
            <a:endParaRPr lang="en-US" dirty="0"/>
          </a:p>
        </p:txBody>
      </p:sp>
      <p:sp>
        <p:nvSpPr>
          <p:cNvPr id="7" name="Slide Image Placeholder 6">
            <a:extLst>
              <a:ext uri="{FF2B5EF4-FFF2-40B4-BE49-F238E27FC236}">
                <a16:creationId xmlns:a16="http://schemas.microsoft.com/office/drawing/2014/main" id="{D4BDF64C-AF52-4F9E-9561-C7A690D91FD0}"/>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p:cNvSpPr>
            <a:spLocks noGrp="1"/>
          </p:cNvSpPr>
          <p:nvPr>
            <p:ph type="body" idx="1"/>
          </p:nvPr>
        </p:nvSpPr>
        <p:spPr/>
        <p:txBody>
          <a:bodyPr/>
          <a:lstStyle/>
          <a:p>
            <a:r>
              <a:rPr lang="en-US" altLang="en-US" dirty="0"/>
              <a:t>Although you can approve all students at the same time, students must be individually denied entry into the test session.</a:t>
            </a:r>
            <a:r>
              <a:rPr lang="en-US" altLang="ja-JP" dirty="0"/>
              <a:t> You can deny a student entry to the test session by selecting the X button in the Action column. </a:t>
            </a:r>
            <a:endParaRPr lang="en-US" altLang="en-US" dirty="0"/>
          </a:p>
          <a:p>
            <a:r>
              <a:rPr lang="en-US" altLang="en-US" dirty="0"/>
              <a:t> </a:t>
            </a:r>
          </a:p>
          <a:p>
            <a:r>
              <a:rPr lang="en-US" altLang="en-US" dirty="0"/>
              <a:t>You should deny students entry into the session in these circumstances:</a:t>
            </a:r>
          </a:p>
          <a:p>
            <a:r>
              <a:rPr lang="en-US" altLang="en-US" dirty="0"/>
              <a:t>• The student is not supposed to enter this session.</a:t>
            </a:r>
          </a:p>
          <a:p>
            <a:r>
              <a:rPr lang="en-US" altLang="en-US" dirty="0"/>
              <a:t>• The student’</a:t>
            </a:r>
            <a:r>
              <a:rPr lang="en-US" altLang="ja-JP" dirty="0"/>
              <a:t>s demographic information is incorrect.</a:t>
            </a:r>
          </a:p>
          <a:p>
            <a:r>
              <a:rPr lang="en-US" altLang="en-US" dirty="0"/>
              <a:t>• The student’</a:t>
            </a:r>
            <a:r>
              <a:rPr lang="en-US" altLang="ja-JP" dirty="0"/>
              <a:t>s required accommodations are incorrect.</a:t>
            </a:r>
          </a:p>
          <a:p>
            <a:r>
              <a:rPr lang="en-US" altLang="en-US" dirty="0"/>
              <a:t> </a:t>
            </a:r>
          </a:p>
          <a:p>
            <a:r>
              <a:rPr lang="en-US" altLang="en-US" dirty="0"/>
              <a:t>Denying the student entry into the test session will not prevent other approved students from beginning their tests.</a:t>
            </a:r>
          </a:p>
          <a:p>
            <a:endParaRPr lang="en-US" altLang="en-US" dirty="0"/>
          </a:p>
        </p:txBody>
      </p:sp>
      <p:sp>
        <p:nvSpPr>
          <p:cNvPr id="5120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DB21144C-6FFF-48CE-9E9A-C9165B1F148A}" type="slidenum">
              <a:rPr lang="en-US" altLang="en-US" smtClean="0"/>
              <a:pPr/>
              <a:t>40</a:t>
            </a:fld>
            <a:endParaRPr lang="en-US" altLang="en-US" dirty="0"/>
          </a:p>
        </p:txBody>
      </p:sp>
      <p:sp>
        <p:nvSpPr>
          <p:cNvPr id="4" name="Slide Image Placeholder 3">
            <a:extLst>
              <a:ext uri="{FF2B5EF4-FFF2-40B4-BE49-F238E27FC236}">
                <a16:creationId xmlns:a16="http://schemas.microsoft.com/office/drawing/2014/main" id="{0A0A277A-0D52-43A4-9753-A3EA54DFCE75}"/>
              </a:ext>
            </a:extLst>
          </p:cNvPr>
          <p:cNvSpPr>
            <a:spLocks noGrp="1" noRot="1" noChangeAspect="1"/>
          </p:cNvSpPr>
          <p:nvPr>
            <p:ph type="sldImg"/>
          </p:nvPr>
        </p:nvSpPr>
        <p:spPr/>
      </p:sp>
    </p:spTree>
    <p:extLst>
      <p:ext uri="{BB962C8B-B14F-4D97-AF65-F5344CB8AC3E}">
        <p14:creationId xmlns:p14="http://schemas.microsoft.com/office/powerpoint/2010/main" val="1276502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Notes Placeholder 2"/>
          <p:cNvSpPr>
            <a:spLocks noGrp="1"/>
          </p:cNvSpPr>
          <p:nvPr>
            <p:ph type="body" idx="1"/>
          </p:nvPr>
        </p:nvSpPr>
        <p:spPr/>
        <p:txBody>
          <a:bodyPr/>
          <a:lstStyle/>
          <a:p>
            <a:r>
              <a:rPr lang="en-US" altLang="en-US" dirty="0"/>
              <a:t>Once students log in and are approved for testing, you can monitor their status from the table(s) displayed on the TA Interface. The table shows Student Information</a:t>
            </a:r>
            <a:r>
              <a:rPr lang="en-US" altLang="ja-JP" dirty="0"/>
              <a:t>, Test Name, Opportunity Number, Progress, Test Settings, and Actions options.</a:t>
            </a:r>
          </a:p>
          <a:p>
            <a:endParaRPr lang="en-US" altLang="ja-JP" dirty="0"/>
          </a:p>
          <a:p>
            <a:pPr lvl="0"/>
            <a:r>
              <a:rPr lang="en-US" altLang="en-US" dirty="0"/>
              <a:t>The Progress column displays the student’</a:t>
            </a:r>
            <a:r>
              <a:rPr lang="en-US" altLang="ja-JP" dirty="0"/>
              <a:t>s progress through the items in the test. It may display a progress bar to indicate the student’s progress through the test or display the total number of items completed thus far and the total number of items in the test.</a:t>
            </a:r>
          </a:p>
          <a:p>
            <a:pPr lvl="0"/>
            <a:endParaRPr lang="en-US" altLang="ja-JP" dirty="0"/>
          </a:p>
          <a:p>
            <a:r>
              <a:rPr lang="en-US" altLang="ja-JP" dirty="0"/>
              <a:t>The Test Settings column displays either Standard or Custom. This column displays Custom when a student’s test settings are different from the default settings for that test. Select the Eye button to view a student’s test settings. In some states, the number of accommodations and designated supports will also appear.</a:t>
            </a:r>
          </a:p>
          <a:p>
            <a:endParaRPr lang="en-US" altLang="en-US" dirty="0"/>
          </a:p>
          <a:p>
            <a:pPr lvl="0"/>
            <a:r>
              <a:rPr lang="en-US" altLang="ja-JP" dirty="0"/>
              <a:t>The Actions column allows you to pause a student’s test or pin a student’s information to the top of the test session table. </a:t>
            </a:r>
            <a:endParaRPr lang="en-US" altLang="en-US" dirty="0"/>
          </a:p>
          <a:p>
            <a:endParaRPr lang="en-US" altLang="ja-JP" dirty="0"/>
          </a:p>
        </p:txBody>
      </p:sp>
      <p:sp>
        <p:nvSpPr>
          <p:cNvPr id="5427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C7E8C367-99A8-465F-93FB-7F5E61F59531}" type="slidenum">
              <a:rPr lang="en-US" altLang="en-US" smtClean="0"/>
              <a:pPr/>
              <a:t>41</a:t>
            </a:fld>
            <a:endParaRPr lang="en-US" altLang="en-US" dirty="0"/>
          </a:p>
        </p:txBody>
      </p:sp>
      <p:sp>
        <p:nvSpPr>
          <p:cNvPr id="4" name="Slide Image Placeholder 3">
            <a:extLst>
              <a:ext uri="{FF2B5EF4-FFF2-40B4-BE49-F238E27FC236}">
                <a16:creationId xmlns:a16="http://schemas.microsoft.com/office/drawing/2014/main" id="{59FAA604-6EDA-466C-9542-63D74A10952E}"/>
              </a:ext>
            </a:extLst>
          </p:cNvPr>
          <p:cNvSpPr>
            <a:spLocks noGrp="1" noRot="1" noChangeAspect="1"/>
          </p:cNvSpPr>
          <p:nvPr>
            <p:ph type="sldImg"/>
          </p:nvPr>
        </p:nvSpPr>
        <p:spPr/>
      </p:sp>
    </p:spTree>
    <p:extLst>
      <p:ext uri="{BB962C8B-B14F-4D97-AF65-F5344CB8AC3E}">
        <p14:creationId xmlns:p14="http://schemas.microsoft.com/office/powerpoint/2010/main" val="864794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online testing system allows students to emboss test material with TA approval. As mentioned previously, the software that sends emboss requests to the braille embosser must be installed on computers that TAs use for test sessions.</a:t>
            </a:r>
          </a:p>
          <a:p>
            <a:endParaRPr lang="en-US" dirty="0"/>
          </a:p>
          <a:p>
            <a:pPr lvl="0"/>
            <a:r>
              <a:rPr lang="en-US" dirty="0"/>
              <a:t>If a test requires manual emboss requests, students send emboss requests to the TA. If a test has auto-emboss request enabled, emboss requests automatically appear on the TA Interface as students navigate the test.</a:t>
            </a:r>
          </a:p>
          <a:p>
            <a:pPr lvl="0"/>
            <a:endParaRPr lang="en-US" dirty="0"/>
          </a:p>
          <a:p>
            <a:pPr lvl="0"/>
            <a:r>
              <a:rPr lang="en-US" dirty="0"/>
              <a:t>A note about the Auto-Request setting: Auto-emboss request automatically “pre-fetches” (or queues up) print requests for upcoming test items before students access them. For example, when a student accesses the fifth test item, auto-emboss request may send print requests for items six and seven in advance. If a student pauses the test and you do not print out the pre-fetched print requests, the student will need to send print requests manually when they resume the test and proceeds to those pre-fetched items.</a:t>
            </a:r>
          </a:p>
          <a:p>
            <a:pPr lvl="0"/>
            <a:endParaRPr lang="en-US" dirty="0"/>
          </a:p>
          <a:p>
            <a:pPr lvl="0"/>
            <a:r>
              <a:rPr lang="en-US" dirty="0"/>
              <a:t>Test Administrators can see which emboss setting is selected for a given student’s test in the test settings window during the approval process.</a:t>
            </a:r>
          </a:p>
          <a:p>
            <a:pPr lvl="0"/>
            <a:endParaRPr lang="en-US" dirty="0"/>
          </a:p>
          <a:p>
            <a:pPr lvl="0"/>
            <a:r>
              <a:rPr lang="en-US" dirty="0"/>
              <a:t>For more information about handling emboss requests, please refer to the Assistive Technology Manual for Windows and macOS.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42</a:t>
            </a:fld>
            <a:endParaRPr lang="en-US" dirty="0"/>
          </a:p>
        </p:txBody>
      </p:sp>
      <p:sp>
        <p:nvSpPr>
          <p:cNvPr id="7" name="Slide Image Placeholder 6">
            <a:extLst>
              <a:ext uri="{FF2B5EF4-FFF2-40B4-BE49-F238E27FC236}">
                <a16:creationId xmlns:a16="http://schemas.microsoft.com/office/drawing/2014/main" id="{3F19826C-A9C6-4D8D-B0A1-51DE77F55BB4}"/>
              </a:ext>
            </a:extLst>
          </p:cNvPr>
          <p:cNvSpPr>
            <a:spLocks noGrp="1" noRot="1" noChangeAspect="1"/>
          </p:cNvSpPr>
          <p:nvPr>
            <p:ph type="sldImg"/>
          </p:nvPr>
        </p:nvSpPr>
        <p:spPr/>
      </p:sp>
    </p:spTree>
    <p:extLst>
      <p:ext uri="{BB962C8B-B14F-4D97-AF65-F5344CB8AC3E}">
        <p14:creationId xmlns:p14="http://schemas.microsoft.com/office/powerpoint/2010/main" val="2566850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altLang="en-US" dirty="0"/>
              <a:t>When a student sends an emboss request, the </a:t>
            </a:r>
            <a:r>
              <a:rPr lang="en-US" altLang="ja-JP" dirty="0"/>
              <a:t>Printer icon will appear in the Actions column of the monitoring screen. Click the button to view the request. </a:t>
            </a:r>
            <a:r>
              <a:rPr lang="en-US" altLang="en-US" dirty="0"/>
              <a:t>If you click the X button to </a:t>
            </a:r>
            <a:r>
              <a:rPr lang="en-US" altLang="ja-JP" dirty="0"/>
              <a:t>deny the emboss request, nothing will be embossed.</a:t>
            </a:r>
          </a:p>
          <a:p>
            <a:endParaRPr lang="en-US" altLang="ja-JP" dirty="0"/>
          </a:p>
          <a:p>
            <a:r>
              <a:rPr lang="en-US" altLang="en-US" dirty="0"/>
              <a:t>If you click the checkmark button to </a:t>
            </a:r>
            <a:r>
              <a:rPr lang="en-US" altLang="ja-JP" dirty="0"/>
              <a:t>approve the emboss request, a print dialog will appear depending on the type of item you are embossing.</a:t>
            </a:r>
          </a:p>
          <a:p>
            <a:endParaRPr lang="en-US" altLang="en-US" dirty="0"/>
          </a:p>
          <a:p>
            <a:r>
              <a:rPr lang="en-US" altLang="en-US" dirty="0"/>
              <a:t>Before approving the student’</a:t>
            </a:r>
            <a:r>
              <a:rPr lang="en-US" altLang="ja-JP" dirty="0"/>
              <a:t>s emboss request, ensure that it will be sent to an embosser that is monitored by staff who have been trained in test security. All printed or embossed test items, stimuli, and reading passages must be securely stored and destroyed immediately following a testing session.</a:t>
            </a:r>
          </a:p>
          <a:p>
            <a:endParaRPr lang="en-US" alt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43</a:t>
            </a:fld>
            <a:endParaRPr lang="en-US" altLang="en-US" dirty="0"/>
          </a:p>
        </p:txBody>
      </p:sp>
      <p:sp>
        <p:nvSpPr>
          <p:cNvPr id="4" name="Slide Image Placeholder 3">
            <a:extLst>
              <a:ext uri="{FF2B5EF4-FFF2-40B4-BE49-F238E27FC236}">
                <a16:creationId xmlns:a16="http://schemas.microsoft.com/office/drawing/2014/main" id="{9D9CD36F-BDD1-43BC-B230-FAB5FDAB3535}"/>
              </a:ext>
            </a:extLst>
          </p:cNvPr>
          <p:cNvSpPr>
            <a:spLocks noGrp="1" noRot="1" noChangeAspect="1"/>
          </p:cNvSpPr>
          <p:nvPr>
            <p:ph type="sldImg"/>
          </p:nvPr>
        </p:nvSpPr>
        <p:spPr/>
      </p:sp>
    </p:spTree>
    <p:extLst>
      <p:ext uri="{BB962C8B-B14F-4D97-AF65-F5344CB8AC3E}">
        <p14:creationId xmlns:p14="http://schemas.microsoft.com/office/powerpoint/2010/main" val="1908229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The embossed output for student emboss requests depends on the file type associated with a test question. There are two types of files:</a:t>
            </a:r>
          </a:p>
          <a:p>
            <a:endParaRPr lang="en-US" dirty="0"/>
          </a:p>
          <a:p>
            <a:pPr lvl="0"/>
            <a:r>
              <a:rPr lang="en-US" dirty="0"/>
              <a:t>Braille Ready File (BRF) types are used for emboss requests containing only text (including formatted tables). The Duxbury Braille Translator software handles BRF files.</a:t>
            </a:r>
          </a:p>
          <a:p>
            <a:pPr lvl="0"/>
            <a:endParaRPr lang="en-US" dirty="0"/>
          </a:p>
          <a:p>
            <a:pPr lvl="0"/>
            <a:r>
              <a:rPr lang="en-US" dirty="0"/>
              <a:t>Printer Output File (PRN) types are used for emboss requests containing tactile or spatial components (such as images). The ViewPlus Tiger Viewer software handles PRN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44</a:t>
            </a:fld>
            <a:endParaRPr lang="en-US" altLang="en-US" dirty="0"/>
          </a:p>
        </p:txBody>
      </p:sp>
      <p:sp>
        <p:nvSpPr>
          <p:cNvPr id="4" name="Slide Image Placeholder 3">
            <a:extLst>
              <a:ext uri="{FF2B5EF4-FFF2-40B4-BE49-F238E27FC236}">
                <a16:creationId xmlns:a16="http://schemas.microsoft.com/office/drawing/2014/main" id="{DB0E01A9-84D5-4BE6-8847-A7540765BA6A}"/>
              </a:ext>
            </a:extLst>
          </p:cNvPr>
          <p:cNvSpPr>
            <a:spLocks noGrp="1" noRot="1" noChangeAspect="1"/>
          </p:cNvSpPr>
          <p:nvPr>
            <p:ph type="sldImg"/>
          </p:nvPr>
        </p:nvSpPr>
        <p:spPr/>
      </p:sp>
    </p:spTree>
    <p:extLst>
      <p:ext uri="{BB962C8B-B14F-4D97-AF65-F5344CB8AC3E}">
        <p14:creationId xmlns:p14="http://schemas.microsoft.com/office/powerpoint/2010/main" val="1539242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Follow the below steps when printing a file in PRN format:</a:t>
            </a:r>
          </a:p>
          <a:p>
            <a:endParaRPr lang="en-US" dirty="0"/>
          </a:p>
          <a:p>
            <a:pPr marL="228600" lvl="0" indent="-228600">
              <a:buFont typeface="+mj-lt"/>
              <a:buAutoNum type="arabicPeriod"/>
            </a:pPr>
            <a:r>
              <a:rPr lang="en-US" dirty="0"/>
              <a:t>When you approve a print request that prints in PRN format, a print dialog window opens.</a:t>
            </a:r>
          </a:p>
          <a:p>
            <a:pPr marL="628650" lvl="1" indent="-171450">
              <a:buFont typeface="Arial" panose="020B0604020202020204" pitchFamily="34" charset="0"/>
              <a:buChar char="•"/>
            </a:pPr>
            <a:r>
              <a:rPr lang="en-US" dirty="0"/>
              <a:t>Select to Save the file to your computer.</a:t>
            </a:r>
          </a:p>
          <a:p>
            <a:pPr marL="228600" lvl="0" indent="-228600">
              <a:buAutoNum type="arabicPeriod" startAt="2"/>
            </a:pPr>
            <a:r>
              <a:rPr lang="en-US" dirty="0"/>
              <a:t>Locate the saved PRN file and open it.</a:t>
            </a:r>
          </a:p>
          <a:p>
            <a:pPr marL="628650" lvl="1" indent="-171450">
              <a:buFont typeface="Arial" panose="020B0604020202020204" pitchFamily="34" charset="0"/>
              <a:buChar char="•"/>
            </a:pPr>
            <a:r>
              <a:rPr lang="en-US" dirty="0"/>
              <a:t>If Tiger Designer is set as the default program for PRN files, a Print window appears.  Ensure that only one copy is being printed and the Printer Name is set to </a:t>
            </a:r>
            <a:r>
              <a:rPr lang="en-US" dirty="0" err="1"/>
              <a:t>ViewPlus</a:t>
            </a:r>
            <a:r>
              <a:rPr lang="en-US" dirty="0"/>
              <a:t> Max (or for the supported ViewPlus embosser you are using).</a:t>
            </a:r>
          </a:p>
          <a:p>
            <a:pPr lvl="0"/>
            <a:r>
              <a:rPr lang="en-US" dirty="0"/>
              <a:t>3.   Click Print.  </a:t>
            </a:r>
          </a:p>
          <a:p>
            <a:pPr lvl="1"/>
            <a:endParaRPr lang="en-US" dirty="0"/>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45</a:t>
            </a:fld>
            <a:endParaRPr lang="en-US" altLang="en-US" dirty="0"/>
          </a:p>
        </p:txBody>
      </p:sp>
      <p:sp>
        <p:nvSpPr>
          <p:cNvPr id="4" name="Slide Image Placeholder 3">
            <a:extLst>
              <a:ext uri="{FF2B5EF4-FFF2-40B4-BE49-F238E27FC236}">
                <a16:creationId xmlns:a16="http://schemas.microsoft.com/office/drawing/2014/main" id="{FABA4919-3536-4922-BAFE-CB628202CEAF}"/>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Print button is disabled, you may need to convert the files in Tiger Designer. To do this, open the file in Tiger Designer and click Yes when a popup message asks if you want to convert the file. Then save the file as a Tiger Designer Document file (.TDSX) and try printing it again.</a:t>
            </a:r>
          </a:p>
          <a:p>
            <a:pPr lvl="1"/>
            <a:endParaRPr lang="en-US" dirty="0"/>
          </a:p>
          <a:p>
            <a:pPr lvl="0"/>
            <a:r>
              <a:rPr lang="en-US" dirty="0"/>
              <a:t>If this popup message does not appear, navigate to File &gt; Save As. Choose the destination where you wish to save the file, then select </a:t>
            </a:r>
            <a:r>
              <a:rPr lang="en-US" dirty="0" err="1"/>
              <a:t>Viewplus</a:t>
            </a:r>
            <a:r>
              <a:rPr lang="en-US" dirty="0"/>
              <a:t> Cub/Max PRN files (*.prn) from the Save as Type dropdown.</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5D5420A3-AFD7-4EF9-9190-4CBE9ECCF7DF}" type="slidenum">
              <a:rPr lang="en-US" smtClean="0"/>
              <a:pPr/>
              <a:t>46</a:t>
            </a:fld>
            <a:endParaRPr lang="en-US"/>
          </a:p>
        </p:txBody>
      </p:sp>
      <p:sp>
        <p:nvSpPr>
          <p:cNvPr id="7" name="Slide Image Placeholder 6">
            <a:extLst>
              <a:ext uri="{FF2B5EF4-FFF2-40B4-BE49-F238E27FC236}">
                <a16:creationId xmlns:a16="http://schemas.microsoft.com/office/drawing/2014/main" id="{43F2887D-3633-4158-9522-83B3D15F2275}"/>
              </a:ext>
            </a:extLst>
          </p:cNvPr>
          <p:cNvSpPr>
            <a:spLocks noGrp="1" noRot="1" noChangeAspect="1"/>
          </p:cNvSpPr>
          <p:nvPr>
            <p:ph type="sldImg"/>
          </p:nvPr>
        </p:nvSpPr>
        <p:spPr/>
      </p:sp>
    </p:spTree>
    <p:extLst>
      <p:ext uri="{BB962C8B-B14F-4D97-AF65-F5344CB8AC3E}">
        <p14:creationId xmlns:p14="http://schemas.microsoft.com/office/powerpoint/2010/main" val="3472864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Follow these steps when printing a file in BRF format:</a:t>
            </a:r>
          </a:p>
          <a:p>
            <a:endParaRPr lang="en-US" dirty="0"/>
          </a:p>
          <a:p>
            <a:pPr marL="228600" lvl="0" indent="-228600">
              <a:buFont typeface="+mj-lt"/>
              <a:buAutoNum type="arabicPeriod"/>
            </a:pPr>
            <a:r>
              <a:rPr lang="en-US" dirty="0"/>
              <a:t>When you approve a print request that prints in BRF format, a print dialog window opens.</a:t>
            </a:r>
          </a:p>
          <a:p>
            <a:pPr marL="628650" lvl="1" indent="-171450">
              <a:buFont typeface="Arial" panose="020B0604020202020204" pitchFamily="34" charset="0"/>
              <a:buChar char="•"/>
            </a:pPr>
            <a:r>
              <a:rPr lang="en-US" dirty="0"/>
              <a:t>Select Open with.</a:t>
            </a:r>
          </a:p>
          <a:p>
            <a:pPr marL="628650" lvl="1" indent="-171450">
              <a:buFont typeface="Arial" panose="020B0604020202020204" pitchFamily="34" charset="0"/>
              <a:buChar char="•"/>
            </a:pPr>
            <a:r>
              <a:rPr lang="en-US" dirty="0"/>
              <a:t>In the drop-down list, select Duxbury Braille Translator.</a:t>
            </a:r>
          </a:p>
          <a:p>
            <a:pPr marL="628650" lvl="1" indent="-171450">
              <a:buFont typeface="Arial" panose="020B0604020202020204" pitchFamily="34" charset="0"/>
              <a:buChar char="•"/>
            </a:pPr>
            <a:r>
              <a:rPr lang="en-US" dirty="0"/>
              <a:t>Click OK. The Import File window opens.</a:t>
            </a:r>
          </a:p>
          <a:p>
            <a:pPr marL="228600" lvl="0" indent="-228600">
              <a:buFont typeface="+mj-lt"/>
              <a:buAutoNum type="arabicPeriod"/>
            </a:pPr>
            <a:r>
              <a:rPr lang="en-US" dirty="0"/>
              <a:t>In the Import File window, ensure that the following are selected:</a:t>
            </a:r>
          </a:p>
          <a:p>
            <a:pPr marL="628650" lvl="1" indent="-171450">
              <a:buFont typeface="Arial" panose="020B0604020202020204" pitchFamily="34" charset="0"/>
              <a:buChar char="•"/>
            </a:pPr>
            <a:r>
              <a:rPr lang="en-US" dirty="0"/>
              <a:t>Template:</a:t>
            </a:r>
          </a:p>
          <a:p>
            <a:pPr marL="1085850" lvl="2" indent="-171450">
              <a:buFont typeface="Arial" panose="020B0604020202020204" pitchFamily="34" charset="0"/>
              <a:buChar char="•"/>
            </a:pPr>
            <a:r>
              <a:rPr lang="en-US" dirty="0"/>
              <a:t>For Duxbury 11.2 or earlier: English (American) – Standard Literary Format</a:t>
            </a:r>
          </a:p>
          <a:p>
            <a:pPr marL="1085850" lvl="2" indent="-171450">
              <a:buFont typeface="Arial" panose="020B0604020202020204" pitchFamily="34" charset="0"/>
              <a:buChar char="•"/>
            </a:pPr>
            <a:r>
              <a:rPr lang="en-US" dirty="0"/>
              <a:t>For Duxbury 11.3 or later: English (BANA Pre-UEB) – Literary Format </a:t>
            </a:r>
          </a:p>
          <a:p>
            <a:pPr marL="628650" lvl="1" indent="-171450">
              <a:buFont typeface="Arial" panose="020B0604020202020204" pitchFamily="34" charset="0"/>
              <a:buChar char="•"/>
            </a:pPr>
            <a:r>
              <a:rPr lang="en-US" dirty="0"/>
              <a:t>Import Filter: Formatted braille</a:t>
            </a:r>
          </a:p>
          <a:p>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47</a:t>
            </a:fld>
            <a:endParaRPr lang="en-US" altLang="en-US" dirty="0"/>
          </a:p>
        </p:txBody>
      </p:sp>
      <p:sp>
        <p:nvSpPr>
          <p:cNvPr id="4" name="Slide Image Placeholder 3">
            <a:extLst>
              <a:ext uri="{FF2B5EF4-FFF2-40B4-BE49-F238E27FC236}">
                <a16:creationId xmlns:a16="http://schemas.microsoft.com/office/drawing/2014/main" id="{FA377179-523C-4E7E-8D3B-6EC6F2590A16}"/>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3"/>
            </a:pPr>
            <a:r>
              <a:rPr lang="en-US" dirty="0"/>
              <a:t>Click OK. The Duxbury Braille Translator preview window opens.</a:t>
            </a:r>
          </a:p>
          <a:p>
            <a:pPr marL="228600" lvl="0" indent="-228600">
              <a:buFont typeface="+mj-lt"/>
              <a:buAutoNum type="arabicPeriod" startAt="3"/>
            </a:pPr>
            <a:r>
              <a:rPr lang="en-US" dirty="0"/>
              <a:t>Go to File &gt; Emboss. The File: Emboss window opens.</a:t>
            </a:r>
          </a:p>
          <a:p>
            <a:pPr marL="228600" lvl="0" indent="-228600">
              <a:buFont typeface="+mj-lt"/>
              <a:buAutoNum type="arabicPeriod" startAt="3"/>
            </a:pPr>
            <a:r>
              <a:rPr lang="en-US" dirty="0"/>
              <a:t>Ensure that only one copy is being printed, the page range is set to All, and the </a:t>
            </a:r>
            <a:r>
              <a:rPr lang="en-US" dirty="0" err="1"/>
              <a:t>Brailler</a:t>
            </a:r>
            <a:r>
              <a:rPr lang="en-US" dirty="0"/>
              <a:t> Device is set to ViewPlus Max (or other ViewPlus embosser).</a:t>
            </a:r>
          </a:p>
          <a:p>
            <a:pPr marL="228600" lvl="0" indent="-228600">
              <a:buFont typeface="+mj-lt"/>
              <a:buAutoNum type="arabicPeriod" startAt="3"/>
            </a:pPr>
            <a:r>
              <a:rPr lang="en-US" dirty="0"/>
              <a:t>Click OK.</a:t>
            </a:r>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48</a:t>
            </a:fld>
            <a:endParaRPr lang="en-US" altLang="en-US" dirty="0"/>
          </a:p>
        </p:txBody>
      </p:sp>
      <p:sp>
        <p:nvSpPr>
          <p:cNvPr id="4" name="Slide Image Placeholder 3">
            <a:extLst>
              <a:ext uri="{FF2B5EF4-FFF2-40B4-BE49-F238E27FC236}">
                <a16:creationId xmlns:a16="http://schemas.microsoft.com/office/drawing/2014/main" id="{BC8B6AB1-2F23-411C-9A6D-33EFC04E5A11}"/>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Most supported web browsers automatically save downloaded files. If your computer saves the BRF and PRN files from emboss requests, you must delete all test-related files from your browser’s download archive for security purposes. This task is accomplished in different ways depending on which browser you are using.</a:t>
            </a:r>
          </a:p>
          <a:p>
            <a:endParaRPr lang="en-US" dirty="0"/>
          </a:p>
          <a:p>
            <a:r>
              <a:rPr lang="en-US" dirty="0"/>
              <a:t>For more information on how to delete test-related files from your internet browser’s download archive, please consult the Assistive Technology Manual for Windows and macOS.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49</a:t>
            </a:fld>
            <a:endParaRPr lang="en-US"/>
          </a:p>
        </p:txBody>
      </p:sp>
      <p:sp>
        <p:nvSpPr>
          <p:cNvPr id="7" name="Slide Image Placeholder 6">
            <a:extLst>
              <a:ext uri="{FF2B5EF4-FFF2-40B4-BE49-F238E27FC236}">
                <a16:creationId xmlns:a16="http://schemas.microsoft.com/office/drawing/2014/main" id="{0C4B8C3F-AC6E-41C5-8936-1A97ED5F727D}"/>
              </a:ext>
            </a:extLst>
          </p:cNvPr>
          <p:cNvSpPr>
            <a:spLocks noGrp="1" noRot="1" noChangeAspect="1"/>
          </p:cNvSpPr>
          <p:nvPr>
            <p:ph type="sldImg"/>
          </p:nvPr>
        </p:nvSpPr>
        <p:spPr/>
      </p:sp>
    </p:spTree>
    <p:extLst>
      <p:ext uri="{BB962C8B-B14F-4D97-AF65-F5344CB8AC3E}">
        <p14:creationId xmlns:p14="http://schemas.microsoft.com/office/powerpoint/2010/main" val="187531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07EEE268-6FD1-47C3-86FF-697476D84ACF}"/>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82932EF1-0AE0-4664-B11F-B748CBD20A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32238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Approved Requests option allows you to view a list of every print request you approved during the current session. To see all approved requests, select the Menu button, and then select Approved Requests.</a:t>
            </a:r>
          </a:p>
          <a:p>
            <a:endParaRPr lang="en-US" dirty="0"/>
          </a:p>
          <a:p>
            <a:r>
              <a:rPr lang="en-US" dirty="0"/>
              <a:t>If you wish to print this list for your own records, select Print at the top of the Approved Requests window.</a:t>
            </a:r>
          </a:p>
          <a:p>
            <a:endParaRPr lang="en-US" dirty="0"/>
          </a:p>
        </p:txBody>
      </p:sp>
      <p:sp>
        <p:nvSpPr>
          <p:cNvPr id="4" name="Slide Number Placeholder 3"/>
          <p:cNvSpPr>
            <a:spLocks noGrp="1"/>
          </p:cNvSpPr>
          <p:nvPr>
            <p:ph type="sldNum" sz="quarter" idx="10"/>
          </p:nvPr>
        </p:nvSpPr>
        <p:spPr/>
        <p:txBody>
          <a:bodyPr/>
          <a:lstStyle/>
          <a:p>
            <a:fld id="{E8B097D6-EE9F-415D-9708-2BB67BC396CD}" type="slidenum">
              <a:rPr lang="en-US" smtClean="0"/>
              <a:pPr/>
              <a:t>50</a:t>
            </a:fld>
            <a:endParaRPr lang="en-US" dirty="0"/>
          </a:p>
        </p:txBody>
      </p:sp>
      <p:sp>
        <p:nvSpPr>
          <p:cNvPr id="7" name="Slide Image Placeholder 6">
            <a:extLst>
              <a:ext uri="{FF2B5EF4-FFF2-40B4-BE49-F238E27FC236}">
                <a16:creationId xmlns:a16="http://schemas.microsoft.com/office/drawing/2014/main" id="{5B232ACB-FBA6-48C5-986F-C2488739996A}"/>
              </a:ext>
            </a:extLst>
          </p:cNvPr>
          <p:cNvSpPr>
            <a:spLocks noGrp="1" noRot="1" noChangeAspect="1"/>
          </p:cNvSpPr>
          <p:nvPr>
            <p:ph type="sldImg"/>
          </p:nvPr>
        </p:nvSpPr>
        <p:spPr/>
      </p:sp>
    </p:spTree>
    <p:extLst>
      <p:ext uri="{BB962C8B-B14F-4D97-AF65-F5344CB8AC3E}">
        <p14:creationId xmlns:p14="http://schemas.microsoft.com/office/powerpoint/2010/main" val="3078506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p:cNvSpPr>
            <a:spLocks noGrp="1"/>
          </p:cNvSpPr>
          <p:nvPr>
            <p:ph type="body" idx="1"/>
          </p:nvPr>
        </p:nvSpPr>
        <p:spPr/>
        <p:txBody>
          <a:bodyPr/>
          <a:lstStyle/>
          <a:p>
            <a:r>
              <a:rPr lang="en-US" altLang="en-US" dirty="0"/>
              <a:t>If you wish to print a snapshot of the TA Interface in its current view, select the </a:t>
            </a:r>
            <a:r>
              <a:rPr lang="en-US" altLang="ja-JP" dirty="0"/>
              <a:t>Print icon located below the Menu button. Printing a snapshot of the test session information can be useful for tracking which students did not complete their tests and may need to be scheduled for another session. </a:t>
            </a:r>
          </a:p>
          <a:p>
            <a:endParaRPr lang="en-US" altLang="ja-JP" dirty="0"/>
          </a:p>
          <a:p>
            <a:r>
              <a:rPr lang="en-US" altLang="ja-JP" dirty="0"/>
              <a:t>Remember that any printouts containing personally identifiable student information must be securely stored and should be destroyed after use.</a:t>
            </a:r>
            <a:endParaRPr lang="en-US" altLang="en-US" dirty="0"/>
          </a:p>
          <a:p>
            <a:endParaRPr lang="en-US" altLang="en-US" dirty="0"/>
          </a:p>
        </p:txBody>
      </p:sp>
      <p:sp>
        <p:nvSpPr>
          <p:cNvPr id="4710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9D90BC52-05D8-4847-8A65-D725FDD24E05}" type="slidenum">
              <a:rPr lang="en-US" altLang="en-US" smtClean="0"/>
              <a:pPr/>
              <a:t>51</a:t>
            </a:fld>
            <a:endParaRPr lang="en-US" altLang="en-US" dirty="0"/>
          </a:p>
        </p:txBody>
      </p:sp>
      <p:sp>
        <p:nvSpPr>
          <p:cNvPr id="4" name="Slide Image Placeholder 3">
            <a:extLst>
              <a:ext uri="{FF2B5EF4-FFF2-40B4-BE49-F238E27FC236}">
                <a16:creationId xmlns:a16="http://schemas.microsoft.com/office/drawing/2014/main" id="{0F343D7B-79F6-451A-9A3A-CDA1C1FB6379}"/>
              </a:ext>
            </a:extLst>
          </p:cNvPr>
          <p:cNvSpPr>
            <a:spLocks noGrp="1" noRot="1" noChangeAspect="1"/>
          </p:cNvSpPr>
          <p:nvPr>
            <p:ph type="sldImg"/>
          </p:nvPr>
        </p:nvSpPr>
        <p:spPr/>
      </p:sp>
    </p:spTree>
    <p:extLst>
      <p:ext uri="{BB962C8B-B14F-4D97-AF65-F5344CB8AC3E}">
        <p14:creationId xmlns:p14="http://schemas.microsoft.com/office/powerpoint/2010/main" val="2041258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52</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EB72C9CD-1856-4177-A683-2CBF261B87ED}"/>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A5F0FE34-34C8-43CE-8027-9FCBB86138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935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Next, we are going to walk through the steps that students using braille will follow in order to sign in to the online testing system and take tests.</a:t>
            </a:r>
          </a:p>
          <a:p>
            <a:endParaRPr lang="en-US" dirty="0"/>
          </a:p>
          <a:p>
            <a:r>
              <a:rPr lang="en-US" dirty="0"/>
              <a:t>JAWS allows students to navigate through their test by using keyboard commands. You can see some commonly used keyboard commands for JAWS in this table. We will refer back to these commands in the following slides. </a:t>
            </a:r>
          </a:p>
          <a:p>
            <a:endParaRPr lang="en-US" dirty="0"/>
          </a:p>
          <a:p>
            <a:r>
              <a:rPr lang="en-US" dirty="0"/>
              <a:t>Note that students testing with an RBD may have other means of navigating the online testing interface. For more information and a complete description of keyboard commands, please consult the Assistive Technology Manual for Windows and macOS.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53</a:t>
            </a:fld>
            <a:endParaRPr lang="en-US"/>
          </a:p>
        </p:txBody>
      </p:sp>
      <p:sp>
        <p:nvSpPr>
          <p:cNvPr id="7" name="Slide Image Placeholder 6">
            <a:extLst>
              <a:ext uri="{FF2B5EF4-FFF2-40B4-BE49-F238E27FC236}">
                <a16:creationId xmlns:a16="http://schemas.microsoft.com/office/drawing/2014/main" id="{DA808F17-E339-4835-9F41-C89246BF09E2}"/>
              </a:ext>
            </a:extLst>
          </p:cNvPr>
          <p:cNvSpPr>
            <a:spLocks noGrp="1" noRot="1" noChangeAspect="1"/>
          </p:cNvSpPr>
          <p:nvPr>
            <p:ph type="sldImg"/>
          </p:nvPr>
        </p:nvSpPr>
        <p:spPr/>
      </p:sp>
    </p:spTree>
    <p:extLst>
      <p:ext uri="{BB962C8B-B14F-4D97-AF65-F5344CB8AC3E}">
        <p14:creationId xmlns:p14="http://schemas.microsoft.com/office/powerpoint/2010/main" val="1875318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altLang="en-US" dirty="0"/>
              <a:t>To log in to the online testing system, students must use the Secure Browser on a computer or device separate from the one used by the TA. Students must enter three pieces of identifying information: their first name, their state-assigned student identifier (SSID), and the current test session ID. The test session ID is generated when the TA creates the test session. It needs to be given to students by the TA when it is time for them to log in to the test. </a:t>
            </a:r>
          </a:p>
          <a:p>
            <a:endParaRPr lang="en-US" altLang="en-US" dirty="0"/>
          </a:p>
          <a:p>
            <a:pPr lvl="0"/>
            <a:r>
              <a:rPr lang="en-US" dirty="0"/>
              <a:t>Students will use the Tab key to navigate between fields and enter their information. Note that the Session ID is treated as three separate fields, though the first field is filled in automatically. When finished entering information in the final Session ID field, students can press Tab to navigate to the Sign in button and press Enter to sign in.</a:t>
            </a:r>
          </a:p>
          <a:p>
            <a:pPr lvl="0"/>
            <a:endParaRPr lang="en-US" dirty="0"/>
          </a:p>
          <a:p>
            <a:r>
              <a:rPr lang="en-US" altLang="en-US" dirty="0"/>
              <a:t>After entering their information, students will select the </a:t>
            </a:r>
            <a:r>
              <a:rPr lang="en-US" altLang="en-US" b="0" dirty="0"/>
              <a:t>Sign In </a:t>
            </a:r>
            <a:r>
              <a:rPr lang="en-US" altLang="en-US" dirty="0"/>
              <a:t>button to log in to the test. The TA may assist students with logging in, if necessary.</a:t>
            </a:r>
          </a:p>
          <a:p>
            <a:endParaRPr lang="en-US" altLang="en-US" dirty="0"/>
          </a:p>
          <a:p>
            <a:endParaRPr lang="en-US" alt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54</a:t>
            </a:fld>
            <a:endParaRPr lang="en-US" altLang="en-US" dirty="0"/>
          </a:p>
        </p:txBody>
      </p:sp>
      <p:sp>
        <p:nvSpPr>
          <p:cNvPr id="4" name="Slide Image Placeholder 3">
            <a:extLst>
              <a:ext uri="{FF2B5EF4-FFF2-40B4-BE49-F238E27FC236}">
                <a16:creationId xmlns:a16="http://schemas.microsoft.com/office/drawing/2014/main" id="{80D0A4ED-172D-4F25-BE0A-F6F3EB532341}"/>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altLang="en-US" dirty="0"/>
              <a:t>After logging in, students need to complete a few more steps before they begin testing. Students will be asked to view and verify their personal information. On the “Is This You?” page, students can listen to each line of text by pressing the Down arrow key. To move to the Yes and No buttons, press Tab.</a:t>
            </a:r>
          </a:p>
          <a:p>
            <a:endParaRPr lang="en-US" altLang="en-US" dirty="0"/>
          </a:p>
          <a:p>
            <a:r>
              <a:rPr lang="en-US" altLang="en-US" dirty="0"/>
              <a:t>If their information is correct, they should navigate to the Yes button and press Enter to proceed to the “Your Tests” screen.</a:t>
            </a:r>
          </a:p>
          <a:p>
            <a:endParaRPr lang="en-US" altLang="en-US" dirty="0"/>
          </a:p>
          <a:p>
            <a:r>
              <a:rPr lang="en-US" altLang="en-US" dirty="0"/>
              <a:t>If their information is incorrect, they should navigate to the No button and press Enter to return to the login page. Test administrators must then contact their school or district test coordinator to have the student information updated in the Test Information Distribution Engine (TIDE) before the student attempts to log in again.</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55</a:t>
            </a:fld>
            <a:endParaRPr lang="en-US" altLang="en-US" dirty="0"/>
          </a:p>
        </p:txBody>
      </p:sp>
      <p:sp>
        <p:nvSpPr>
          <p:cNvPr id="4" name="Slide Image Placeholder 3">
            <a:extLst>
              <a:ext uri="{FF2B5EF4-FFF2-40B4-BE49-F238E27FC236}">
                <a16:creationId xmlns:a16="http://schemas.microsoft.com/office/drawing/2014/main" id="{26432DFD-9333-4A5F-BB43-BDA877BEB90A}"/>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p:txBody>
          <a:bodyPr/>
          <a:lstStyle/>
          <a:p>
            <a:r>
              <a:rPr lang="en-US" altLang="en-US" dirty="0"/>
              <a:t>On the “Your Tests” screen, a list of assigned tests for this test session will appear on students’ screens. Students should select the correct test and wait for their Test Administrator’s approval to proceed.</a:t>
            </a:r>
          </a:p>
          <a:p>
            <a:endParaRPr lang="en-US" altLang="en-US" dirty="0"/>
          </a:p>
          <a:p>
            <a:r>
              <a:rPr lang="en-US" altLang="en-US" dirty="0"/>
              <a:t>Press Tab to navigate to each test listed on this page. </a:t>
            </a:r>
            <a:r>
              <a:rPr lang="en-US" dirty="0"/>
              <a:t>The order of navigation is from left to right and top to bottom, in a zigzag pattern. When the appropriate test is selected, press Enter to start or resume the test.</a:t>
            </a:r>
          </a:p>
          <a:p>
            <a:endParaRPr lang="en-US" altLang="en-US" dirty="0"/>
          </a:p>
          <a:p>
            <a:r>
              <a:rPr lang="en-US" altLang="en-US" dirty="0"/>
              <a:t>If the tests displayed are incorrect, or the expected test is not listed, students should press Tab until the Back to Login button is selected.</a:t>
            </a:r>
          </a:p>
          <a:p>
            <a:endParaRPr lang="en-US" altLang="en-US" dirty="0"/>
          </a:p>
          <a:p>
            <a:r>
              <a:rPr lang="en-US" altLang="en-US" dirty="0"/>
              <a:t>Press Enter to return to the login page and consult the Test Administrator to resolve the issue.</a:t>
            </a:r>
          </a:p>
        </p:txBody>
      </p:sp>
      <p:sp>
        <p:nvSpPr>
          <p:cNvPr id="593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16C47F6E-8F35-4E3A-937D-B98B235BC170}" type="slidenum">
              <a:rPr lang="en-US" altLang="en-US" smtClean="0"/>
              <a:pPr/>
              <a:t>56</a:t>
            </a:fld>
            <a:endParaRPr lang="en-US" altLang="en-US" dirty="0"/>
          </a:p>
        </p:txBody>
      </p:sp>
      <p:sp>
        <p:nvSpPr>
          <p:cNvPr id="4" name="Slide Image Placeholder 3">
            <a:extLst>
              <a:ext uri="{FF2B5EF4-FFF2-40B4-BE49-F238E27FC236}">
                <a16:creationId xmlns:a16="http://schemas.microsoft.com/office/drawing/2014/main" id="{908606E0-77B3-4944-8B52-6AE04E336B73}"/>
              </a:ext>
            </a:extLst>
          </p:cNvPr>
          <p:cNvSpPr>
            <a:spLocks noGrp="1" noRot="1" noChangeAspect="1"/>
          </p:cNvSpPr>
          <p:nvPr>
            <p:ph type="sldImg"/>
          </p:nvPr>
        </p:nvSpPr>
        <p:spPr/>
      </p:sp>
    </p:spTree>
    <p:extLst>
      <p:ext uri="{BB962C8B-B14F-4D97-AF65-F5344CB8AC3E}">
        <p14:creationId xmlns:p14="http://schemas.microsoft.com/office/powerpoint/2010/main" val="1462981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After the test administrator has approved students for a test session, a screen titled “Your Test Settings” will appear for students. This screen displays the name of the test and whether or not any accessibility resources have been selected.</a:t>
            </a:r>
          </a:p>
          <a:p>
            <a:pPr lvl="0"/>
            <a:endParaRPr lang="en-US" dirty="0"/>
          </a:p>
          <a:p>
            <a:pPr marL="171450" indent="-171450">
              <a:buFont typeface="Arial" panose="020B0604020202020204" pitchFamily="34" charset="0"/>
              <a:buChar char="•"/>
            </a:pPr>
            <a:r>
              <a:rPr lang="en-US" altLang="en-US" dirty="0"/>
              <a:t>To listen to each line of text, press the Down arrow.</a:t>
            </a:r>
          </a:p>
          <a:p>
            <a:pPr marL="171450" indent="-171450">
              <a:buFont typeface="Arial" panose="020B0604020202020204" pitchFamily="34" charset="0"/>
              <a:buChar char="•"/>
            </a:pPr>
            <a:r>
              <a:rPr lang="en-US" altLang="en-US" dirty="0"/>
              <a:t>To move to the OK button, press Tab.</a:t>
            </a:r>
          </a:p>
          <a:p>
            <a:pPr marL="171450" indent="-171450">
              <a:buFont typeface="Arial" panose="020B0604020202020204" pitchFamily="34" charset="0"/>
              <a:buChar char="•"/>
            </a:pPr>
            <a:r>
              <a:rPr lang="en-US" altLang="en-US" dirty="0"/>
              <a:t>To select OK, press Enter.</a:t>
            </a:r>
          </a:p>
          <a:p>
            <a:pPr lvl="0"/>
            <a:endParaRPr lang="en-US" dirty="0"/>
          </a:p>
          <a:p>
            <a:r>
              <a:rPr lang="en-US" dirty="0"/>
              <a:t>If any of the information is incorrect, students should still navigate to the OK button, press Enter, and then wait to be advised by the Test Administrator.</a:t>
            </a:r>
          </a:p>
        </p:txBody>
      </p:sp>
      <p:sp>
        <p:nvSpPr>
          <p:cNvPr id="6042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ECBCBD13-7BB4-413B-8181-3B04E84906F9}" type="slidenum">
              <a:rPr lang="en-US" altLang="en-US" smtClean="0"/>
              <a:pPr/>
              <a:t>57</a:t>
            </a:fld>
            <a:endParaRPr lang="en-US" altLang="en-US" dirty="0"/>
          </a:p>
        </p:txBody>
      </p:sp>
      <p:sp>
        <p:nvSpPr>
          <p:cNvPr id="5" name="Slide Image Placeholder 4">
            <a:extLst>
              <a:ext uri="{FF2B5EF4-FFF2-40B4-BE49-F238E27FC236}">
                <a16:creationId xmlns:a16="http://schemas.microsoft.com/office/drawing/2014/main" id="{6224F87C-B3FC-4DDE-81A2-D538BF6E64E8}"/>
              </a:ext>
            </a:extLst>
          </p:cNvPr>
          <p:cNvSpPr>
            <a:spLocks noGrp="1" noRot="1" noChangeAspect="1"/>
          </p:cNvSpPr>
          <p:nvPr>
            <p:ph type="sldImg"/>
          </p:nvPr>
        </p:nvSpPr>
        <p:spPr/>
      </p:sp>
    </p:spTree>
    <p:extLst>
      <p:ext uri="{BB962C8B-B14F-4D97-AF65-F5344CB8AC3E}">
        <p14:creationId xmlns:p14="http://schemas.microsoft.com/office/powerpoint/2010/main" val="2504631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the Instructions and Help page, students have the opportunity to review detailed information about the tools and navigation features they will use during testing. Follow these steps to navigate the Instructions and Help page:</a:t>
            </a:r>
          </a:p>
          <a:p>
            <a:pPr lvl="0"/>
            <a:endParaRPr lang="en-US" dirty="0"/>
          </a:p>
          <a:p>
            <a:pPr marL="228600" lvl="0" indent="-228600">
              <a:buFont typeface="+mj-lt"/>
              <a:buAutoNum type="arabicPeriod"/>
            </a:pPr>
            <a:r>
              <a:rPr lang="en-US" dirty="0"/>
              <a:t>To open the Help Guide, press Tab to navigate to the View Help Guide button and press Enter. To close the Help Guide, use the Tab key to navigate to the Back button and press Enter.</a:t>
            </a:r>
          </a:p>
          <a:p>
            <a:pPr marL="228600" lvl="0" indent="-228600">
              <a:buFont typeface="+mj-lt"/>
              <a:buAutoNum type="arabicPeriod"/>
            </a:pPr>
            <a:r>
              <a:rPr lang="en-US" dirty="0"/>
              <a:t>To open the Test Settings window, press Tab to navigate to the View Test Settings button and press Enter. To close the Test Settings window, use the Tab key to navigate to the OK button and press Enter.</a:t>
            </a:r>
          </a:p>
          <a:p>
            <a:pPr marL="228600" lvl="0" indent="-228600">
              <a:buFont typeface="+mj-lt"/>
              <a:buAutoNum type="arabicPeriod"/>
            </a:pPr>
            <a:r>
              <a:rPr lang="en-US" dirty="0"/>
              <a:t>To move to the Begin Test Now and Go Back buttons, press Tab.</a:t>
            </a:r>
          </a:p>
          <a:p>
            <a:pPr marL="228600" lvl="0" indent="-228600">
              <a:buFont typeface="+mj-lt"/>
              <a:buAutoNum type="arabicPeriod"/>
            </a:pPr>
            <a:r>
              <a:rPr lang="en-US" dirty="0"/>
              <a:t>To select to the Begin Test Now or Go Back button, press Enter.</a:t>
            </a:r>
          </a:p>
        </p:txBody>
      </p:sp>
      <p:sp>
        <p:nvSpPr>
          <p:cNvPr id="6042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ECBCBD13-7BB4-413B-8181-3B04E84906F9}" type="slidenum">
              <a:rPr lang="en-US" altLang="en-US" smtClean="0"/>
              <a:pPr/>
              <a:t>58</a:t>
            </a:fld>
            <a:endParaRPr lang="en-US" altLang="en-US" dirty="0"/>
          </a:p>
        </p:txBody>
      </p:sp>
      <p:sp>
        <p:nvSpPr>
          <p:cNvPr id="5" name="Slide Image Placeholder 4">
            <a:extLst>
              <a:ext uri="{FF2B5EF4-FFF2-40B4-BE49-F238E27FC236}">
                <a16:creationId xmlns:a16="http://schemas.microsoft.com/office/drawing/2014/main" id="{62957542-FBB5-46B9-99FB-90BA29714946}"/>
              </a:ext>
            </a:extLst>
          </p:cNvPr>
          <p:cNvSpPr>
            <a:spLocks noGrp="1" noRot="1" noChangeAspect="1"/>
          </p:cNvSpPr>
          <p:nvPr>
            <p:ph type="sldImg"/>
          </p:nvPr>
        </p:nvSpPr>
        <p:spPr/>
      </p:sp>
    </p:spTree>
    <p:extLst>
      <p:ext uri="{BB962C8B-B14F-4D97-AF65-F5344CB8AC3E}">
        <p14:creationId xmlns:p14="http://schemas.microsoft.com/office/powerpoint/2010/main" val="1424930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59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12D6DD46-A3B7-442A-A236-53FBA94C594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BE2D770B-410F-4CDC-817A-6892B90AFC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571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Specific hardware and software are required in order to administer tests to students using braille.</a:t>
            </a:r>
          </a:p>
          <a:p>
            <a:endParaRPr lang="en-US" dirty="0"/>
          </a:p>
          <a:p>
            <a:r>
              <a:rPr lang="en-US" dirty="0"/>
              <a:t>Student testing devices running Windows (versions 8.1, 10, and 11) must have Job Access With Speech, or JAWS, installed. JAWS is a computer screen-reader program that allows students who are visually impaired to read the screen either with a text-to-speech output or by a Refreshable Braille Display. Students can use JAWS keyboard commands to navigate the test sign-in process and answer test items. We will discuss how students use JAWS later in this presentation.</a:t>
            </a:r>
          </a:p>
          <a:p>
            <a:endParaRPr lang="en-US" dirty="0"/>
          </a:p>
          <a:p>
            <a:r>
              <a:rPr lang="en-US" dirty="0"/>
              <a:t>Note that only JAWS may be used on ELA and Reading tests, as this is the only supported screen reader than can effectively mute reading passages. Screen readers other than JAWS should not be used on ELA and Reading tests, as they would allow students to listen to passages instead of reading them, compromising the ability to assess their reading comprehension skills.</a:t>
            </a:r>
          </a:p>
          <a:p>
            <a:endParaRPr lang="en-US" dirty="0"/>
          </a:p>
          <a:p>
            <a:r>
              <a:rPr lang="en-US" dirty="0"/>
              <a:t>For additional information on supported screen readers, see the </a:t>
            </a:r>
            <a:r>
              <a:rPr lang="en-US" i="1" dirty="0"/>
              <a:t>Assistive Technology Manual for Windows and macOS</a:t>
            </a:r>
            <a:r>
              <a:rPr lang="en-US"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6</a:t>
            </a:fld>
            <a:endParaRPr lang="en-US" dirty="0"/>
          </a:p>
        </p:txBody>
      </p:sp>
      <p:sp>
        <p:nvSpPr>
          <p:cNvPr id="7" name="Slide Image Placeholder 6">
            <a:extLst>
              <a:ext uri="{FF2B5EF4-FFF2-40B4-BE49-F238E27FC236}">
                <a16:creationId xmlns:a16="http://schemas.microsoft.com/office/drawing/2014/main" id="{67E4AB4E-F058-4C35-8592-2194C1C380F2}"/>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will also use JAWS to navigate within their test. The first time a test loads, JAWS may start reading everything on the page until the student stops it. However, on the next test page, the focus will be initially on the first question on the page.</a:t>
            </a:r>
          </a:p>
          <a:p>
            <a:endParaRPr lang="en-US" dirty="0"/>
          </a:p>
          <a:p>
            <a:pPr lvl="0"/>
            <a:r>
              <a:rPr lang="en-US" dirty="0"/>
              <a:t>A test page has three different sections: the Banner, the Navigation and Test Tools, and the Test Content. Please note that </a:t>
            </a:r>
            <a:r>
              <a:rPr lang="en-US" altLang="en-US" dirty="0"/>
              <a:t>this page may appear differently on your screen.</a:t>
            </a:r>
            <a:endParaRPr lang="en-US" dirty="0"/>
          </a:p>
          <a:p>
            <a:endParaRPr lang="en-US" dirty="0"/>
          </a:p>
          <a:p>
            <a:r>
              <a:rPr lang="en-US" dirty="0"/>
              <a:t>The Banner contains the test information. This row displays the current question number(s), test name, student name, test settings button, pause button and Help button. Selecting the Help button will bring up the on-screen Help Guide window. </a:t>
            </a:r>
          </a:p>
          <a:p>
            <a:endParaRPr lang="en-US" dirty="0"/>
          </a:p>
          <a:p>
            <a:r>
              <a:rPr lang="en-US" dirty="0"/>
              <a:t>The Navigation Buttons and Test Tools allows students to:</a:t>
            </a:r>
          </a:p>
          <a:p>
            <a:pPr marL="628650" lvl="1" indent="-171450">
              <a:buFont typeface="Arial" panose="020B0604020202020204" pitchFamily="34" charset="0"/>
              <a:buChar char="•"/>
            </a:pPr>
            <a:r>
              <a:rPr lang="en-US" altLang="en-US" dirty="0"/>
              <a:t> Navigate test pages using the Back and Next arrow buttons </a:t>
            </a:r>
          </a:p>
          <a:p>
            <a:pPr marL="628650" lvl="1" indent="-171450">
              <a:buFont typeface="Arial" panose="020B0604020202020204" pitchFamily="34" charset="0"/>
              <a:buChar char="•"/>
            </a:pPr>
            <a:r>
              <a:rPr lang="en-US" altLang="en-US" dirty="0"/>
              <a:t> Save their answers before moving to the next question, if desired</a:t>
            </a:r>
          </a:p>
          <a:p>
            <a:pPr marL="628650" lvl="1" indent="-171450">
              <a:buFont typeface="Arial" panose="020B0604020202020204" pitchFamily="34" charset="0"/>
              <a:buChar char="•"/>
            </a:pPr>
            <a:r>
              <a:rPr lang="en-US" altLang="en-US" dirty="0"/>
              <a:t>And Zoom In and Zoom Out of test pages</a:t>
            </a:r>
          </a:p>
          <a:p>
            <a:endParaRPr lang="en-US" dirty="0"/>
          </a:p>
          <a:p>
            <a:r>
              <a:rPr lang="en-US" dirty="0"/>
              <a:t>Please note that </a:t>
            </a:r>
            <a:r>
              <a:rPr lang="en-US" altLang="en-US" dirty="0"/>
              <a:t>whether or not students click Save, their answers will save automatically when they navigate to the next part of the test.</a:t>
            </a:r>
          </a:p>
          <a:p>
            <a:endParaRPr lang="en-US" dirty="0"/>
          </a:p>
          <a:p>
            <a:r>
              <a:rPr lang="en-US" dirty="0"/>
              <a:t>The Item Content is divided into two sections: the Stimulus Section and the Question Section:</a:t>
            </a:r>
          </a:p>
          <a:p>
            <a:pPr marL="628650" lvl="1" indent="-171450">
              <a:buFont typeface="Arial" panose="020B0604020202020204" pitchFamily="34" charset="0"/>
              <a:buChar char="•"/>
            </a:pPr>
            <a:r>
              <a:rPr lang="en-US" altLang="en-US" dirty="0"/>
              <a:t>The Stimulus Section contains the stimulus title, stimulus context menu, and stimulus content.</a:t>
            </a:r>
          </a:p>
          <a:p>
            <a:pPr marL="628650" lvl="1" indent="-171450">
              <a:buFont typeface="Arial" panose="020B0604020202020204" pitchFamily="34" charset="0"/>
              <a:buChar char="•"/>
            </a:pPr>
            <a:r>
              <a:rPr lang="en-US" altLang="en-US" dirty="0"/>
              <a:t>The Question Section contains the question number, question context menu, question stem, and response area.</a:t>
            </a:r>
          </a:p>
          <a:p>
            <a:endParaRPr lang="en-US" altLang="en-US" dirty="0"/>
          </a:p>
          <a:p>
            <a:r>
              <a:rPr lang="en-US" dirty="0"/>
              <a:t>To navigate between the three areas, press the R key. Use the Up and Down arrow keys to move up or down the lines of text. JAWS will read each line as a student navigates to it.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60</a:t>
            </a:fld>
            <a:endParaRPr lang="en-US"/>
          </a:p>
        </p:txBody>
      </p:sp>
      <p:sp>
        <p:nvSpPr>
          <p:cNvPr id="7" name="Slide Image Placeholder 6">
            <a:extLst>
              <a:ext uri="{FF2B5EF4-FFF2-40B4-BE49-F238E27FC236}">
                <a16:creationId xmlns:a16="http://schemas.microsoft.com/office/drawing/2014/main" id="{851AD554-E798-4C59-BCD5-0256C7127C3D}"/>
              </a:ext>
            </a:extLst>
          </p:cNvPr>
          <p:cNvSpPr>
            <a:spLocks noGrp="1" noRot="1" noChangeAspect="1"/>
          </p:cNvSpPr>
          <p:nvPr>
            <p:ph type="sldImg"/>
          </p:nvPr>
        </p:nvSpPr>
        <p:spPr/>
      </p:sp>
    </p:spTree>
    <p:extLst>
      <p:ext uri="{BB962C8B-B14F-4D97-AF65-F5344CB8AC3E}">
        <p14:creationId xmlns:p14="http://schemas.microsoft.com/office/powerpoint/2010/main" val="1866916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Students may use the context menu mentioned on the previous slide to mark items for review, send emboss requests to the TA, and access additional test features.</a:t>
            </a:r>
          </a:p>
          <a:p>
            <a:endParaRPr lang="en-US" dirty="0"/>
          </a:p>
          <a:p>
            <a:r>
              <a:rPr lang="en-US" dirty="0"/>
              <a:t>To open the context menu for a stimulus or question:</a:t>
            </a:r>
          </a:p>
          <a:p>
            <a:pPr marL="228600" indent="-228600">
              <a:buFont typeface="+mj-lt"/>
              <a:buAutoNum type="arabicPeriod"/>
            </a:pPr>
            <a:r>
              <a:rPr lang="en-US" dirty="0"/>
              <a:t>First, if opening a stimulus context menu, ensure that the focus is on the stimulus. If opening a question context menu, ensure that the focus is on the question. To navigate directly to the context menu button, press Tab twice. JAWS reads aloud “Menu button.” Press Enter. The context menu opens and displays the list of available menu options. JAWS reads aloud the first option in the menu.</a:t>
            </a:r>
          </a:p>
          <a:p>
            <a:pPr marL="228600" indent="-228600">
              <a:buFont typeface="+mj-lt"/>
              <a:buAutoNum type="arabicPeriod"/>
            </a:pPr>
            <a:r>
              <a:rPr lang="en-US" dirty="0"/>
              <a:t>To move up and down the list, press the Up and Down arrow keys. JAWS automatically reads aloud each option.</a:t>
            </a:r>
          </a:p>
          <a:p>
            <a:pPr marL="228600" indent="-228600">
              <a:buFont typeface="+mj-lt"/>
              <a:buAutoNum type="arabicPeriod"/>
            </a:pPr>
            <a:r>
              <a:rPr lang="en-US" dirty="0"/>
              <a:t>To select a menu option, press Space.</a:t>
            </a:r>
          </a:p>
          <a:p>
            <a:pPr marL="228600" indent="-228600">
              <a:buFont typeface="+mj-lt"/>
              <a:buAutoNum type="arabicPeriod"/>
            </a:pPr>
            <a:r>
              <a:rPr lang="en-US" dirty="0"/>
              <a:t>To exit the menu without making a selection, press Esc. JAWS returns focus to the context menu button.</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61</a:t>
            </a:fld>
            <a:endParaRPr lang="en-US" altLang="en-US" dirty="0"/>
          </a:p>
        </p:txBody>
      </p:sp>
      <p:sp>
        <p:nvSpPr>
          <p:cNvPr id="4" name="Slide Image Placeholder 3">
            <a:extLst>
              <a:ext uri="{FF2B5EF4-FFF2-40B4-BE49-F238E27FC236}">
                <a16:creationId xmlns:a16="http://schemas.microsoft.com/office/drawing/2014/main" id="{D0143513-9622-4815-A26E-BE63729DD139}"/>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62</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DB0B2427-3347-45EB-925A-57F474EBC60A}"/>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574F2647-FB76-47C7-A4E7-D13B5C12D1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95421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Multiple choice items require you to choose a response option by selecting a radio button. Multi-select items require you to choose one or more response options by selecting checkboxes. Students follow the same procedure for responding to both types of items.</a:t>
            </a:r>
          </a:p>
          <a:p>
            <a:pPr lvl="0"/>
            <a:endParaRPr lang="en-US" dirty="0"/>
          </a:p>
          <a:p>
            <a:pPr lvl="0"/>
            <a:r>
              <a:rPr lang="en-US" dirty="0"/>
              <a:t>To respond to a multiple choice or multi-select question, students can follow these steps:</a:t>
            </a:r>
          </a:p>
          <a:p>
            <a:pPr lvl="0"/>
            <a:endParaRPr lang="en-US" dirty="0"/>
          </a:p>
          <a:p>
            <a:pPr marL="228600" indent="-228600">
              <a:buFont typeface="+mj-lt"/>
              <a:buAutoNum type="arabicPeriod"/>
            </a:pPr>
            <a:r>
              <a:rPr lang="en-US" dirty="0"/>
              <a:t>First, after listening to the question text, students can press the Tab key to hear JAWS read aloud the option’s corresponding text. If the option is an image, JAWS reads the text description associated with the image.</a:t>
            </a:r>
          </a:p>
          <a:p>
            <a:pPr marL="228600" indent="-228600">
              <a:buFont typeface="+mj-lt"/>
              <a:buAutoNum type="arabicPeriod"/>
            </a:pPr>
            <a:r>
              <a:rPr lang="en-US" dirty="0"/>
              <a:t>To navigate to each answer option, use the Tab and Shift + Tab commands, or use the Up and Down arrow keys. JAWS reads aloud the text for the option in focus.</a:t>
            </a:r>
          </a:p>
          <a:p>
            <a:pPr marL="228600" indent="-228600">
              <a:buFont typeface="+mj-lt"/>
              <a:buAutoNum type="arabicPeriod"/>
            </a:pPr>
            <a:r>
              <a:rPr lang="en-US" dirty="0"/>
              <a:t>To select a response option in focus as your response, press the Space bar. The response is selected and JAWS reads “Space.”</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63</a:t>
            </a:fld>
            <a:endParaRPr lang="en-US" altLang="en-US" dirty="0"/>
          </a:p>
        </p:txBody>
      </p:sp>
      <p:sp>
        <p:nvSpPr>
          <p:cNvPr id="4" name="Slide Image Placeholder 3">
            <a:extLst>
              <a:ext uri="{FF2B5EF4-FFF2-40B4-BE49-F238E27FC236}">
                <a16:creationId xmlns:a16="http://schemas.microsoft.com/office/drawing/2014/main" id="{99589AC4-2469-424B-85D9-EFE2C4188420}"/>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Hot-text items require you to select at least one word, phrase, or sentence. For these question types, it is critical to follow the instructions provided in the question. Each selectable text area is pre-defined. Selecting a phrase or sentence automatically marks all the words in that text area as selected.</a:t>
            </a:r>
          </a:p>
          <a:p>
            <a:pPr lvl="0"/>
            <a:endParaRPr lang="en-US" dirty="0"/>
          </a:p>
          <a:p>
            <a:pPr lvl="0"/>
            <a:r>
              <a:rPr lang="en-US" dirty="0"/>
              <a:t>To respond to a multi-select question, students can follow these steps:</a:t>
            </a:r>
          </a:p>
          <a:p>
            <a:pPr lvl="0"/>
            <a:endParaRPr lang="en-US" dirty="0"/>
          </a:p>
          <a:p>
            <a:pPr marL="228600" indent="-228600">
              <a:buFont typeface="+mj-lt"/>
              <a:buAutoNum type="arabicPeriod"/>
            </a:pPr>
            <a:r>
              <a:rPr lang="en-US" dirty="0"/>
              <a:t>First, after listening to the question text, students can press the Tab key to hear JAWS read aloud the text that is in focus.</a:t>
            </a:r>
          </a:p>
          <a:p>
            <a:pPr marL="228600" indent="-228600">
              <a:buFont typeface="+mj-lt"/>
              <a:buAutoNum type="arabicPeriod"/>
            </a:pPr>
            <a:r>
              <a:rPr lang="en-US" dirty="0"/>
              <a:t>Navigate to each selectable text area using the Tab and Shift + Tab commands. JAWS will read aloud the selectable text.</a:t>
            </a:r>
          </a:p>
          <a:p>
            <a:pPr marL="228600" indent="-228600">
              <a:buFont typeface="+mj-lt"/>
              <a:buAutoNum type="arabicPeriod"/>
            </a:pPr>
            <a:r>
              <a:rPr lang="en-US" dirty="0"/>
              <a:t>To choose a selectable text area in focus as your response, press the Enter key. JAWS announces the text is checked.</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64</a:t>
            </a:fld>
            <a:endParaRPr lang="en-US" altLang="en-US" dirty="0"/>
          </a:p>
        </p:txBody>
      </p:sp>
      <p:sp>
        <p:nvSpPr>
          <p:cNvPr id="4" name="Slide Image Placeholder 3">
            <a:extLst>
              <a:ext uri="{FF2B5EF4-FFF2-40B4-BE49-F238E27FC236}">
                <a16:creationId xmlns:a16="http://schemas.microsoft.com/office/drawing/2014/main" id="{F832BC13-59B2-4247-8A0B-26CBF1E276D3}"/>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Edit task items require you to replace an incorrect selectable word or phrase in a reading excerpt. For these question types, it is critical to follow the instructions provided in the question. Some edit task items require you to enter the response into a text box. Some edit task items require you to select a response from a drop-down list. Each selectable text area is pre-defined.</a:t>
            </a:r>
          </a:p>
          <a:p>
            <a:pPr lvl="0"/>
            <a:endParaRPr lang="en-US" dirty="0"/>
          </a:p>
          <a:p>
            <a:r>
              <a:rPr lang="en-US" dirty="0"/>
              <a:t>Some edit task items, such as the first image shown on this slide, require students to make changes that are punctuation-based. For these edit task items, JAWS needs to read in character mode. AIR strongly recommends that students read through an entire Edit Task question before responding. Students can listen to the question as well as read it via an RBD or printout from an embosser. </a:t>
            </a:r>
          </a:p>
          <a:p>
            <a:pPr lvl="0"/>
            <a:endParaRPr lang="en-US" dirty="0"/>
          </a:p>
          <a:p>
            <a:pPr lvl="0"/>
            <a:r>
              <a:rPr lang="en-US" dirty="0"/>
              <a:t>To respond to an edit task question, students can follow these steps:</a:t>
            </a:r>
          </a:p>
          <a:p>
            <a:pPr lvl="0"/>
            <a:endParaRPr lang="en-US" dirty="0"/>
          </a:p>
          <a:p>
            <a:pPr marL="228600" indent="-228600">
              <a:buFont typeface="+mj-lt"/>
              <a:buAutoNum type="arabicPeriod"/>
            </a:pPr>
            <a:r>
              <a:rPr lang="en-US" dirty="0"/>
              <a:t>First, use the Down arrow to read through each line of text. If a line of text has a selectable word or phrase, JAWS reads “clickable” after the word or phrase.</a:t>
            </a:r>
          </a:p>
          <a:p>
            <a:pPr marL="228600" indent="-228600">
              <a:buFont typeface="+mj-lt"/>
              <a:buAutoNum type="arabicPeriod"/>
            </a:pPr>
            <a:r>
              <a:rPr lang="en-US" dirty="0"/>
              <a:t>Navigate to each selectable text field in the question by doing one of the following:</a:t>
            </a:r>
          </a:p>
          <a:p>
            <a:pPr marL="628650" lvl="1" indent="-171450">
              <a:buFont typeface="Arial" panose="020B0604020202020204" pitchFamily="34" charset="0"/>
              <a:buChar char="•"/>
            </a:pPr>
            <a:r>
              <a:rPr lang="en-US" dirty="0"/>
              <a:t>Return to the beginning of the question.</a:t>
            </a:r>
          </a:p>
          <a:p>
            <a:pPr marL="1085850" lvl="2" indent="-171450">
              <a:buFont typeface="Arial" panose="020B0604020202020204" pitchFamily="34" charset="0"/>
              <a:buChar char="•"/>
            </a:pPr>
            <a:r>
              <a:rPr lang="en-US" dirty="0"/>
              <a:t>Press Shift + H.</a:t>
            </a:r>
          </a:p>
          <a:p>
            <a:pPr marL="1085850" lvl="2" indent="-171450">
              <a:buFont typeface="Arial" panose="020B0604020202020204" pitchFamily="34" charset="0"/>
              <a:buChar char="•"/>
            </a:pPr>
            <a:r>
              <a:rPr lang="en-US" dirty="0"/>
              <a:t>Press the Tab key to go to the first selectable text field.</a:t>
            </a:r>
          </a:p>
          <a:p>
            <a:pPr marL="628650" lvl="1" indent="-171450">
              <a:buFont typeface="Arial" panose="020B0604020202020204" pitchFamily="34" charset="0"/>
              <a:buChar char="•"/>
            </a:pPr>
            <a:r>
              <a:rPr lang="en-US" dirty="0"/>
              <a:t>Move backwards through the selectable text fields in the question.</a:t>
            </a:r>
          </a:p>
          <a:p>
            <a:pPr marL="1085850" lvl="2" indent="-171450">
              <a:buFont typeface="Arial" panose="020B0604020202020204" pitchFamily="34" charset="0"/>
              <a:buChar char="•"/>
            </a:pPr>
            <a:r>
              <a:rPr lang="en-US" dirty="0"/>
              <a:t>Press Shift + Tab.</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65</a:t>
            </a:fld>
            <a:endParaRPr lang="en-US" altLang="en-US" dirty="0"/>
          </a:p>
        </p:txBody>
      </p:sp>
      <p:sp>
        <p:nvSpPr>
          <p:cNvPr id="4" name="Slide Image Placeholder 3">
            <a:extLst>
              <a:ext uri="{FF2B5EF4-FFF2-40B4-BE49-F238E27FC236}">
                <a16:creationId xmlns:a16="http://schemas.microsoft.com/office/drawing/2014/main" id="{04EACF1C-04B9-4061-833C-69FF1ECBB674}"/>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indent="-228600">
              <a:buFont typeface="+mj-lt"/>
              <a:buAutoNum type="arabicPeriod" startAt="3"/>
            </a:pPr>
            <a:r>
              <a:rPr lang="en-US" dirty="0"/>
              <a:t>When the selectable text is in focus, press the Space bar. This opens the edit menu. JAWS reads “Edit tools dialog” and provides additional instructions.</a:t>
            </a:r>
          </a:p>
          <a:p>
            <a:pPr marL="228600" indent="-228600">
              <a:buFont typeface="+mj-lt"/>
              <a:buAutoNum type="arabicPeriod" startAt="4"/>
            </a:pPr>
            <a:r>
              <a:rPr lang="en-US" dirty="0"/>
              <a:t>From here, the student’s actions will depend on the type of edit task question.</a:t>
            </a:r>
          </a:p>
          <a:p>
            <a:pPr marL="628650" lvl="1" indent="-171450">
              <a:buFont typeface="Arial" panose="020B0604020202020204" pitchFamily="34" charset="0"/>
              <a:buChar char="•"/>
            </a:pPr>
            <a:r>
              <a:rPr lang="en-US" dirty="0"/>
              <a:t>If the edit menu contains a text box, type in the replacement word or phrase.</a:t>
            </a:r>
          </a:p>
          <a:p>
            <a:pPr marL="628650" lvl="1" indent="-171450">
              <a:buFont typeface="Arial" panose="020B0604020202020204" pitchFamily="34" charset="0"/>
              <a:buChar char="•"/>
            </a:pPr>
            <a:r>
              <a:rPr lang="en-US" dirty="0"/>
              <a:t>If the edit menu contains a drop-down list, use the Up and Down arrow keys to move between options in the list. JAWS will read aloud each option. To select an option, press the Enter key.</a:t>
            </a:r>
          </a:p>
          <a:p>
            <a:pPr marL="228600" lvl="0" indent="-228600">
              <a:buFont typeface="+mj-lt"/>
              <a:buAutoNum type="arabicPeriod" startAt="5"/>
            </a:pPr>
            <a:r>
              <a:rPr lang="en-US" dirty="0"/>
              <a:t>Finally, press the Tab key to move to the OK button. Press Enter to close the edit menu.</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66</a:t>
            </a:fld>
            <a:endParaRPr lang="en-US" altLang="en-US" dirty="0"/>
          </a:p>
        </p:txBody>
      </p:sp>
      <p:sp>
        <p:nvSpPr>
          <p:cNvPr id="4" name="Slide Image Placeholder 3">
            <a:extLst>
              <a:ext uri="{FF2B5EF4-FFF2-40B4-BE49-F238E27FC236}">
                <a16:creationId xmlns:a16="http://schemas.microsoft.com/office/drawing/2014/main" id="{FBCD0271-AD8F-4D3E-97CE-D3564D454EE2}"/>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Text response items require you to enter text in a text box. Students may be asked to write a sentence, paragraph, or essay. Some text response items include a row of text formatting buttons. However, these formatting options are not available to students testing with braille.</a:t>
            </a:r>
          </a:p>
          <a:p>
            <a:endParaRPr lang="en-US" dirty="0"/>
          </a:p>
          <a:p>
            <a:pPr lvl="0"/>
            <a:r>
              <a:rPr lang="en-US" dirty="0"/>
              <a:t>To respond to a text response question, students can follow these steps:</a:t>
            </a:r>
          </a:p>
          <a:p>
            <a:pPr lvl="0"/>
            <a:endParaRPr lang="en-US" dirty="0"/>
          </a:p>
          <a:p>
            <a:pPr marL="228600" indent="-228600">
              <a:buFont typeface="+mj-lt"/>
              <a:buAutoNum type="arabicPeriod"/>
            </a:pPr>
            <a:r>
              <a:rPr lang="en-US" dirty="0"/>
              <a:t>First, listen to the question and then use the Tab command to move to the text box. JAWS beeps and reads “Edit, type in text.”</a:t>
            </a:r>
          </a:p>
          <a:p>
            <a:pPr marL="228600" indent="-228600">
              <a:buFont typeface="+mj-lt"/>
              <a:buAutoNum type="arabicPeriod"/>
            </a:pPr>
            <a:r>
              <a:rPr lang="en-US" dirty="0"/>
              <a:t>Then, enter your response. When you are done, press the Tab key to navigate from the text box to the next question on the page. JAWS beeps again in a different tone upon leaving the text box.</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67</a:t>
            </a:fld>
            <a:endParaRPr lang="en-US" altLang="en-US" dirty="0"/>
          </a:p>
        </p:txBody>
      </p:sp>
      <p:sp>
        <p:nvSpPr>
          <p:cNvPr id="4" name="Slide Image Placeholder 3">
            <a:extLst>
              <a:ext uri="{FF2B5EF4-FFF2-40B4-BE49-F238E27FC236}">
                <a16:creationId xmlns:a16="http://schemas.microsoft.com/office/drawing/2014/main" id="{CE4F1C8E-0AB7-492B-97D3-A6A479417C81}"/>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Equation items require you to enter a math equation or expression in a text box using an on-screen keypad.</a:t>
            </a:r>
          </a:p>
          <a:p>
            <a:endParaRPr lang="en-US" dirty="0"/>
          </a:p>
          <a:p>
            <a:pPr lvl="0"/>
            <a:r>
              <a:rPr lang="en-US" dirty="0"/>
              <a:t>To respond to an equation question, students can follow these steps:</a:t>
            </a:r>
          </a:p>
          <a:p>
            <a:pPr lvl="0"/>
            <a:endParaRPr lang="en-US" dirty="0"/>
          </a:p>
          <a:p>
            <a:pPr marL="228600" indent="-228600">
              <a:buFont typeface="+mj-lt"/>
              <a:buAutoNum type="arabicPeriod"/>
            </a:pPr>
            <a:r>
              <a:rPr lang="en-US" dirty="0"/>
              <a:t>Listen to the question and then use Tab and Shift + Tab to move between keypad buttons. JAWS reads aloud the character or action for each button.</a:t>
            </a:r>
          </a:p>
          <a:p>
            <a:pPr marL="228600" indent="-228600">
              <a:buFont typeface="+mj-lt"/>
              <a:buAutoNum type="arabicPeriod"/>
            </a:pPr>
            <a:r>
              <a:rPr lang="en-US" dirty="0"/>
              <a:t>To enter a character or perform an action, press Enter or press the corresponding key on your keyboard.</a:t>
            </a:r>
          </a:p>
          <a:p>
            <a:pPr marL="228600" indent="-228600">
              <a:buFont typeface="+mj-lt"/>
              <a:buAutoNum type="arabicPeriod"/>
            </a:pPr>
            <a:r>
              <a:rPr lang="en-US" dirty="0"/>
              <a:t>Optionally, you can add special characters to the text field by pressing Alt + 7 with the focus on the text field. A pop-up window opens, with a drop-down list of the available characters. To move between the options in this list, use the arrow keys. JAWS reads the name of each special character. To insert the selected character, press Enter.</a:t>
            </a:r>
          </a:p>
          <a:p>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68</a:t>
            </a:fld>
            <a:endParaRPr lang="en-US" altLang="en-US" dirty="0"/>
          </a:p>
        </p:txBody>
      </p:sp>
      <p:sp>
        <p:nvSpPr>
          <p:cNvPr id="4" name="Slide Image Placeholder 3">
            <a:extLst>
              <a:ext uri="{FF2B5EF4-FFF2-40B4-BE49-F238E27FC236}">
                <a16:creationId xmlns:a16="http://schemas.microsoft.com/office/drawing/2014/main" id="{532E4F2C-7878-4711-9133-1DF0E6ABA911}"/>
              </a:ext>
            </a:extLst>
          </p:cNvPr>
          <p:cNvSpPr>
            <a:spLocks noGrp="1" noRot="1" noChangeAspect="1"/>
          </p:cNvSpPr>
          <p:nvPr>
            <p:ph type="sldImg"/>
          </p:nvPr>
        </p:nvSpPr>
        <p:spPr/>
      </p:sp>
    </p:spTree>
    <p:extLst>
      <p:ext uri="{BB962C8B-B14F-4D97-AF65-F5344CB8AC3E}">
        <p14:creationId xmlns:p14="http://schemas.microsoft.com/office/powerpoint/2010/main" val="1279516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Table-match items require students to mark at least one checkbox in the cells of a table consisting of multiple rows and columns. The table row heading and column heading are not selectable.</a:t>
            </a:r>
          </a:p>
          <a:p>
            <a:endParaRPr lang="en-US" dirty="0"/>
          </a:p>
          <a:p>
            <a:pPr marL="0" lvl="0" indent="0">
              <a:buFont typeface="+mj-lt"/>
              <a:buNone/>
            </a:pPr>
            <a:r>
              <a:rPr lang="en-US" dirty="0"/>
              <a:t>To respond to a table match question, students can follow these steps:</a:t>
            </a:r>
          </a:p>
          <a:p>
            <a:pPr marL="0" lvl="0" indent="0">
              <a:buFont typeface="+mj-lt"/>
              <a:buNone/>
            </a:pPr>
            <a:endParaRPr lang="en-US" dirty="0"/>
          </a:p>
          <a:p>
            <a:pPr marL="228600" indent="-228600">
              <a:buFont typeface="+mj-lt"/>
              <a:buAutoNum type="arabicPeriod"/>
            </a:pPr>
            <a:r>
              <a:rPr lang="en-US" dirty="0"/>
              <a:t>First, after listening to the question text, press the Tab key twice. This takes you to the first cell containing a checkbox. JAWS reads aloud the column and row names for that cell.</a:t>
            </a:r>
          </a:p>
          <a:p>
            <a:pPr marL="228600" indent="-228600">
              <a:buFont typeface="+mj-lt"/>
              <a:buAutoNum type="arabicPeriod"/>
            </a:pPr>
            <a:r>
              <a:rPr lang="en-US" dirty="0"/>
              <a:t>To navigate to each cell that has a checkbox, press the Tab key. Again, JAWS reads aloud the column name and row name for each cell.</a:t>
            </a:r>
          </a:p>
          <a:p>
            <a:pPr marL="228600" indent="-228600">
              <a:buFont typeface="+mj-lt"/>
              <a:buAutoNum type="arabicPeriod"/>
            </a:pPr>
            <a:r>
              <a:rPr lang="en-US" dirty="0"/>
              <a:t>To mark a checkbox, press the Space bar.</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69</a:t>
            </a:fld>
            <a:endParaRPr lang="en-US" altLang="en-US" dirty="0"/>
          </a:p>
        </p:txBody>
      </p:sp>
      <p:sp>
        <p:nvSpPr>
          <p:cNvPr id="4" name="Slide Image Placeholder 3">
            <a:extLst>
              <a:ext uri="{FF2B5EF4-FFF2-40B4-BE49-F238E27FC236}">
                <a16:creationId xmlns:a16="http://schemas.microsoft.com/office/drawing/2014/main" id="{39B2FAE2-D7F2-448F-ACF3-9C9E53950B24}"/>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braille embosser is a type of printer that creates hard copies of text and images in braille. Braille translation software should be installed and configured on the TA’s computer so that they can send approved emboss requests to the embosser.</a:t>
            </a:r>
          </a:p>
          <a:p>
            <a:endParaRPr lang="en-US" dirty="0"/>
          </a:p>
          <a:p>
            <a:r>
              <a:rPr lang="en-US" dirty="0"/>
              <a:t>Files used for embossing are configured to work with the ViewPlus Max Braille Embosser, </a:t>
            </a:r>
            <a:r>
              <a:rPr lang="en-US" dirty="0" err="1"/>
              <a:t>ViewPlus</a:t>
            </a:r>
            <a:r>
              <a:rPr lang="en-US" dirty="0"/>
              <a:t> Premier, </a:t>
            </a:r>
            <a:r>
              <a:rPr lang="en-US" dirty="0" err="1"/>
              <a:t>ViewPlus</a:t>
            </a:r>
            <a:r>
              <a:rPr lang="en-US" dirty="0"/>
              <a:t> Columbia, </a:t>
            </a:r>
            <a:r>
              <a:rPr lang="en-US" dirty="0" err="1"/>
              <a:t>ViewPlus</a:t>
            </a:r>
            <a:r>
              <a:rPr lang="en-US" dirty="0"/>
              <a:t> Columbia 2, or </a:t>
            </a:r>
            <a:r>
              <a:rPr lang="en-US" dirty="0" err="1"/>
              <a:t>ViewPlus</a:t>
            </a:r>
            <a:r>
              <a:rPr lang="en-US" dirty="0"/>
              <a:t> Rogue. Embossers from a manufacturer other than ViewPlus will not be able to print graphics and images in the online testing system.</a:t>
            </a:r>
          </a:p>
        </p:txBody>
      </p:sp>
      <p:sp>
        <p:nvSpPr>
          <p:cNvPr id="4" name="Slide Number Placeholder 3"/>
          <p:cNvSpPr>
            <a:spLocks noGrp="1"/>
          </p:cNvSpPr>
          <p:nvPr>
            <p:ph type="sldNum" sz="quarter" idx="10"/>
          </p:nvPr>
        </p:nvSpPr>
        <p:spPr/>
        <p:txBody>
          <a:bodyPr/>
          <a:lstStyle/>
          <a:p>
            <a:fld id="{C840FDEF-DDE5-42CA-975B-5AC2C3FFCCCF}" type="slidenum">
              <a:rPr lang="en-US" smtClean="0"/>
              <a:pPr/>
              <a:t>7</a:t>
            </a:fld>
            <a:endParaRPr lang="en-US" dirty="0"/>
          </a:p>
        </p:txBody>
      </p:sp>
      <p:sp>
        <p:nvSpPr>
          <p:cNvPr id="7" name="Slide Image Placeholder 6">
            <a:extLst>
              <a:ext uri="{FF2B5EF4-FFF2-40B4-BE49-F238E27FC236}">
                <a16:creationId xmlns:a16="http://schemas.microsoft.com/office/drawing/2014/main" id="{4DAD67AA-2DAB-4637-8FC5-5FB6AA31250D}"/>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70</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69A10ED9-9063-4045-9A16-CEDD3D6EE13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296C3041-80FC-49F4-9684-494D87AD64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9755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Notes Placeholder 2"/>
          <p:cNvSpPr>
            <a:spLocks noGrp="1"/>
          </p:cNvSpPr>
          <p:nvPr>
            <p:ph type="body" idx="1"/>
          </p:nvPr>
        </p:nvSpPr>
        <p:spPr/>
        <p:txBody>
          <a:bodyPr/>
          <a:lstStyle/>
          <a:p>
            <a:r>
              <a:rPr lang="en-US" altLang="en-US" dirty="0"/>
              <a:t>If your school plans to test over multiple days, you may wish to have students pause their tests at a certain point so that they can resume testing at another time. You may also allow a pause if students are taking a break from testing or if they need to leave the room for any reason. </a:t>
            </a:r>
          </a:p>
          <a:p>
            <a:endParaRPr lang="en-US" altLang="en-US" dirty="0"/>
          </a:p>
          <a:p>
            <a:r>
              <a:rPr lang="en-US" altLang="en-US" dirty="0"/>
              <a:t>Whether they have been instructed to do so or not, students can pause their test at any time by selecting the Pause button in the upper-right corner of the screen. When they do so, a pop-up message will appear, asking them to confirm that they want to pause the test. Students should select </a:t>
            </a:r>
            <a:r>
              <a:rPr lang="en-US" altLang="en-US" b="0" dirty="0"/>
              <a:t>Yes</a:t>
            </a:r>
            <a:r>
              <a:rPr lang="en-US" altLang="en-US" dirty="0"/>
              <a:t> to confirm the pause or </a:t>
            </a:r>
            <a:r>
              <a:rPr lang="en-US" altLang="en-US" b="0" dirty="0"/>
              <a:t>No</a:t>
            </a:r>
            <a:r>
              <a:rPr lang="en-US" altLang="en-US" dirty="0"/>
              <a:t> to resume testing.</a:t>
            </a:r>
          </a:p>
        </p:txBody>
      </p:sp>
      <p:sp>
        <p:nvSpPr>
          <p:cNvPr id="6554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4A80D515-0DD9-43B5-9CF0-8A1DC29A24EC}" type="slidenum">
              <a:rPr lang="en-US" altLang="en-US" smtClean="0"/>
              <a:pPr/>
              <a:t>71</a:t>
            </a:fld>
            <a:endParaRPr lang="en-US" altLang="en-US" dirty="0"/>
          </a:p>
        </p:txBody>
      </p:sp>
      <p:sp>
        <p:nvSpPr>
          <p:cNvPr id="4" name="Slide Image Placeholder 3">
            <a:extLst>
              <a:ext uri="{FF2B5EF4-FFF2-40B4-BE49-F238E27FC236}">
                <a16:creationId xmlns:a16="http://schemas.microsoft.com/office/drawing/2014/main" id="{2215D805-57E8-45DE-8887-9505DA08099F}"/>
              </a:ext>
            </a:extLst>
          </p:cNvPr>
          <p:cNvSpPr>
            <a:spLocks noGrp="1" noRot="1" noChangeAspect="1"/>
          </p:cNvSpPr>
          <p:nvPr>
            <p:ph type="sldImg"/>
          </p:nvPr>
        </p:nvSpPr>
        <p:spPr/>
      </p:sp>
    </p:spTree>
    <p:extLst>
      <p:ext uri="{BB962C8B-B14F-4D97-AF65-F5344CB8AC3E}">
        <p14:creationId xmlns:p14="http://schemas.microsoft.com/office/powerpoint/2010/main" val="3369941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Notes Placeholder 2"/>
          <p:cNvSpPr>
            <a:spLocks noGrp="1"/>
          </p:cNvSpPr>
          <p:nvPr>
            <p:ph type="body" idx="1"/>
          </p:nvPr>
        </p:nvSpPr>
        <p:spPr/>
        <p:txBody>
          <a:bodyPr/>
          <a:lstStyle/>
          <a:p>
            <a:r>
              <a:rPr lang="en-US" altLang="en-US" dirty="0"/>
              <a:t>Some rules apply when students pause their tests, depending upon the type of test and how long the pause lasts. For performance tasks and computer-adaptive tests (CATs) that have been paused for less than 20 minutes, students returning from a break in testing can revisit any items in the current test segment and change their answers if desired.</a:t>
            </a:r>
          </a:p>
          <a:p>
            <a:endParaRPr lang="en-US" altLang="en-US" dirty="0"/>
          </a:p>
          <a:p>
            <a:r>
              <a:rPr lang="en-US" altLang="en-US" dirty="0"/>
              <a:t>Students taking a CAT who have paused their tests for longer than 20 minutes may only return to the most recently visited page containing unanswered test items in the current test segment. They may change any answers present on this page but may not access any items on previous pages. If all items on the most recently visited page were answered prior to pausing, the student will resume the test on the next page with unanswered items and will not be allowed to access previous pages or segments of the test. </a:t>
            </a:r>
          </a:p>
        </p:txBody>
      </p:sp>
      <p:sp>
        <p:nvSpPr>
          <p:cNvPr id="6656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47F781B6-CBB3-4E3D-9BCA-CDD4E23F1BFB}" type="slidenum">
              <a:rPr lang="en-US" altLang="en-US" smtClean="0"/>
              <a:pPr/>
              <a:t>72</a:t>
            </a:fld>
            <a:endParaRPr lang="en-US" altLang="en-US" dirty="0"/>
          </a:p>
        </p:txBody>
      </p:sp>
      <p:sp>
        <p:nvSpPr>
          <p:cNvPr id="4" name="Slide Image Placeholder 3">
            <a:extLst>
              <a:ext uri="{FF2B5EF4-FFF2-40B4-BE49-F238E27FC236}">
                <a16:creationId xmlns:a16="http://schemas.microsoft.com/office/drawing/2014/main" id="{752FAF09-AB5C-4F48-8CF8-3B78C0F1B4F5}"/>
              </a:ext>
            </a:extLst>
          </p:cNvPr>
          <p:cNvSpPr>
            <a:spLocks noGrp="1" noRot="1" noChangeAspect="1"/>
          </p:cNvSpPr>
          <p:nvPr>
            <p:ph type="sldImg"/>
          </p:nvPr>
        </p:nvSpPr>
        <p:spPr/>
      </p:sp>
    </p:spTree>
    <p:extLst>
      <p:ext uri="{BB962C8B-B14F-4D97-AF65-F5344CB8AC3E}">
        <p14:creationId xmlns:p14="http://schemas.microsoft.com/office/powerpoint/2010/main" val="421344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security measure, after 20 minutes of test inactivity, students are logged out, and their tests are paused automatically. Students will receive a warning message prior to being logged out and must select OK on the pop-up within 60 seconds in order to avoid automatic logout and pausing of their test. If a student’s test is paused due to inactivity, the same rules apply as when the student intentionally pauses the test. The student can log back in to the test and resume from the point that testing was interrupted, subject to the pause rule, if applicable.</a:t>
            </a:r>
          </a:p>
          <a:p>
            <a:endParaRPr lang="en-US" dirty="0"/>
          </a:p>
          <a:p>
            <a:r>
              <a:rPr lang="en-US" dirty="0"/>
              <a:t>Additionally, if a screen saver, anti-virus scan, or software update is activated during testing, the security breach feature will log the student out of the test. To avoid any such interruption, schools should schedule virus scans and automatic updates to occur outside of planned testing hours and ensure that screen savers are either disabled or set to more than the allocated testing time.</a:t>
            </a:r>
          </a:p>
        </p:txBody>
      </p:sp>
      <p:sp>
        <p:nvSpPr>
          <p:cNvPr id="819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FFC73CBB-093A-47D9-8AD0-75E15F648EBF}" type="slidenum">
              <a:rPr lang="en-US" altLang="en-US" smtClean="0"/>
              <a:pPr/>
              <a:t>73</a:t>
            </a:fld>
            <a:endParaRPr lang="en-US" altLang="en-US" dirty="0"/>
          </a:p>
        </p:txBody>
      </p:sp>
      <p:sp>
        <p:nvSpPr>
          <p:cNvPr id="5" name="Slide Image Placeholder 4">
            <a:extLst>
              <a:ext uri="{FF2B5EF4-FFF2-40B4-BE49-F238E27FC236}">
                <a16:creationId xmlns:a16="http://schemas.microsoft.com/office/drawing/2014/main" id="{5FDFD2C6-B554-4EF7-BFC6-C067863D7A82}"/>
              </a:ext>
            </a:extLst>
          </p:cNvPr>
          <p:cNvSpPr>
            <a:spLocks noGrp="1" noRot="1" noChangeAspect="1"/>
          </p:cNvSpPr>
          <p:nvPr>
            <p:ph type="sldImg"/>
          </p:nvPr>
        </p:nvSpPr>
        <p:spPr/>
      </p:sp>
    </p:spTree>
    <p:extLst>
      <p:ext uri="{BB962C8B-B14F-4D97-AF65-F5344CB8AC3E}">
        <p14:creationId xmlns:p14="http://schemas.microsoft.com/office/powerpoint/2010/main" val="19233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t>The TA can also pause a student’s test by clicking the Pause button on the monitoring screen for that student. When prompted, click OK to confirm that you want to pause the test. This option would be appropriate if a student becomes ill, for example. </a:t>
            </a:r>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74</a:t>
            </a:fld>
            <a:endParaRPr lang="en-US" altLang="en-US" dirty="0"/>
          </a:p>
        </p:txBody>
      </p:sp>
      <p:sp>
        <p:nvSpPr>
          <p:cNvPr id="4" name="Slide Image Placeholder 3">
            <a:extLst>
              <a:ext uri="{FF2B5EF4-FFF2-40B4-BE49-F238E27FC236}">
                <a16:creationId xmlns:a16="http://schemas.microsoft.com/office/drawing/2014/main" id="{602109E7-1905-4997-8DF7-046EE8A6B78A}"/>
              </a:ext>
            </a:extLst>
          </p:cNvPr>
          <p:cNvSpPr>
            <a:spLocks noGrp="1" noRot="1" noChangeAspect="1"/>
          </p:cNvSpPr>
          <p:nvPr>
            <p:ph type="sldImg"/>
          </p:nvPr>
        </p:nvSpPr>
        <p:spPr/>
      </p:sp>
    </p:spTree>
    <p:extLst>
      <p:ext uri="{BB962C8B-B14F-4D97-AF65-F5344CB8AC3E}">
        <p14:creationId xmlns:p14="http://schemas.microsoft.com/office/powerpoint/2010/main" val="2446221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Notes Placeholder 2"/>
          <p:cNvSpPr>
            <a:spLocks noGrp="1"/>
          </p:cNvSpPr>
          <p:nvPr>
            <p:ph type="body" idx="1"/>
          </p:nvPr>
        </p:nvSpPr>
        <p:spPr/>
        <p:txBody>
          <a:bodyPr/>
          <a:lstStyle/>
          <a:p>
            <a:r>
              <a:rPr lang="en-US" altLang="en-US" dirty="0"/>
              <a:t>When students answer the final item on the test and click the Next button, they will see the Review and End Test screen. Items marked for review will appear with a blue flag next to the item number. Students should review their answers one last time before submitting their test. </a:t>
            </a:r>
          </a:p>
          <a:p>
            <a:endParaRPr lang="en-US" altLang="en-US" dirty="0"/>
          </a:p>
          <a:p>
            <a:r>
              <a:rPr lang="en-US" dirty="0"/>
              <a:t>When students are ready to end the test, they should select the End Test button. Students will click Yes if they are ready to end the test and No if they are not. Clicking No will close the pop-up window and allow the student to continue reviewing items. Selecting Yes will take them to the Test Completion page.</a:t>
            </a:r>
          </a:p>
        </p:txBody>
      </p:sp>
      <p:sp>
        <p:nvSpPr>
          <p:cNvPr id="8397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C8D3C3D7-5E83-42BC-92D4-BF2DA540ED67}" type="slidenum">
              <a:rPr lang="en-US" altLang="en-US" smtClean="0"/>
              <a:pPr/>
              <a:t>75</a:t>
            </a:fld>
            <a:endParaRPr lang="en-US" altLang="en-US" dirty="0"/>
          </a:p>
        </p:txBody>
      </p:sp>
      <p:sp>
        <p:nvSpPr>
          <p:cNvPr id="4" name="Slide Image Placeholder 3">
            <a:extLst>
              <a:ext uri="{FF2B5EF4-FFF2-40B4-BE49-F238E27FC236}">
                <a16:creationId xmlns:a16="http://schemas.microsoft.com/office/drawing/2014/main" id="{58726124-AA45-449F-8648-35FE79956042}"/>
              </a:ext>
            </a:extLst>
          </p:cNvPr>
          <p:cNvSpPr>
            <a:spLocks noGrp="1" noRot="1" noChangeAspect="1"/>
          </p:cNvSpPr>
          <p:nvPr>
            <p:ph type="sldImg"/>
          </p:nvPr>
        </p:nvSpPr>
        <p:spPr/>
      </p:sp>
    </p:spTree>
    <p:extLst>
      <p:ext uri="{BB962C8B-B14F-4D97-AF65-F5344CB8AC3E}">
        <p14:creationId xmlns:p14="http://schemas.microsoft.com/office/powerpoint/2010/main" val="1531775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the Test Completion page, students will see confirmation that their test was successfully submitted. The student will click Log Out to exit the system. </a:t>
            </a:r>
          </a:p>
        </p:txBody>
      </p:sp>
      <p:sp>
        <p:nvSpPr>
          <p:cNvPr id="849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9A6D321D-E7FD-4331-BB67-819E9384E6DD}" type="slidenum">
              <a:rPr lang="en-US" altLang="en-US" smtClean="0"/>
              <a:pPr/>
              <a:t>76</a:t>
            </a:fld>
            <a:endParaRPr lang="en-US" altLang="en-US" dirty="0"/>
          </a:p>
        </p:txBody>
      </p:sp>
      <p:sp>
        <p:nvSpPr>
          <p:cNvPr id="5" name="Slide Image Placeholder 4">
            <a:extLst>
              <a:ext uri="{FF2B5EF4-FFF2-40B4-BE49-F238E27FC236}">
                <a16:creationId xmlns:a16="http://schemas.microsoft.com/office/drawing/2014/main" id="{C4C6A246-77B9-4CB5-AFC6-6034E2192923}"/>
              </a:ext>
            </a:extLst>
          </p:cNvPr>
          <p:cNvSpPr>
            <a:spLocks noGrp="1" noRot="1" noChangeAspect="1"/>
          </p:cNvSpPr>
          <p:nvPr>
            <p:ph type="sldImg"/>
          </p:nvPr>
        </p:nvSpPr>
        <p:spPr/>
      </p:sp>
    </p:spTree>
    <p:extLst>
      <p:ext uri="{BB962C8B-B14F-4D97-AF65-F5344CB8AC3E}">
        <p14:creationId xmlns:p14="http://schemas.microsoft.com/office/powerpoint/2010/main" val="3145250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latin typeface="+mn-lt"/>
              </a:rPr>
              <a:t>If you stop the session, all in-progress tests will be paused. If a session stops, it cannot be resumed. You will have to create a new test session and give the new session ID to students so that they can resume testing. To stop the entire test session for all students, do the following:</a:t>
            </a:r>
          </a:p>
          <a:p>
            <a:pPr marL="171450" indent="-171450">
              <a:buFont typeface="Arial" panose="020B0604020202020204" pitchFamily="34" charset="0"/>
              <a:buChar char="•"/>
            </a:pPr>
            <a:endParaRPr lang="en-US" altLang="ja-JP" dirty="0">
              <a:latin typeface="+mn-lt"/>
            </a:endParaRPr>
          </a:p>
          <a:p>
            <a:pPr marL="171450" indent="-171450">
              <a:buFont typeface="Arial" panose="020B0604020202020204" pitchFamily="34" charset="0"/>
              <a:buChar char="•"/>
            </a:pPr>
            <a:r>
              <a:rPr lang="en-US" altLang="en-US" dirty="0">
                <a:latin typeface="+mn-lt"/>
              </a:rPr>
              <a:t>Select the </a:t>
            </a:r>
            <a:r>
              <a:rPr lang="en-US" altLang="ja-JP" dirty="0">
                <a:latin typeface="+mn-lt"/>
              </a:rPr>
              <a:t>Stop Session button. A pop-up message will appear requesting verification to end the session and log students out.</a:t>
            </a:r>
          </a:p>
          <a:p>
            <a:pPr marL="171450" indent="-171450">
              <a:buFont typeface="Arial" panose="020B0604020202020204" pitchFamily="34" charset="0"/>
              <a:buChar char="•"/>
            </a:pPr>
            <a:r>
              <a:rPr lang="en-US" altLang="en-US" dirty="0">
                <a:latin typeface="+mn-lt"/>
              </a:rPr>
              <a:t>When prompted, select </a:t>
            </a:r>
            <a:r>
              <a:rPr lang="en-US" altLang="ja-JP" dirty="0">
                <a:latin typeface="+mn-lt"/>
              </a:rPr>
              <a:t>OK to continue.</a:t>
            </a:r>
          </a:p>
          <a:p>
            <a:endParaRPr lang="en-US" altLang="en-US" dirty="0">
              <a:latin typeface="+mn-lt"/>
            </a:endParaRPr>
          </a:p>
          <a:p>
            <a:r>
              <a:rPr lang="en-US" altLang="en-US" dirty="0">
                <a:latin typeface="+mn-lt"/>
              </a:rPr>
              <a:t>If you forget to log out before leaving the testing area, the session will close automatically after 20 minutes of inactivity on both the TA and student computers. You would then need to create a new session and provide the new session ID to students in order to resume testing.</a:t>
            </a:r>
          </a:p>
          <a:p>
            <a:endParaRPr lang="en-US" altLang="en-US" dirty="0"/>
          </a:p>
          <a:p>
            <a:r>
              <a:rPr lang="en-US" altLang="ja-JP" dirty="0"/>
              <a:t>When all students have completed testing, refer to the Test Administration Manual for instructions on destroying any printed or embossed testing materials and reporting testing improprieties or irregularities.</a:t>
            </a:r>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77</a:t>
            </a:fld>
            <a:endParaRPr lang="en-US" altLang="en-US" dirty="0"/>
          </a:p>
        </p:txBody>
      </p:sp>
      <p:sp>
        <p:nvSpPr>
          <p:cNvPr id="4" name="Slide Image Placeholder 3">
            <a:extLst>
              <a:ext uri="{FF2B5EF4-FFF2-40B4-BE49-F238E27FC236}">
                <a16:creationId xmlns:a16="http://schemas.microsoft.com/office/drawing/2014/main" id="{E9BCC05C-BDA8-4BCF-A61A-F3468C5A522B}"/>
              </a:ext>
            </a:extLst>
          </p:cNvPr>
          <p:cNvSpPr>
            <a:spLocks noGrp="1" noRot="1" noChangeAspect="1"/>
          </p:cNvSpPr>
          <p:nvPr>
            <p:ph type="sldImg"/>
          </p:nvPr>
        </p:nvSpPr>
        <p:spPr/>
      </p:sp>
    </p:spTree>
    <p:extLst>
      <p:ext uri="{BB962C8B-B14F-4D97-AF65-F5344CB8AC3E}">
        <p14:creationId xmlns:p14="http://schemas.microsoft.com/office/powerpoint/2010/main" val="25657001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Notes Placeholder 2"/>
          <p:cNvSpPr>
            <a:spLocks noGrp="1"/>
          </p:cNvSpPr>
          <p:nvPr>
            <p:ph type="body" idx="1"/>
          </p:nvPr>
        </p:nvSpPr>
        <p:spPr/>
        <p:txBody>
          <a:bodyPr/>
          <a:lstStyle/>
          <a:p>
            <a:r>
              <a:rPr lang="en-US" altLang="en-US" dirty="0"/>
              <a:t>Thank you for viewing this training module. If you have general questions or need further information, please visit the Idaho portal or consult the help desk for assistance.</a:t>
            </a:r>
          </a:p>
          <a:p>
            <a:endParaRPr lang="en-US" altLang="en-US" dirty="0"/>
          </a:p>
        </p:txBody>
      </p:sp>
      <p:sp>
        <p:nvSpPr>
          <p:cNvPr id="8704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6CAD19E9-9505-4D50-9FC9-21C440EF26E2}" type="slidenum">
              <a:rPr lang="en-US" altLang="en-US" smtClean="0"/>
              <a:pPr/>
              <a:t>78</a:t>
            </a:fld>
            <a:endParaRPr lang="en-US" altLang="en-US" dirty="0"/>
          </a:p>
        </p:txBody>
      </p:sp>
      <p:sp>
        <p:nvSpPr>
          <p:cNvPr id="4" name="Slide Image Placeholder 3">
            <a:extLst>
              <a:ext uri="{FF2B5EF4-FFF2-40B4-BE49-F238E27FC236}">
                <a16:creationId xmlns:a16="http://schemas.microsoft.com/office/drawing/2014/main" id="{2BFB4E0C-12F2-4CBB-B211-A4A2601DD383}"/>
              </a:ext>
            </a:extLst>
          </p:cNvPr>
          <p:cNvSpPr>
            <a:spLocks noGrp="1" noRot="1" noChangeAspect="1"/>
          </p:cNvSpPr>
          <p:nvPr>
            <p:ph type="sldImg"/>
          </p:nvPr>
        </p:nvSpPr>
        <p:spPr/>
      </p:sp>
    </p:spTree>
    <p:extLst>
      <p:ext uri="{BB962C8B-B14F-4D97-AF65-F5344CB8AC3E}">
        <p14:creationId xmlns:p14="http://schemas.microsoft.com/office/powerpoint/2010/main" val="89916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Refreshable Braille Display (or RBD) is a device for displaying braille characters, usually by means of round-tipped pins raised through holes in a flat surface. </a:t>
            </a:r>
          </a:p>
          <a:p>
            <a:endParaRPr lang="en-US" dirty="0"/>
          </a:p>
          <a:p>
            <a:r>
              <a:rPr lang="en-US" dirty="0"/>
              <a:t>In addition to braille embossers, RBDs are another means by which students can read text without a computer monitor. RBDs are recommended but not required for online testing. If using an RBD, CAI recommends one that has at least 40 cells, such as the </a:t>
            </a:r>
            <a:r>
              <a:rPr lang="en-US" dirty="0" err="1"/>
              <a:t>Brailliant</a:t>
            </a:r>
            <a:r>
              <a:rPr lang="en-US" dirty="0"/>
              <a:t> 40 cell, but RBDs with fewer cells may also be used.</a:t>
            </a:r>
          </a:p>
          <a:p>
            <a:endParaRPr lang="en-US" dirty="0"/>
          </a:p>
          <a:p>
            <a:r>
              <a:rPr lang="en-US" dirty="0"/>
              <a:t>If a question includes text and images that the RBD cannot read, the question will be sent to a braille embosser instead.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8</a:t>
            </a:fld>
            <a:endParaRPr lang="en-US" dirty="0"/>
          </a:p>
        </p:txBody>
      </p:sp>
      <p:sp>
        <p:nvSpPr>
          <p:cNvPr id="7" name="Slide Image Placeholder 6">
            <a:extLst>
              <a:ext uri="{FF2B5EF4-FFF2-40B4-BE49-F238E27FC236}">
                <a16:creationId xmlns:a16="http://schemas.microsoft.com/office/drawing/2014/main" id="{1D5830A9-0A8C-4866-A84C-5382C499AD28}"/>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277246AA-78ED-44AB-9D6E-C34140F36AD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DB62A887-7CB2-4D80-B4DC-24ED975B26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6856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custDataLst>
      <p:tags r:id="rId1"/>
    </p:custDataLst>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7315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5800"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07581"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031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8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9032" y="1295400"/>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72488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Shape, rectangle">
            <a:extLst>
              <a:ext uri="{FF2B5EF4-FFF2-40B4-BE49-F238E27FC236}">
                <a16:creationId xmlns:a16="http://schemas.microsoft.com/office/drawing/2014/main" id="{C5F2328F-6787-4721-B16B-016A38469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2210" y="491651"/>
            <a:ext cx="11349789" cy="3344518"/>
          </a:xfrm>
          <a:prstGeom prst="rect">
            <a:avLst/>
          </a:prstGeom>
        </p:spPr>
      </p:pic>
      <p:sp>
        <p:nvSpPr>
          <p:cNvPr id="2" name="Title 1">
            <a:extLst>
              <a:ext uri="{FF2B5EF4-FFF2-40B4-BE49-F238E27FC236}">
                <a16:creationId xmlns:a16="http://schemas.microsoft.com/office/drawing/2014/main" id="{B787A360-C979-1856-6F52-2405D17FE2CF}"/>
              </a:ext>
            </a:extLst>
          </p:cNvPr>
          <p:cNvSpPr>
            <a:spLocks noGrp="1"/>
          </p:cNvSpPr>
          <p:nvPr>
            <p:ph type="ctrTitle" hasCustomPrompt="1"/>
          </p:nvPr>
        </p:nvSpPr>
        <p:spPr>
          <a:xfrm>
            <a:off x="5305926" y="500285"/>
            <a:ext cx="6309846" cy="3243783"/>
          </a:xfrm>
        </p:spPr>
        <p:txBody>
          <a:bodyPr anchor="ctr" anchorCtr="0">
            <a:noAutofit/>
          </a:bodyPr>
          <a:lstStyle>
            <a:lvl1pPr algn="r">
              <a:defRPr sz="4800" b="1" cap="all" baseline="0">
                <a:solidFill>
                  <a:schemeClr val="bg1"/>
                </a:solidFill>
                <a:latin typeface="Cera Pro" panose="00000400000000000000" pitchFamily="50" charset="0"/>
              </a:defRPr>
            </a:lvl1pPr>
          </a:lstStyle>
          <a:p>
            <a:r>
              <a:rPr lang="en-US" dirty="0"/>
              <a:t>Presentation Title</a:t>
            </a:r>
            <a:br>
              <a:rPr lang="en-US" dirty="0"/>
            </a:br>
            <a:r>
              <a:rPr lang="en-US" dirty="0"/>
              <a:t>Multiline Titles</a:t>
            </a:r>
            <a:br>
              <a:rPr lang="en-US" dirty="0"/>
            </a:br>
            <a:r>
              <a:rPr lang="en-US" dirty="0"/>
              <a:t>Work Here</a:t>
            </a:r>
          </a:p>
        </p:txBody>
      </p:sp>
      <p:sp>
        <p:nvSpPr>
          <p:cNvPr id="3" name="Subtitle 2">
            <a:extLst>
              <a:ext uri="{FF2B5EF4-FFF2-40B4-BE49-F238E27FC236}">
                <a16:creationId xmlns:a16="http://schemas.microsoft.com/office/drawing/2014/main" id="{36D7A9B4-673B-5A15-9D0F-F52BC8C94CFA}"/>
              </a:ext>
            </a:extLst>
          </p:cNvPr>
          <p:cNvSpPr>
            <a:spLocks noGrp="1"/>
          </p:cNvSpPr>
          <p:nvPr>
            <p:ph type="subTitle" idx="1" hasCustomPrompt="1"/>
          </p:nvPr>
        </p:nvSpPr>
        <p:spPr>
          <a:xfrm>
            <a:off x="7170822" y="4409120"/>
            <a:ext cx="4444950" cy="1110746"/>
          </a:xfrm>
        </p:spPr>
        <p:txBody>
          <a:bodyPr>
            <a:noAutofit/>
          </a:bodyPr>
          <a:lstStyle>
            <a:lvl1pPr marL="0" indent="0" algn="r">
              <a:buNone/>
              <a:defRPr sz="2400" b="1" cap="all" baseline="0">
                <a:solidFill>
                  <a:schemeClr val="tx1"/>
                </a:solidFill>
                <a:latin typeface="Cera Pro"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Presentation Subtitle</a:t>
            </a:r>
          </a:p>
        </p:txBody>
      </p:sp>
      <p:pic>
        <p:nvPicPr>
          <p:cNvPr id="14" name="Picture 13" descr="Logo, company name&#10;&#10;Description automatically generated">
            <a:extLst>
              <a:ext uri="{FF2B5EF4-FFF2-40B4-BE49-F238E27FC236}">
                <a16:creationId xmlns:a16="http://schemas.microsoft.com/office/drawing/2014/main" id="{F2EB6291-8842-3634-D87D-4399859F98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228" y="3828063"/>
            <a:ext cx="1972394" cy="1691803"/>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A8233F00-EA15-FC9D-6BE4-EAA907E55B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4299" y="33745"/>
            <a:ext cx="3651438" cy="4375375"/>
          </a:xfrm>
          <a:prstGeom prst="rect">
            <a:avLst/>
          </a:prstGeom>
        </p:spPr>
      </p:pic>
      <p:pic>
        <p:nvPicPr>
          <p:cNvPr id="18" name="Picture 17">
            <a:extLst>
              <a:ext uri="{FF2B5EF4-FFF2-40B4-BE49-F238E27FC236}">
                <a16:creationId xmlns:a16="http://schemas.microsoft.com/office/drawing/2014/main" id="{FDD69280-185A-18C5-5BBD-9D7D5E9413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20" y="6362169"/>
            <a:ext cx="12291550" cy="533427"/>
          </a:xfrm>
          <a:prstGeom prst="rect">
            <a:avLst/>
          </a:prstGeom>
        </p:spPr>
      </p:pic>
    </p:spTree>
    <p:custDataLst>
      <p:tags r:id="rId1"/>
    </p:custDataLst>
    <p:extLst>
      <p:ext uri="{BB962C8B-B14F-4D97-AF65-F5344CB8AC3E}">
        <p14:creationId xmlns:p14="http://schemas.microsoft.com/office/powerpoint/2010/main" val="755847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Single Column Bulle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0980C0-9DF2-A394-78FA-E499218E16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2372"/>
            <a:ext cx="12248785" cy="539778"/>
          </a:xfrm>
          <a:prstGeom prst="rect">
            <a:avLst/>
          </a:prstGeom>
        </p:spPr>
      </p:pic>
      <p:pic>
        <p:nvPicPr>
          <p:cNvPr id="7" name="Picture 6">
            <a:extLst>
              <a:ext uri="{FF2B5EF4-FFF2-40B4-BE49-F238E27FC236}">
                <a16:creationId xmlns:a16="http://schemas.microsoft.com/office/drawing/2014/main" id="{69DB8A99-C260-EAEB-C45D-3E7A201DC6F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583277" y="118219"/>
            <a:ext cx="4740572" cy="6357643"/>
          </a:xfrm>
          <a:prstGeom prst="rect">
            <a:avLst/>
          </a:prstGeom>
        </p:spPr>
      </p:pic>
      <p:sp>
        <p:nvSpPr>
          <p:cNvPr id="5" name="Footer Placeholder 4">
            <a:extLst>
              <a:ext uri="{FF2B5EF4-FFF2-40B4-BE49-F238E27FC236}">
                <a16:creationId xmlns:a16="http://schemas.microsoft.com/office/drawing/2014/main" id="{F4C6AC84-F5D1-38D9-32A6-FFB48CA86931}"/>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615E266-D419-2368-3965-6743CBEB2E4A}"/>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0" name="Picture 9" descr="Cambium Assessment White Logo">
            <a:extLst>
              <a:ext uri="{FF2B5EF4-FFF2-40B4-BE49-F238E27FC236}">
                <a16:creationId xmlns:a16="http://schemas.microsoft.com/office/drawing/2014/main" id="{15DC8543-44E1-74C4-B1EF-D4E5CB9523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65803" y="4493339"/>
            <a:ext cx="1473276" cy="1257365"/>
          </a:xfrm>
          <a:prstGeom prst="rect">
            <a:avLst/>
          </a:prstGeom>
        </p:spPr>
      </p:pic>
      <p:sp>
        <p:nvSpPr>
          <p:cNvPr id="11" name="Title 1">
            <a:extLst>
              <a:ext uri="{FF2B5EF4-FFF2-40B4-BE49-F238E27FC236}">
                <a16:creationId xmlns:a16="http://schemas.microsoft.com/office/drawing/2014/main" id="{AB249E93-8764-98D8-CA6A-B660AF078764}"/>
              </a:ext>
            </a:extLst>
          </p:cNvPr>
          <p:cNvSpPr>
            <a:spLocks noGrp="1"/>
          </p:cNvSpPr>
          <p:nvPr>
            <p:ph type="title" hasCustomPrompt="1"/>
          </p:nvPr>
        </p:nvSpPr>
        <p:spPr>
          <a:xfrm>
            <a:off x="476529" y="433839"/>
            <a:ext cx="3597327" cy="1256849"/>
          </a:xfrm>
        </p:spPr>
        <p:txBody>
          <a:bodyPr>
            <a:normAutofit/>
          </a:bodyPr>
          <a:lstStyle>
            <a:lvl1pPr>
              <a:defRPr sz="4400" b="1" cap="all" baseline="0">
                <a:solidFill>
                  <a:schemeClr val="bg1"/>
                </a:solidFill>
              </a:defRPr>
            </a:lvl1pPr>
          </a:lstStyle>
          <a:p>
            <a:r>
              <a:rPr lang="en-US"/>
              <a:t>Agenda</a:t>
            </a:r>
          </a:p>
        </p:txBody>
      </p:sp>
      <p:sp>
        <p:nvSpPr>
          <p:cNvPr id="12" name="Content Placeholder 2">
            <a:extLst>
              <a:ext uri="{FF2B5EF4-FFF2-40B4-BE49-F238E27FC236}">
                <a16:creationId xmlns:a16="http://schemas.microsoft.com/office/drawing/2014/main" id="{491D083B-A35D-1BC9-7FB9-889263812A23}"/>
              </a:ext>
            </a:extLst>
          </p:cNvPr>
          <p:cNvSpPr>
            <a:spLocks noGrp="1"/>
          </p:cNvSpPr>
          <p:nvPr>
            <p:ph idx="1"/>
          </p:nvPr>
        </p:nvSpPr>
        <p:spPr>
          <a:xfrm>
            <a:off x="565242" y="1825625"/>
            <a:ext cx="7486938" cy="4168879"/>
          </a:xfrm>
        </p:spPr>
        <p:txBody>
          <a:bodyPr/>
          <a:lstStyle>
            <a:lvl1pPr marL="228600" indent="-228600">
              <a:buClrTx/>
              <a:buFont typeface="Cera Pro" panose="00000400000000000000" pitchFamily="50" charset="0"/>
              <a:buChar char="▸"/>
              <a:defRPr baseline="0">
                <a:solidFill>
                  <a:schemeClr val="bg1"/>
                </a:solidFill>
              </a:defRPr>
            </a:lvl1pPr>
            <a:lvl2pPr marL="685800" indent="-228600">
              <a:buClrTx/>
              <a:buFont typeface="Cera Pro" panose="00000400000000000000" pitchFamily="50" charset="0"/>
              <a:buChar char="▸"/>
              <a:defRPr baseline="0">
                <a:solidFill>
                  <a:schemeClr val="bg1"/>
                </a:solidFill>
              </a:defRPr>
            </a:lvl2pPr>
            <a:lvl3pPr marL="1143000" indent="-228600">
              <a:buClrTx/>
              <a:buFont typeface="Cera Pro" panose="00000400000000000000" pitchFamily="50" charset="0"/>
              <a:buChar char="▸"/>
              <a:defRPr baseline="0">
                <a:solidFill>
                  <a:schemeClr val="bg1"/>
                </a:solidFill>
              </a:defRPr>
            </a:lvl3pPr>
            <a:lvl4pPr marL="1600200" indent="-228600">
              <a:buClrTx/>
              <a:buFont typeface="Cera Pro" panose="00000400000000000000" pitchFamily="50" charset="0"/>
              <a:buChar char="▸"/>
              <a:defRPr baseline="0">
                <a:solidFill>
                  <a:schemeClr val="bg1"/>
                </a:solidFill>
              </a:defRPr>
            </a:lvl4pPr>
            <a:lvl5pPr marL="2057400" indent="-228600">
              <a:buClrTx/>
              <a:buFont typeface="Cera Pro" panose="00000400000000000000" pitchFamily="50" charset="0"/>
              <a:buChar cha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68F34CC1-3065-143A-08D9-625D0257C45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03706" y="998760"/>
            <a:ext cx="2851297" cy="127007"/>
          </a:xfrm>
          <a:prstGeom prst="rect">
            <a:avLst/>
          </a:prstGeom>
        </p:spPr>
      </p:pic>
    </p:spTree>
    <p:custDataLst>
      <p:tags r:id="rId1"/>
    </p:custDataLst>
    <p:extLst>
      <p:ext uri="{BB962C8B-B14F-4D97-AF65-F5344CB8AC3E}">
        <p14:creationId xmlns:p14="http://schemas.microsoft.com/office/powerpoint/2010/main" val="4074367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Left No Im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156061-6576-CF3C-C0D1-3422A285D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20928"/>
            <a:ext cx="12264317" cy="584230"/>
          </a:xfrm>
          <a:prstGeom prst="rect">
            <a:avLst/>
          </a:prstGeom>
        </p:spPr>
      </p:pic>
      <p:pic>
        <p:nvPicPr>
          <p:cNvPr id="3" name="Picture 2">
            <a:extLst>
              <a:ext uri="{FF2B5EF4-FFF2-40B4-BE49-F238E27FC236}">
                <a16:creationId xmlns:a16="http://schemas.microsoft.com/office/drawing/2014/main" id="{EF21835A-4A3B-30A3-37C0-49BDB24E6E3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901090"/>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309361" y="6540962"/>
            <a:ext cx="7139439" cy="230541"/>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9448800" y="6540963"/>
            <a:ext cx="2743200" cy="230541"/>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7" name="Picture 6" descr="Shape, icon, arrow&#10;&#10;Description automatically generated">
            <a:extLst>
              <a:ext uri="{FF2B5EF4-FFF2-40B4-BE49-F238E27FC236}">
                <a16:creationId xmlns:a16="http://schemas.microsoft.com/office/drawing/2014/main" id="{C7924081-30BB-9310-C10D-19B81EDE0D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28427" y="354887"/>
            <a:ext cx="3518081" cy="4750044"/>
          </a:xfrm>
          <a:prstGeom prst="rect">
            <a:avLst/>
          </a:prstGeom>
        </p:spPr>
      </p:pic>
      <p:pic>
        <p:nvPicPr>
          <p:cNvPr id="9" name="Picture 8" descr="Logo, company name&#10;&#10;Description automatically generated">
            <a:extLst>
              <a:ext uri="{FF2B5EF4-FFF2-40B4-BE49-F238E27FC236}">
                <a16:creationId xmlns:a16="http://schemas.microsoft.com/office/drawing/2014/main" id="{0429C3B2-9686-4F98-EE3C-CEC12A9DF9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8427" y="426944"/>
            <a:ext cx="3759393" cy="4451579"/>
          </a:xfrm>
          <a:prstGeom prst="rect">
            <a:avLst/>
          </a:prstGeom>
        </p:spPr>
      </p:pic>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99375" y="5299773"/>
            <a:ext cx="2902099" cy="857294"/>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462885" y="2135865"/>
            <a:ext cx="8087437" cy="1086633"/>
          </a:xfrm>
        </p:spPr>
        <p:txBody>
          <a:bodyPr>
            <a:noAutofit/>
          </a:bodyPr>
          <a:lstStyle>
            <a:lvl1pPr>
              <a:defRPr sz="4000" b="1">
                <a:solidFill>
                  <a:schemeClr val="bg1"/>
                </a:solidFill>
              </a:defRPr>
            </a:lvl1pPr>
          </a:lstStyle>
          <a:p>
            <a:r>
              <a:rPr lang="en-US"/>
              <a:t>SECTION HEADER</a:t>
            </a:r>
            <a:br>
              <a:rPr lang="en-US"/>
            </a:br>
            <a:r>
              <a:rPr lang="en-US"/>
              <a:t>(DIVIDER) TITLE</a:t>
            </a:r>
          </a:p>
        </p:txBody>
      </p:sp>
      <p:sp>
        <p:nvSpPr>
          <p:cNvPr id="12" name="Text Placeholder 11">
            <a:extLst>
              <a:ext uri="{FF2B5EF4-FFF2-40B4-BE49-F238E27FC236}">
                <a16:creationId xmlns:a16="http://schemas.microsoft.com/office/drawing/2014/main" id="{B36EC441-DFD8-5597-D98D-81F0AC16A2F6}"/>
              </a:ext>
            </a:extLst>
          </p:cNvPr>
          <p:cNvSpPr>
            <a:spLocks noGrp="1"/>
          </p:cNvSpPr>
          <p:nvPr>
            <p:ph type="body" sz="quarter" idx="13" hasCustomPrompt="1"/>
          </p:nvPr>
        </p:nvSpPr>
        <p:spPr>
          <a:xfrm>
            <a:off x="463550" y="3249371"/>
            <a:ext cx="8086725" cy="243906"/>
          </a:xfrm>
        </p:spPr>
        <p:txBody>
          <a:bodyPr anchor="ctr" anchorCtr="0">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algn="l">
              <a:lnSpc>
                <a:spcPct val="100000"/>
              </a:lnSpc>
              <a:spcBef>
                <a:spcPts val="0"/>
              </a:spcBef>
            </a:pPr>
            <a:r>
              <a:rPr lang="en-US" sz="1200" cap="none" baseline="0">
                <a:solidFill>
                  <a:schemeClr val="bg1"/>
                </a:solidFill>
              </a:rPr>
              <a:t>Additional information about this section (optional)</a:t>
            </a:r>
          </a:p>
        </p:txBody>
      </p:sp>
    </p:spTree>
    <p:custDataLst>
      <p:tags r:id="rId1"/>
    </p:custDataLst>
    <p:extLst>
      <p:ext uri="{BB962C8B-B14F-4D97-AF65-F5344CB8AC3E}">
        <p14:creationId xmlns:p14="http://schemas.microsoft.com/office/powerpoint/2010/main" val="3802305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 Section Title Right No Im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B44A8E-9CCA-57F1-52F6-11CA7712C5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782" y="6319744"/>
            <a:ext cx="12256781" cy="584230"/>
          </a:xfrm>
          <a:prstGeom prst="rect">
            <a:avLst/>
          </a:prstGeom>
        </p:spPr>
      </p:pic>
      <p:pic>
        <p:nvPicPr>
          <p:cNvPr id="10" name="Picture 9" descr="Shape, rectangle&#10;&#10;Description automatically generated">
            <a:extLst>
              <a:ext uri="{FF2B5EF4-FFF2-40B4-BE49-F238E27FC236}">
                <a16:creationId xmlns:a16="http://schemas.microsoft.com/office/drawing/2014/main" id="{4F0D2CCA-C39B-0E83-471A-580BA58C92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0539" y="899035"/>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743200" y="6540963"/>
            <a:ext cx="7139439" cy="218528"/>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0" y="6540964"/>
            <a:ext cx="2743200" cy="218528"/>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4960" y="5296651"/>
            <a:ext cx="2902099" cy="857294"/>
          </a:xfrm>
          <a:prstGeom prst="rect">
            <a:avLst/>
          </a:prstGeom>
        </p:spPr>
      </p:pic>
      <p:pic>
        <p:nvPicPr>
          <p:cNvPr id="12" name="Picture 11">
            <a:extLst>
              <a:ext uri="{FF2B5EF4-FFF2-40B4-BE49-F238E27FC236}">
                <a16:creationId xmlns:a16="http://schemas.microsoft.com/office/drawing/2014/main" id="{5DBC4E81-4E52-AE0B-54D5-BA13A91B71D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1945" y="353078"/>
            <a:ext cx="3524431" cy="4750044"/>
          </a:xfrm>
          <a:prstGeom prst="rect">
            <a:avLst/>
          </a:prstGeom>
        </p:spPr>
      </p:pic>
      <p:pic>
        <p:nvPicPr>
          <p:cNvPr id="18" name="Picture 17">
            <a:extLst>
              <a:ext uri="{FF2B5EF4-FFF2-40B4-BE49-F238E27FC236}">
                <a16:creationId xmlns:a16="http://schemas.microsoft.com/office/drawing/2014/main" id="{ACE1FDC9-B7B5-3D76-60DE-A13A5117272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2666" y="443385"/>
            <a:ext cx="3759393" cy="4451579"/>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3665551" y="2091804"/>
            <a:ext cx="8134479" cy="1170644"/>
          </a:xfrm>
        </p:spPr>
        <p:txBody>
          <a:bodyPr>
            <a:noAutofit/>
          </a:bodyPr>
          <a:lstStyle>
            <a:lvl1pPr algn="r">
              <a:defRPr sz="4000" b="1">
                <a:solidFill>
                  <a:schemeClr val="bg1"/>
                </a:solidFill>
              </a:defRPr>
            </a:lvl1pPr>
          </a:lstStyle>
          <a:p>
            <a:r>
              <a:rPr lang="en-US"/>
              <a:t>SECTION HEADER</a:t>
            </a:r>
            <a:br>
              <a:rPr lang="en-US"/>
            </a:br>
            <a:r>
              <a:rPr lang="en-US"/>
              <a:t>(DIVIDER) TITLE</a:t>
            </a:r>
          </a:p>
        </p:txBody>
      </p:sp>
      <p:sp>
        <p:nvSpPr>
          <p:cNvPr id="20" name="Text Placeholder 19">
            <a:extLst>
              <a:ext uri="{FF2B5EF4-FFF2-40B4-BE49-F238E27FC236}">
                <a16:creationId xmlns:a16="http://schemas.microsoft.com/office/drawing/2014/main" id="{896D7E17-6416-B22A-3271-B02427DD5BA9}"/>
              </a:ext>
            </a:extLst>
          </p:cNvPr>
          <p:cNvSpPr>
            <a:spLocks noGrp="1"/>
          </p:cNvSpPr>
          <p:nvPr>
            <p:ph type="body" sz="quarter" idx="13" hasCustomPrompt="1"/>
          </p:nvPr>
        </p:nvSpPr>
        <p:spPr>
          <a:xfrm>
            <a:off x="3665551" y="3273785"/>
            <a:ext cx="8134479" cy="241300"/>
          </a:xfrm>
        </p:spPr>
        <p:txBody>
          <a:bodyPr anchor="ctr" anchorCtr="0">
            <a:noAutofit/>
          </a:bodyPr>
          <a:lstStyle>
            <a:lvl1pPr marL="0" indent="0" algn="r">
              <a:buNone/>
              <a:defRPr sz="12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Additional information about this section (optional)</a:t>
            </a:r>
          </a:p>
        </p:txBody>
      </p:sp>
    </p:spTree>
    <p:custDataLst>
      <p:tags r:id="rId1"/>
    </p:custDataLst>
    <p:extLst>
      <p:ext uri="{BB962C8B-B14F-4D97-AF65-F5344CB8AC3E}">
        <p14:creationId xmlns:p14="http://schemas.microsoft.com/office/powerpoint/2010/main" val="2943414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1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9B0EF9-8230-F794-6417-95144DBAC7A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75" y="211940"/>
            <a:ext cx="12014817" cy="977950"/>
          </a:xfrm>
          <a:prstGeom prst="rect">
            <a:avLst/>
          </a:prstGeom>
        </p:spPr>
      </p:pic>
      <p:pic>
        <p:nvPicPr>
          <p:cNvPr id="20" name="Picture 19">
            <a:extLst>
              <a:ext uri="{FF2B5EF4-FFF2-40B4-BE49-F238E27FC236}">
                <a16:creationId xmlns:a16="http://schemas.microsoft.com/office/drawing/2014/main" id="{EF344C5F-80B6-8A86-A71C-23835B8424B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7685" y="6327752"/>
            <a:ext cx="11157523" cy="584230"/>
          </a:xfrm>
          <a:prstGeom prst="rect">
            <a:avLst/>
          </a:prstGeom>
        </p:spPr>
      </p:pic>
      <p:sp>
        <p:nvSpPr>
          <p:cNvPr id="3" name="Content Placeholder 2">
            <a:extLst>
              <a:ext uri="{FF2B5EF4-FFF2-40B4-BE49-F238E27FC236}">
                <a16:creationId xmlns:a16="http://schemas.microsoft.com/office/drawing/2014/main" id="{86162BB4-EF82-2F1D-5E95-51EB7DC24E8A}"/>
              </a:ext>
            </a:extLst>
          </p:cNvPr>
          <p:cNvSpPr>
            <a:spLocks noGrp="1"/>
          </p:cNvSpPr>
          <p:nvPr>
            <p:ph sz="half" idx="1"/>
          </p:nvPr>
        </p:nvSpPr>
        <p:spPr>
          <a:xfrm>
            <a:off x="301202" y="1960708"/>
            <a:ext cx="11589595" cy="42399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3" name="Picture 12">
            <a:extLst>
              <a:ext uri="{FF2B5EF4-FFF2-40B4-BE49-F238E27FC236}">
                <a16:creationId xmlns:a16="http://schemas.microsoft.com/office/drawing/2014/main" id="{D55929FA-8333-0E23-5447-947A6E935BE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18208"/>
            <a:ext cx="10037929" cy="941145"/>
          </a:xfrm>
        </p:spPr>
        <p:txBody>
          <a:bodyPr lIns="274320" tIns="91440">
            <a:noAutofit/>
          </a:bodyPr>
          <a:lstStyle>
            <a:lvl1pPr>
              <a:lnSpc>
                <a:spcPts val="3300"/>
              </a:lnSpc>
              <a:defRPr sz="3600" b="1">
                <a:solidFill>
                  <a:schemeClr val="bg1"/>
                </a:solidFill>
              </a:defRPr>
            </a:lvl1pPr>
          </a:lstStyle>
          <a:p>
            <a:r>
              <a:rPr lang="en-US"/>
              <a:t>Click to edit Master title</a:t>
            </a:r>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7648923" y="6211110"/>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5DCECAED-67A8-B34F-151F-E08C7429B111}"/>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74012" y="16198"/>
            <a:ext cx="1968601" cy="1390721"/>
          </a:xfrm>
          <a:prstGeom prst="rect">
            <a:avLst/>
          </a:prstGeom>
        </p:spPr>
      </p:pic>
      <p:pic>
        <p:nvPicPr>
          <p:cNvPr id="8" name="Picture 7">
            <a:extLst>
              <a:ext uri="{FF2B5EF4-FFF2-40B4-BE49-F238E27FC236}">
                <a16:creationId xmlns:a16="http://schemas.microsoft.com/office/drawing/2014/main" id="{819D0CF2-3A02-EAD3-33B2-2ABBC353647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1379" y="1013295"/>
            <a:ext cx="1320868" cy="146058"/>
          </a:xfrm>
          <a:prstGeom prst="rect">
            <a:avLst/>
          </a:prstGeom>
        </p:spPr>
      </p:pic>
      <p:sp>
        <p:nvSpPr>
          <p:cNvPr id="15" name="Text Placeholder 2">
            <a:extLst>
              <a:ext uri="{FF2B5EF4-FFF2-40B4-BE49-F238E27FC236}">
                <a16:creationId xmlns:a16="http://schemas.microsoft.com/office/drawing/2014/main" id="{669FDE00-E73C-F4F7-B850-F064B5FE5F04}"/>
              </a:ext>
            </a:extLst>
          </p:cNvPr>
          <p:cNvSpPr>
            <a:spLocks noGrp="1"/>
          </p:cNvSpPr>
          <p:nvPr>
            <p:ph type="body" idx="14"/>
          </p:nvPr>
        </p:nvSpPr>
        <p:spPr>
          <a:xfrm>
            <a:off x="309492" y="1320874"/>
            <a:ext cx="1158130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ustDataLst>
      <p:tags r:id="rId1"/>
    </p:custDataLst>
    <p:extLst>
      <p:ext uri="{BB962C8B-B14F-4D97-AF65-F5344CB8AC3E}">
        <p14:creationId xmlns:p14="http://schemas.microsoft.com/office/powerpoint/2010/main" val="324912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2 Column w/ header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9B0EF9-8230-F794-6417-95144DBAC7A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75" y="211940"/>
            <a:ext cx="12014817" cy="977950"/>
          </a:xfrm>
          <a:prstGeom prst="rect">
            <a:avLst/>
          </a:prstGeom>
        </p:spPr>
      </p:pic>
      <p:pic>
        <p:nvPicPr>
          <p:cNvPr id="20" name="Picture 19">
            <a:extLst>
              <a:ext uri="{FF2B5EF4-FFF2-40B4-BE49-F238E27FC236}">
                <a16:creationId xmlns:a16="http://schemas.microsoft.com/office/drawing/2014/main" id="{EF344C5F-80B6-8A86-A71C-23835B8424B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7685" y="6327752"/>
            <a:ext cx="11157523" cy="584230"/>
          </a:xfrm>
          <a:prstGeom prst="rect">
            <a:avLst/>
          </a:prstGeom>
        </p:spPr>
      </p:pic>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3" name="Picture 12">
            <a:extLst>
              <a:ext uri="{FF2B5EF4-FFF2-40B4-BE49-F238E27FC236}">
                <a16:creationId xmlns:a16="http://schemas.microsoft.com/office/drawing/2014/main" id="{D55929FA-8333-0E23-5447-947A6E935BE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18208"/>
            <a:ext cx="10037929" cy="941145"/>
          </a:xfrm>
        </p:spPr>
        <p:txBody>
          <a:bodyPr lIns="274320" tIns="91440">
            <a:noAutofit/>
          </a:bodyPr>
          <a:lstStyle>
            <a:lvl1pPr>
              <a:lnSpc>
                <a:spcPts val="3300"/>
              </a:lnSpc>
              <a:defRPr sz="3600" b="1">
                <a:solidFill>
                  <a:schemeClr val="bg1"/>
                </a:solidFill>
              </a:defRPr>
            </a:lvl1pPr>
          </a:lstStyle>
          <a:p>
            <a:r>
              <a:rPr lang="en-US"/>
              <a:t>Click to edit Master title</a:t>
            </a:r>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7648923" y="6211110"/>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5DCECAED-67A8-B34F-151F-E08C7429B111}"/>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74012" y="16198"/>
            <a:ext cx="1968601" cy="1390721"/>
          </a:xfrm>
          <a:prstGeom prst="rect">
            <a:avLst/>
          </a:prstGeom>
        </p:spPr>
      </p:pic>
      <p:pic>
        <p:nvPicPr>
          <p:cNvPr id="8" name="Picture 7">
            <a:extLst>
              <a:ext uri="{FF2B5EF4-FFF2-40B4-BE49-F238E27FC236}">
                <a16:creationId xmlns:a16="http://schemas.microsoft.com/office/drawing/2014/main" id="{819D0CF2-3A02-EAD3-33B2-2ABBC353647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1379" y="1013295"/>
            <a:ext cx="1320868" cy="146058"/>
          </a:xfrm>
          <a:prstGeom prst="rect">
            <a:avLst/>
          </a:prstGeom>
        </p:spPr>
      </p:pic>
      <p:sp>
        <p:nvSpPr>
          <p:cNvPr id="15" name="Text Placeholder 2">
            <a:extLst>
              <a:ext uri="{FF2B5EF4-FFF2-40B4-BE49-F238E27FC236}">
                <a16:creationId xmlns:a16="http://schemas.microsoft.com/office/drawing/2014/main" id="{8B0558EB-483B-8BC6-5205-57C2B47760AF}"/>
              </a:ext>
            </a:extLst>
          </p:cNvPr>
          <p:cNvSpPr>
            <a:spLocks noGrp="1"/>
          </p:cNvSpPr>
          <p:nvPr>
            <p:ph type="body" idx="1"/>
          </p:nvPr>
        </p:nvSpPr>
        <p:spPr>
          <a:xfrm>
            <a:off x="309492" y="1320874"/>
            <a:ext cx="562067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3B44DE36-1C31-7313-C768-B744984B0120}"/>
              </a:ext>
            </a:extLst>
          </p:cNvPr>
          <p:cNvSpPr>
            <a:spLocks noGrp="1"/>
          </p:cNvSpPr>
          <p:nvPr>
            <p:ph sz="half" idx="2"/>
          </p:nvPr>
        </p:nvSpPr>
        <p:spPr>
          <a:xfrm>
            <a:off x="309492" y="1945825"/>
            <a:ext cx="5620675"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AD86047C-1292-D492-40A2-45F117BEC852}"/>
              </a:ext>
            </a:extLst>
          </p:cNvPr>
          <p:cNvSpPr>
            <a:spLocks noGrp="1"/>
          </p:cNvSpPr>
          <p:nvPr>
            <p:ph type="body" sz="quarter" idx="3"/>
          </p:nvPr>
        </p:nvSpPr>
        <p:spPr>
          <a:xfrm>
            <a:off x="6098002" y="1320874"/>
            <a:ext cx="5808774"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5">
            <a:extLst>
              <a:ext uri="{FF2B5EF4-FFF2-40B4-BE49-F238E27FC236}">
                <a16:creationId xmlns:a16="http://schemas.microsoft.com/office/drawing/2014/main" id="{C6108DF1-CE12-99A2-B89F-3101CAA9AFF6}"/>
              </a:ext>
            </a:extLst>
          </p:cNvPr>
          <p:cNvSpPr>
            <a:spLocks noGrp="1"/>
          </p:cNvSpPr>
          <p:nvPr>
            <p:ph sz="quarter" idx="4"/>
          </p:nvPr>
        </p:nvSpPr>
        <p:spPr>
          <a:xfrm>
            <a:off x="6098002" y="1945825"/>
            <a:ext cx="5808774"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66633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2 Alt Pictur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1" y="6615876"/>
            <a:ext cx="9448800" cy="233605"/>
          </a:xfrm>
          <a:prstGeom prst="rect">
            <a:avLst/>
          </a:prstGeom>
        </p:spPr>
        <p:txBody>
          <a:bodyPr anchor="ctr" anchorCtr="0"/>
          <a:lstStyle>
            <a:lvl1pPr algn="ctr">
              <a:defRPr sz="1400">
                <a:solidFill>
                  <a:schemeClr val="tx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615877"/>
            <a:ext cx="2743200" cy="233605"/>
          </a:xfrm>
          <a:prstGeom prst="rect">
            <a:avLst/>
          </a:prstGeom>
        </p:spPr>
        <p:txBody>
          <a:bodyPr anchor="ctr" anchorCtr="0"/>
          <a:lstStyle>
            <a:lvl1pPr algn="r">
              <a:defRPr sz="1400">
                <a:solidFill>
                  <a:schemeClr val="tx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
        <p:nvSpPr>
          <p:cNvPr id="17" name="Text Placeholder 29">
            <a:extLst>
              <a:ext uri="{FF2B5EF4-FFF2-40B4-BE49-F238E27FC236}">
                <a16:creationId xmlns:a16="http://schemas.microsoft.com/office/drawing/2014/main" id="{BDFABCE2-820E-3EFD-FBFE-8CE74C8B882C}"/>
              </a:ext>
            </a:extLst>
          </p:cNvPr>
          <p:cNvSpPr>
            <a:spLocks noGrp="1"/>
          </p:cNvSpPr>
          <p:nvPr>
            <p:ph type="body" sz="quarter" idx="14" hasCustomPrompt="1"/>
          </p:nvPr>
        </p:nvSpPr>
        <p:spPr>
          <a:xfrm>
            <a:off x="269875" y="6419208"/>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sp>
        <p:nvSpPr>
          <p:cNvPr id="22" name="Text Placeholder 3">
            <a:extLst>
              <a:ext uri="{FF2B5EF4-FFF2-40B4-BE49-F238E27FC236}">
                <a16:creationId xmlns:a16="http://schemas.microsoft.com/office/drawing/2014/main" id="{E8502BB0-5084-2F5D-C335-4532ADACCA74}"/>
              </a:ext>
            </a:extLst>
          </p:cNvPr>
          <p:cNvSpPr>
            <a:spLocks noGrp="1"/>
          </p:cNvSpPr>
          <p:nvPr>
            <p:ph type="body" sz="half" idx="2"/>
          </p:nvPr>
        </p:nvSpPr>
        <p:spPr>
          <a:xfrm>
            <a:off x="7287903" y="2093029"/>
            <a:ext cx="4653887" cy="42852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Content Placeholder 16">
            <a:extLst>
              <a:ext uri="{FF2B5EF4-FFF2-40B4-BE49-F238E27FC236}">
                <a16:creationId xmlns:a16="http://schemas.microsoft.com/office/drawing/2014/main" id="{43BC0B19-6AD4-D158-FD1F-6F2CFF2B8F34}"/>
              </a:ext>
            </a:extLst>
          </p:cNvPr>
          <p:cNvSpPr>
            <a:spLocks noGrp="1"/>
          </p:cNvSpPr>
          <p:nvPr>
            <p:ph sz="quarter" idx="15"/>
          </p:nvPr>
        </p:nvSpPr>
        <p:spPr>
          <a:xfrm>
            <a:off x="7286315" y="1318329"/>
            <a:ext cx="4653888" cy="774700"/>
          </a:xfrm>
        </p:spPr>
        <p:txBody>
          <a:bodyPr/>
          <a:lstStyle>
            <a:lvl1pPr marL="0" indent="0">
              <a:buNone/>
              <a:defRPr sz="2400" b="1">
                <a:solidFill>
                  <a:schemeClr val="accent1"/>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4" name="Picture Placeholder 2">
            <a:extLst>
              <a:ext uri="{FF2B5EF4-FFF2-40B4-BE49-F238E27FC236}">
                <a16:creationId xmlns:a16="http://schemas.microsoft.com/office/drawing/2014/main" id="{4BF4F379-100E-7101-5680-F0A253E502D9}"/>
              </a:ext>
            </a:extLst>
          </p:cNvPr>
          <p:cNvSpPr>
            <a:spLocks noGrp="1"/>
          </p:cNvSpPr>
          <p:nvPr>
            <p:ph type="pic" idx="1"/>
          </p:nvPr>
        </p:nvSpPr>
        <p:spPr>
          <a:xfrm>
            <a:off x="269875" y="1318329"/>
            <a:ext cx="6758603" cy="509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ustDataLst>
      <p:tags r:id="rId1"/>
    </p:custDataLst>
    <p:extLst>
      <p:ext uri="{BB962C8B-B14F-4D97-AF65-F5344CB8AC3E}">
        <p14:creationId xmlns:p14="http://schemas.microsoft.com/office/powerpoint/2010/main" val="647308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1D030-B9D8-E5AC-BBF6-45C4CE9196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1504"/>
            <a:ext cx="12192000" cy="3733992"/>
          </a:xfrm>
          <a:prstGeom prst="rect">
            <a:avLst/>
          </a:prstGeom>
        </p:spPr>
      </p:pic>
      <p:pic>
        <p:nvPicPr>
          <p:cNvPr id="6" name="Picture 5">
            <a:extLst>
              <a:ext uri="{FF2B5EF4-FFF2-40B4-BE49-F238E27FC236}">
                <a16:creationId xmlns:a16="http://schemas.microsoft.com/office/drawing/2014/main" id="{CDB42EB7-3D71-A598-6B19-4271BBE31DC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09" y="0"/>
            <a:ext cx="774740" cy="2508379"/>
          </a:xfrm>
          <a:prstGeom prst="rect">
            <a:avLst/>
          </a:prstGeom>
        </p:spPr>
      </p:pic>
      <p:pic>
        <p:nvPicPr>
          <p:cNvPr id="8" name="Picture 7">
            <a:extLst>
              <a:ext uri="{FF2B5EF4-FFF2-40B4-BE49-F238E27FC236}">
                <a16:creationId xmlns:a16="http://schemas.microsoft.com/office/drawing/2014/main" id="{24351DA4-4B32-178A-5E47-897481BEDDB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7218760" y="192054"/>
            <a:ext cx="4973240" cy="4692891"/>
          </a:xfrm>
          <a:prstGeom prst="rect">
            <a:avLst/>
          </a:prstGeom>
        </p:spPr>
      </p:pic>
      <p:pic>
        <p:nvPicPr>
          <p:cNvPr id="12" name="Picture 11">
            <a:extLst>
              <a:ext uri="{FF2B5EF4-FFF2-40B4-BE49-F238E27FC236}">
                <a16:creationId xmlns:a16="http://schemas.microsoft.com/office/drawing/2014/main" id="{CCBD09BF-D934-CD28-9D8A-FCD494355F21}"/>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35392" y="3491988"/>
            <a:ext cx="2609984" cy="114306"/>
          </a:xfrm>
          <a:prstGeom prst="rect">
            <a:avLst/>
          </a:prstGeom>
        </p:spPr>
      </p:pic>
      <p:pic>
        <p:nvPicPr>
          <p:cNvPr id="22" name="Picture 21" descr="Cambium Assessment Color Logo">
            <a:extLst>
              <a:ext uri="{FF2B5EF4-FFF2-40B4-BE49-F238E27FC236}">
                <a16:creationId xmlns:a16="http://schemas.microsoft.com/office/drawing/2014/main" id="{3C106A42-7FB7-8ED2-45C7-2ED3703AD0B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38874" y="4540875"/>
            <a:ext cx="1772502" cy="1518413"/>
          </a:xfrm>
          <a:prstGeom prst="rect">
            <a:avLst/>
          </a:prstGeom>
        </p:spPr>
      </p:pic>
      <p:pic>
        <p:nvPicPr>
          <p:cNvPr id="24" name="Picture 23">
            <a:extLst>
              <a:ext uri="{FF2B5EF4-FFF2-40B4-BE49-F238E27FC236}">
                <a16:creationId xmlns:a16="http://schemas.microsoft.com/office/drawing/2014/main" id="{7BD94B90-6EFE-1278-B296-594ED98F1C3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314934"/>
            <a:ext cx="12259798" cy="584230"/>
          </a:xfrm>
          <a:prstGeom prst="rect">
            <a:avLst/>
          </a:prstGeom>
        </p:spPr>
      </p:pic>
      <p:sp>
        <p:nvSpPr>
          <p:cNvPr id="30" name="TextBox 29">
            <a:extLst>
              <a:ext uri="{FF2B5EF4-FFF2-40B4-BE49-F238E27FC236}">
                <a16:creationId xmlns:a16="http://schemas.microsoft.com/office/drawing/2014/main" id="{9634FE77-4DAD-9A07-1AD6-8D343130DACB}"/>
              </a:ext>
            </a:extLst>
          </p:cNvPr>
          <p:cNvSpPr txBox="1"/>
          <p:nvPr userDrawn="1"/>
        </p:nvSpPr>
        <p:spPr>
          <a:xfrm>
            <a:off x="2320119" y="6550925"/>
            <a:ext cx="987188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rPr>
              <a:t>Notice of Trademark: “Cambium Assessment, Inc.” is a registered trademark. All other brand, product, or company names are trademarks or registered trademarks of their respective owners.</a:t>
            </a:r>
          </a:p>
        </p:txBody>
      </p:sp>
    </p:spTree>
    <p:custDataLst>
      <p:tags r:id="rId1"/>
    </p:custDataLst>
    <p:extLst>
      <p:ext uri="{BB962C8B-B14F-4D97-AF65-F5344CB8AC3E}">
        <p14:creationId xmlns:p14="http://schemas.microsoft.com/office/powerpoint/2010/main" val="304715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ags" Target="../tags/tag3.xml"/><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74F4A6-3599-70E9-BDCA-30079CF39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BEB646-41E0-DD6D-DF11-8C2C8BACC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0"/>
    </p:custDataLst>
    <p:extLst>
      <p:ext uri="{BB962C8B-B14F-4D97-AF65-F5344CB8AC3E}">
        <p14:creationId xmlns:p14="http://schemas.microsoft.com/office/powerpoint/2010/main" val="100077011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hyperlink" Target="https://viewplus.com/product/tiger-software-suite/" TargetMode="External"/><Relationship Id="rId5" Type="http://schemas.openxmlformats.org/officeDocument/2006/relationships/hyperlink" Target="http://www.duxburysystems.com/dbt_main.asp" TargetMode="External"/><Relationship Id="rId4" Type="http://schemas.openxmlformats.org/officeDocument/2006/relationships/hyperlink" Target="https://viewplus.com/download/"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50.png"/><Relationship Id="rId4" Type="http://schemas.openxmlformats.org/officeDocument/2006/relationships/hyperlink" Target="https://viewplus.com/viewplus-support/desktop-driver/"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25.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hyperlink" Target="http://www.duxburysystems.com/dbt_main.asp"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28.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image" Target="../media/image58.png"/><Relationship Id="rId5" Type="http://schemas.openxmlformats.org/officeDocument/2006/relationships/notesSlide" Target="../notesSlides/notesSlide23.xml"/><Relationship Id="rId4"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37.xml"/><Relationship Id="rId4" Type="http://schemas.openxmlformats.org/officeDocument/2006/relationships/hyperlink" Target="http://www.freedomscientific.com/products/fs/jaws-product-page.asp"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9.xml"/><Relationship Id="rId6" Type="http://schemas.openxmlformats.org/officeDocument/2006/relationships/image" Target="../media/image60.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4.xml"/><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xml"/><Relationship Id="rId1" Type="http://schemas.openxmlformats.org/officeDocument/2006/relationships/tags" Target="../tags/tag4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43.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44.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45.xml"/><Relationship Id="rId6" Type="http://schemas.openxmlformats.org/officeDocument/2006/relationships/image" Target="../media/image64.png"/><Relationship Id="rId5" Type="http://schemas.openxmlformats.org/officeDocument/2006/relationships/notesSlide" Target="../notesSlides/notesSlide34.xml"/><Relationship Id="rId4"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ags" Target="../tags/tag48.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49.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50.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5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54.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ags" Target="../tags/tag56.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xml"/><Relationship Id="rId1" Type="http://schemas.openxmlformats.org/officeDocument/2006/relationships/tags" Target="../tags/tag5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ags" Target="../tags/tag58.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61.xml"/><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6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0.xml"/><Relationship Id="rId1" Type="http://schemas.openxmlformats.org/officeDocument/2006/relationships/tags" Target="../tags/tag65.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0.xml"/><Relationship Id="rId1" Type="http://schemas.openxmlformats.org/officeDocument/2006/relationships/tags" Target="../tags/tag66.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ags" Target="../tags/tag6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0.xml"/><Relationship Id="rId1" Type="http://schemas.openxmlformats.org/officeDocument/2006/relationships/tags" Target="../tags/tag68.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xml"/><Relationship Id="rId1" Type="http://schemas.openxmlformats.org/officeDocument/2006/relationships/tags" Target="../tags/tag69.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7.xml"/><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ags" Target="../tags/tag71.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xml"/><Relationship Id="rId1" Type="http://schemas.openxmlformats.org/officeDocument/2006/relationships/tags" Target="../tags/tag72.xml"/><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tags" Target="../tags/tag74.xml"/><Relationship Id="rId5" Type="http://schemas.openxmlformats.org/officeDocument/2006/relationships/image" Target="../media/image93.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75.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8.xml"/><Relationship Id="rId1" Type="http://schemas.openxmlformats.org/officeDocument/2006/relationships/tags" Target="../tags/tag76.xml"/><Relationship Id="rId5" Type="http://schemas.openxmlformats.org/officeDocument/2006/relationships/image" Target="../media/image96.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0.xml"/><Relationship Id="rId1" Type="http://schemas.openxmlformats.org/officeDocument/2006/relationships/tags" Target="../tags/tag77.xml"/><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8.xml"/><Relationship Id="rId1" Type="http://schemas.openxmlformats.org/officeDocument/2006/relationships/tags" Target="../tags/tag78.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xml"/><Relationship Id="rId1" Type="http://schemas.openxmlformats.org/officeDocument/2006/relationships/tags" Target="../tags/tag79.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80.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4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0.xml"/><Relationship Id="rId1" Type="http://schemas.openxmlformats.org/officeDocument/2006/relationships/tags" Target="../tags/tag8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xml"/><Relationship Id="rId1" Type="http://schemas.openxmlformats.org/officeDocument/2006/relationships/tags" Target="../tags/tag84.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0.xml"/><Relationship Id="rId1" Type="http://schemas.openxmlformats.org/officeDocument/2006/relationships/tags" Target="../tags/tag85.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0.xml"/><Relationship Id="rId1" Type="http://schemas.openxmlformats.org/officeDocument/2006/relationships/tags" Target="../tags/tag86.xml"/><Relationship Id="rId5" Type="http://schemas.openxmlformats.org/officeDocument/2006/relationships/image" Target="../media/image106.pn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0.xml"/><Relationship Id="rId1" Type="http://schemas.openxmlformats.org/officeDocument/2006/relationships/tags" Target="../tags/tag87.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0.xml"/><Relationship Id="rId1" Type="http://schemas.openxmlformats.org/officeDocument/2006/relationships/tags" Target="../tags/tag88.xml"/><Relationship Id="rId5" Type="http://schemas.openxmlformats.org/officeDocument/2006/relationships/image" Target="../media/image108.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1.xml"/><Relationship Id="rId1" Type="http://schemas.openxmlformats.org/officeDocument/2006/relationships/tags" Target="../tags/tag89.xml"/><Relationship Id="rId4" Type="http://schemas.openxmlformats.org/officeDocument/2006/relationships/hyperlink" Target="https://idaho.portal.cambiumast.co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cap="none" dirty="0"/>
              <a:t>Testing with Braille</a:t>
            </a:r>
          </a:p>
        </p:txBody>
      </p:sp>
      <p:sp>
        <p:nvSpPr>
          <p:cNvPr id="3" name="Subtitle 2"/>
          <p:cNvSpPr>
            <a:spLocks noGrp="1"/>
          </p:cNvSpPr>
          <p:nvPr>
            <p:ph type="subTitle" idx="1"/>
          </p:nvPr>
        </p:nvSpPr>
        <p:spPr/>
        <p:txBody>
          <a:bodyPr/>
          <a:lstStyle/>
          <a:p>
            <a:r>
              <a:rPr lang="en-US" cap="none" dirty="0"/>
              <a:t>Training Module for Test Administrators</a:t>
            </a:r>
          </a:p>
        </p:txBody>
      </p:sp>
      <p:sp>
        <p:nvSpPr>
          <p:cNvPr id="6" name="Rectangle 5">
            <a:extLst>
              <a:ext uri="{FF2B5EF4-FFF2-40B4-BE49-F238E27FC236}">
                <a16:creationId xmlns:a16="http://schemas.microsoft.com/office/drawing/2014/main" id="{68EFDA19-1A74-41E6-8642-F7D8F2197A61}"/>
              </a:ext>
            </a:extLst>
          </p:cNvPr>
          <p:cNvSpPr/>
          <p:nvPr/>
        </p:nvSpPr>
        <p:spPr>
          <a:xfrm>
            <a:off x="0" y="6526900"/>
            <a:ext cx="2634054" cy="215444"/>
          </a:xfrm>
          <a:prstGeom prst="rect">
            <a:avLst/>
          </a:prstGeom>
        </p:spPr>
        <p:txBody>
          <a:bodyPr wrap="none">
            <a:spAutoFit/>
          </a:bodyPr>
          <a:lstStyle/>
          <a:p>
            <a:r>
              <a:rPr lang="en-US" sz="800" dirty="0">
                <a:solidFill>
                  <a:schemeClr val="bg1"/>
                </a:solidFill>
              </a:rPr>
              <a:t>Copyright © Cambium Assessment, Inc. All rights reserved.</a:t>
            </a:r>
          </a:p>
        </p:txBody>
      </p:sp>
    </p:spTree>
    <p:custDataLst>
      <p:tags r:id="rId1"/>
    </p:custDataLst>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TA Software Configuration</a:t>
            </a:r>
          </a:p>
        </p:txBody>
      </p:sp>
      <p:sp>
        <p:nvSpPr>
          <p:cNvPr id="2" name="Content Placeholder 1"/>
          <p:cNvSpPr>
            <a:spLocks noGrp="1"/>
          </p:cNvSpPr>
          <p:nvPr>
            <p:ph idx="1"/>
          </p:nvPr>
        </p:nvSpPr>
        <p:spPr/>
        <p:txBody>
          <a:bodyPr>
            <a:normAutofit fontScale="85000" lnSpcReduction="20000"/>
          </a:bodyPr>
          <a:lstStyle/>
          <a:p>
            <a:pPr marL="233363" lvl="1" indent="-233363"/>
            <a:r>
              <a:rPr lang="en-US" sz="2800" dirty="0">
                <a:solidFill>
                  <a:srgbClr val="53565A"/>
                </a:solidFill>
              </a:rPr>
              <a:t>Install the following embossing software on machines to be used by the Test Administrator (TA)</a:t>
            </a:r>
          </a:p>
          <a:p>
            <a:pPr marL="574675" lvl="1" indent="-342900">
              <a:buSzPct val="117000"/>
              <a:buFont typeface="Franklin Gothic Book" panose="020B0503020102020204" pitchFamily="34" charset="0"/>
              <a:buChar char="-"/>
            </a:pPr>
            <a:r>
              <a:rPr lang="en-US" sz="2400" dirty="0">
                <a:hlinkClick r:id="rId4"/>
              </a:rPr>
              <a:t>ViewPlus Desktop Embosser Driver </a:t>
            </a:r>
            <a:r>
              <a:rPr lang="en-US" sz="2400" dirty="0">
                <a:solidFill>
                  <a:srgbClr val="53565A"/>
                </a:solidFill>
              </a:rPr>
              <a:t>used to emboss PRN files </a:t>
            </a:r>
            <a:r>
              <a:rPr lang="en-US" sz="2400" dirty="0">
                <a:solidFill>
                  <a:srgbClr val="C00000"/>
                </a:solidFill>
              </a:rPr>
              <a:t>(required)</a:t>
            </a:r>
            <a:endParaRPr lang="en-US" sz="2400" dirty="0">
              <a:solidFill>
                <a:srgbClr val="C00000"/>
              </a:solidFill>
              <a:hlinkClick r:id="rId5">
                <a:extLst>
                  <a:ext uri="{A12FA001-AC4F-418D-AE19-62706E023703}">
                    <ahyp:hlinkClr xmlns:ahyp="http://schemas.microsoft.com/office/drawing/2018/hyperlinkcolor" val="tx"/>
                  </a:ext>
                </a:extLst>
              </a:hlinkClick>
            </a:endParaRPr>
          </a:p>
          <a:p>
            <a:pPr marL="574675" lvl="1" indent="-342900">
              <a:buSzPct val="117000"/>
              <a:buFont typeface="Franklin Gothic Book" panose="020B0503020102020204" pitchFamily="34" charset="0"/>
              <a:buChar char="-"/>
            </a:pPr>
            <a:r>
              <a:rPr lang="en-US" sz="2400" dirty="0">
                <a:solidFill>
                  <a:srgbClr val="800080"/>
                </a:solidFill>
                <a:hlinkClick r:id="rId5"/>
              </a:rPr>
              <a:t>Duxbury Braille Translator</a:t>
            </a:r>
            <a:r>
              <a:rPr lang="en-US" sz="2400" dirty="0">
                <a:hlinkClick r:id="rId5"/>
              </a:rPr>
              <a:t> </a:t>
            </a:r>
            <a:r>
              <a:rPr lang="en-US" sz="2400" dirty="0">
                <a:solidFill>
                  <a:srgbClr val="53565A"/>
                </a:solidFill>
              </a:rPr>
              <a:t>(version 12.1, 12.2, 12.5, or 12.6) used to emboss BRF files </a:t>
            </a:r>
            <a:r>
              <a:rPr lang="en-US" sz="2400" dirty="0">
                <a:solidFill>
                  <a:srgbClr val="C00000"/>
                </a:solidFill>
              </a:rPr>
              <a:t>(required)</a:t>
            </a:r>
          </a:p>
          <a:p>
            <a:pPr marL="574675" lvl="1" indent="-342900">
              <a:buSzPct val="117000"/>
              <a:buFont typeface="Franklin Gothic Book" panose="020B0503020102020204" pitchFamily="34" charset="0"/>
              <a:buChar char="-"/>
            </a:pPr>
            <a:r>
              <a:rPr lang="en-US" sz="2400" dirty="0">
                <a:hlinkClick r:id="rId6"/>
              </a:rPr>
              <a:t>ViewPlus Tiger Software Suite</a:t>
            </a:r>
            <a:r>
              <a:rPr lang="en-US" sz="2400" dirty="0"/>
              <a:t> </a:t>
            </a:r>
            <a:r>
              <a:rPr lang="en-US" sz="2400" dirty="0">
                <a:solidFill>
                  <a:srgbClr val="C00000"/>
                </a:solidFill>
              </a:rPr>
              <a:t>(required if file conversion before embossment is necessary)</a:t>
            </a:r>
          </a:p>
          <a:p>
            <a:pPr marL="233363" lvl="1" indent="-233363"/>
            <a:r>
              <a:rPr lang="en-US" sz="2800" dirty="0">
                <a:solidFill>
                  <a:srgbClr val="53565A"/>
                </a:solidFill>
              </a:rPr>
              <a:t>Configure PRN emboss settings with ViewPlus software</a:t>
            </a:r>
          </a:p>
          <a:p>
            <a:pPr marL="233363" lvl="1" indent="-233363"/>
            <a:r>
              <a:rPr lang="en-US" sz="2800" dirty="0">
                <a:solidFill>
                  <a:srgbClr val="53565A"/>
                </a:solidFill>
              </a:rPr>
              <a:t>Configure BRF emboss settings with Duxbury Braille Translator software</a:t>
            </a:r>
          </a:p>
        </p:txBody>
      </p:sp>
      <p:sp>
        <p:nvSpPr>
          <p:cNvPr id="5" name="Slide Number Placeholder 3">
            <a:extLst>
              <a:ext uri="{FF2B5EF4-FFF2-40B4-BE49-F238E27FC236}">
                <a16:creationId xmlns:a16="http://schemas.microsoft.com/office/drawing/2014/main" id="{C5C89222-D8EF-49C3-A4AE-6D6E2463466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728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TA Software Configuration: ViewPlus Desktop Driver</a:t>
            </a:r>
          </a:p>
        </p:txBody>
      </p:sp>
      <p:sp>
        <p:nvSpPr>
          <p:cNvPr id="2" name="Content Placeholder 1"/>
          <p:cNvSpPr>
            <a:spLocks noGrp="1"/>
          </p:cNvSpPr>
          <p:nvPr>
            <p:ph idx="1"/>
          </p:nvPr>
        </p:nvSpPr>
        <p:spPr>
          <a:xfrm>
            <a:off x="676112" y="1061642"/>
            <a:ext cx="10966449" cy="3732737"/>
          </a:xfrm>
        </p:spPr>
        <p:txBody>
          <a:bodyPr>
            <a:normAutofit/>
          </a:bodyPr>
          <a:lstStyle/>
          <a:p>
            <a:pPr lvl="1"/>
            <a:r>
              <a:rPr lang="en-US" sz="2400" dirty="0">
                <a:solidFill>
                  <a:srgbClr val="53565A"/>
                </a:solidFill>
              </a:rPr>
              <a:t>The ViewPlus embosser desktop driver includes the Tiger Viewer application used to emboss PRN files.</a:t>
            </a:r>
          </a:p>
          <a:p>
            <a:pPr lvl="1"/>
            <a:r>
              <a:rPr lang="en-US" sz="2400" dirty="0">
                <a:solidFill>
                  <a:srgbClr val="53565A"/>
                </a:solidFill>
              </a:rPr>
              <a:t>The desktop embosser driver can be found on the USB drive that comes with the embosser, or you may download the driver from the </a:t>
            </a:r>
            <a:r>
              <a:rPr lang="en-US" sz="2400" dirty="0" err="1">
                <a:hlinkClick r:id="rId4"/>
              </a:rPr>
              <a:t>ViewPlus</a:t>
            </a:r>
            <a:r>
              <a:rPr lang="en-US" sz="2400" dirty="0">
                <a:hlinkClick r:id="rId4"/>
              </a:rPr>
              <a:t> website</a:t>
            </a:r>
            <a:endParaRPr lang="en-US" sz="2400" dirty="0">
              <a:solidFill>
                <a:srgbClr val="FF0000"/>
              </a:solidFill>
            </a:endParaRPr>
          </a:p>
        </p:txBody>
      </p:sp>
      <p:pic>
        <p:nvPicPr>
          <p:cNvPr id="5122"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51" t="21011" r="6847" b="32092"/>
          <a:stretch/>
        </p:blipFill>
        <p:spPr bwMode="auto">
          <a:xfrm>
            <a:off x="5934331" y="3544030"/>
            <a:ext cx="5581557" cy="2500698"/>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9C3A4312-517D-4C6E-9486-EA2C30F7EDA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35794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a:t>
            </a:r>
            <a:r>
              <a:rPr lang="en-US" dirty="0" err="1"/>
              <a:t>ViewPlus</a:t>
            </a:r>
            <a:r>
              <a:rPr lang="en-US" dirty="0"/>
              <a:t> Desktop Driver: Steps 1–4</a:t>
            </a:r>
            <a:endParaRPr altLang="en-US" dirty="0"/>
          </a:p>
        </p:txBody>
      </p:sp>
      <p:sp>
        <p:nvSpPr>
          <p:cNvPr id="3" name="Content Placeholder 2">
            <a:extLst>
              <a:ext uri="{FF2B5EF4-FFF2-40B4-BE49-F238E27FC236}">
                <a16:creationId xmlns:a16="http://schemas.microsoft.com/office/drawing/2014/main" id="{E3E3E9DF-5558-4749-BADD-C30369893C4A}"/>
              </a:ext>
            </a:extLst>
          </p:cNvPr>
          <p:cNvSpPr>
            <a:spLocks noGrp="1"/>
          </p:cNvSpPr>
          <p:nvPr>
            <p:ph idx="1"/>
          </p:nvPr>
        </p:nvSpPr>
        <p:spPr>
          <a:xfrm>
            <a:off x="558211" y="1192619"/>
            <a:ext cx="10566400" cy="4496981"/>
          </a:xfrm>
        </p:spPr>
        <p:txBody>
          <a:bodyPr>
            <a:normAutofit fontScale="92500"/>
          </a:bodyPr>
          <a:lstStyle/>
          <a:p>
            <a:pPr marL="565150" lvl="1" indent="-457200">
              <a:buFont typeface="+mj-lt"/>
              <a:buAutoNum type="arabicPeriod"/>
              <a:defRPr/>
            </a:pPr>
            <a:r>
              <a:rPr lang="en-US" sz="2400" dirty="0">
                <a:solidFill>
                  <a:srgbClr val="53565A"/>
                </a:solidFill>
              </a:rPr>
              <a:t>Ensure that the embosser is connected to the computer with its included USB cable.</a:t>
            </a:r>
          </a:p>
          <a:p>
            <a:pPr marL="908050" lvl="1" indent="-342900">
              <a:defRPr/>
            </a:pPr>
            <a:r>
              <a:rPr lang="en-US" sz="2000" dirty="0">
                <a:solidFill>
                  <a:srgbClr val="53565A"/>
                </a:solidFill>
              </a:rPr>
              <a:t>Note: You should always plug the embosser into the same USB port on your computer. </a:t>
            </a:r>
          </a:p>
          <a:p>
            <a:pPr marL="565150" indent="-457200">
              <a:buFont typeface="+mj-lt"/>
              <a:buAutoNum type="arabicPeriod" startAt="2"/>
              <a:defRPr/>
            </a:pPr>
            <a:r>
              <a:rPr lang="en-US" sz="2400" dirty="0">
                <a:solidFill>
                  <a:srgbClr val="53565A"/>
                </a:solidFill>
              </a:rPr>
              <a:t>Follow the installation instructions for installing the ViewPlus desktop embosser driver. You will need to restart your computer for the installation to complete.</a:t>
            </a:r>
          </a:p>
          <a:p>
            <a:pPr marL="565150" indent="-457200">
              <a:buFont typeface="+mj-lt"/>
              <a:buAutoNum type="arabicPeriod" startAt="2"/>
              <a:defRPr/>
            </a:pPr>
            <a:r>
              <a:rPr lang="en-US" sz="2400" dirty="0">
                <a:solidFill>
                  <a:srgbClr val="53565A"/>
                </a:solidFill>
              </a:rPr>
              <a:t>Download a sample PRN file. This can be found on the TA Training Site in the Help Guide.</a:t>
            </a:r>
          </a:p>
          <a:p>
            <a:pPr marL="565150" indent="-457200">
              <a:buFont typeface="+mj-lt"/>
              <a:buAutoNum type="arabicPeriod" startAt="2"/>
              <a:defRPr/>
            </a:pPr>
            <a:r>
              <a:rPr lang="en-US" sz="2400" dirty="0">
                <a:solidFill>
                  <a:srgbClr val="53565A"/>
                </a:solidFill>
                <a:cs typeface="Arial" pitchFamily="34" charset="0"/>
              </a:rPr>
              <a:t>Click the sample PRN file to open it.</a:t>
            </a:r>
          </a:p>
          <a:p>
            <a:endParaRPr lang="en-US" dirty="0"/>
          </a:p>
        </p:txBody>
      </p:sp>
      <p:sp>
        <p:nvSpPr>
          <p:cNvPr id="5" name="Slide Number Placeholder 3">
            <a:extLst>
              <a:ext uri="{FF2B5EF4-FFF2-40B4-BE49-F238E27FC236}">
                <a16:creationId xmlns:a16="http://schemas.microsoft.com/office/drawing/2014/main" id="{0B125B2F-E9A6-401B-8591-93BBC90E7123}"/>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8737237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44CF277-5384-DFDC-F274-01EFE1CF18D4}"/>
              </a:ext>
            </a:extLst>
          </p:cNvPr>
          <p:cNvSpPr>
            <a:spLocks noGrp="1"/>
          </p:cNvSpPr>
          <p:nvPr>
            <p:ph type="title"/>
          </p:nvPr>
        </p:nvSpPr>
        <p:spPr>
          <a:xfrm>
            <a:off x="426231" y="65597"/>
            <a:ext cx="11016200" cy="518012"/>
          </a:xfrm>
        </p:spPr>
        <p:txBody>
          <a:bodyPr>
            <a:normAutofit/>
          </a:bodyPr>
          <a:lstStyle/>
          <a:p>
            <a:r>
              <a:rPr lang="en-US" dirty="0"/>
              <a:t>Install </a:t>
            </a:r>
            <a:r>
              <a:rPr lang="en-US" dirty="0" err="1"/>
              <a:t>ViewPlus</a:t>
            </a:r>
            <a:r>
              <a:rPr lang="en-US" dirty="0"/>
              <a:t> Desktop Driver: Steps 5–6</a:t>
            </a:r>
            <a:endParaRPr altLang="en-US" dirty="0"/>
          </a:p>
        </p:txBody>
      </p:sp>
      <p:sp>
        <p:nvSpPr>
          <p:cNvPr id="3" name="Content Placeholder 2">
            <a:extLst>
              <a:ext uri="{FF2B5EF4-FFF2-40B4-BE49-F238E27FC236}">
                <a16:creationId xmlns:a16="http://schemas.microsoft.com/office/drawing/2014/main" id="{D9F6AEB3-40C2-4242-82B2-95C15735253C}"/>
              </a:ext>
            </a:extLst>
          </p:cNvPr>
          <p:cNvSpPr>
            <a:spLocks noGrp="1"/>
          </p:cNvSpPr>
          <p:nvPr>
            <p:ph idx="1"/>
          </p:nvPr>
        </p:nvSpPr>
        <p:spPr>
          <a:xfrm>
            <a:off x="612775" y="892825"/>
            <a:ext cx="10966449" cy="5041047"/>
          </a:xfrm>
        </p:spPr>
        <p:txBody>
          <a:bodyPr>
            <a:normAutofit/>
          </a:bodyPr>
          <a:lstStyle/>
          <a:p>
            <a:pPr marL="0" lvl="1" indent="0" eaLnBrk="1" hangingPunct="1">
              <a:buClr>
                <a:srgbClr val="FFFFFF">
                  <a:lumMod val="65000"/>
                </a:srgbClr>
              </a:buClr>
              <a:buNone/>
              <a:defRPr/>
            </a:pPr>
            <a:r>
              <a:rPr lang="en-US" sz="2600" dirty="0">
                <a:solidFill>
                  <a:srgbClr val="53565A"/>
                </a:solidFill>
              </a:rPr>
              <a:t>5. In the </a:t>
            </a:r>
            <a:r>
              <a:rPr lang="en-US" sz="2600" b="1" dirty="0">
                <a:solidFill>
                  <a:srgbClr val="53565A"/>
                </a:solidFill>
              </a:rPr>
              <a:t>Open with </a:t>
            </a:r>
            <a:r>
              <a:rPr lang="en-US" sz="2600" dirty="0">
                <a:solidFill>
                  <a:srgbClr val="53565A"/>
                </a:solidFill>
              </a:rPr>
              <a:t>drop-down list, select </a:t>
            </a:r>
            <a:r>
              <a:rPr lang="en-US" sz="2600" b="1" dirty="0">
                <a:solidFill>
                  <a:srgbClr val="53565A"/>
                </a:solidFill>
              </a:rPr>
              <a:t>Tiger Designer</a:t>
            </a:r>
            <a:r>
              <a:rPr lang="en-US" sz="2600" dirty="0">
                <a:solidFill>
                  <a:srgbClr val="53565A"/>
                </a:solidFill>
              </a:rPr>
              <a:t>.</a:t>
            </a:r>
          </a:p>
          <a:p>
            <a:pPr marL="914400" lvl="2" indent="-457200">
              <a:buFont typeface="Arial" panose="020B0604020202020204" pitchFamily="34" charset="0"/>
              <a:buChar char="•"/>
              <a:defRPr/>
            </a:pPr>
            <a:r>
              <a:rPr lang="en-US" sz="2600" dirty="0">
                <a:solidFill>
                  <a:srgbClr val="53565A"/>
                </a:solidFill>
              </a:rPr>
              <a:t>If that option is not shown, click </a:t>
            </a:r>
            <a:r>
              <a:rPr lang="en-US" sz="2600" b="1" dirty="0">
                <a:solidFill>
                  <a:srgbClr val="53565A"/>
                </a:solidFill>
              </a:rPr>
              <a:t>Browse </a:t>
            </a:r>
            <a:r>
              <a:rPr lang="en-US" sz="2600" dirty="0">
                <a:solidFill>
                  <a:srgbClr val="53565A"/>
                </a:solidFill>
              </a:rPr>
              <a:t>and navigate to the location where it is installed.</a:t>
            </a:r>
          </a:p>
          <a:p>
            <a:pPr marL="914400" lvl="2" indent="-457200">
              <a:buFont typeface="Arial" panose="020B0604020202020204" pitchFamily="34" charset="0"/>
              <a:buChar char="•"/>
              <a:defRPr/>
            </a:pPr>
            <a:r>
              <a:rPr lang="en-US" sz="2600" dirty="0">
                <a:solidFill>
                  <a:srgbClr val="53565A"/>
                </a:solidFill>
              </a:rPr>
              <a:t>Check the box labeled “</a:t>
            </a:r>
            <a:r>
              <a:rPr lang="en-US" sz="2600" b="1" dirty="0">
                <a:solidFill>
                  <a:srgbClr val="53565A"/>
                </a:solidFill>
              </a:rPr>
              <a:t>Do this </a:t>
            </a:r>
            <a:br>
              <a:rPr lang="en-US" sz="2600" b="1" dirty="0">
                <a:solidFill>
                  <a:srgbClr val="53565A"/>
                </a:solidFill>
              </a:rPr>
            </a:br>
            <a:r>
              <a:rPr lang="en-US" sz="2600" b="1" dirty="0">
                <a:solidFill>
                  <a:srgbClr val="53565A"/>
                </a:solidFill>
              </a:rPr>
              <a:t>automatically for files like this </a:t>
            </a:r>
            <a:br>
              <a:rPr lang="en-US" sz="2600" b="1" dirty="0">
                <a:solidFill>
                  <a:srgbClr val="53565A"/>
                </a:solidFill>
              </a:rPr>
            </a:br>
            <a:r>
              <a:rPr lang="en-US" sz="2600" b="1" dirty="0">
                <a:solidFill>
                  <a:srgbClr val="53565A"/>
                </a:solidFill>
              </a:rPr>
              <a:t>from now on</a:t>
            </a:r>
            <a:r>
              <a:rPr lang="en-US" sz="2600" dirty="0">
                <a:solidFill>
                  <a:srgbClr val="53565A"/>
                </a:solidFill>
              </a:rPr>
              <a:t>.”</a:t>
            </a:r>
          </a:p>
          <a:p>
            <a:pPr marL="0" lvl="1" indent="0" eaLnBrk="1" hangingPunct="1">
              <a:buClr>
                <a:srgbClr val="FFFFFF">
                  <a:lumMod val="65000"/>
                </a:srgbClr>
              </a:buClr>
              <a:buNone/>
              <a:defRPr/>
            </a:pPr>
            <a:r>
              <a:rPr lang="en-US" sz="2600" dirty="0">
                <a:solidFill>
                  <a:srgbClr val="53565A"/>
                </a:solidFill>
              </a:rPr>
              <a:t>6. Click </a:t>
            </a:r>
            <a:r>
              <a:rPr lang="en-US" sz="2600" b="1" dirty="0">
                <a:solidFill>
                  <a:srgbClr val="53565A"/>
                </a:solidFill>
              </a:rPr>
              <a:t>OK</a:t>
            </a:r>
            <a:r>
              <a:rPr lang="en-US" sz="2600" dirty="0">
                <a:solidFill>
                  <a:srgbClr val="53565A"/>
                </a:solidFill>
              </a:rPr>
              <a:t>.</a:t>
            </a:r>
          </a:p>
          <a:p>
            <a:endParaRPr lang="en-US" dirty="0"/>
          </a:p>
        </p:txBody>
      </p:sp>
      <p:grpSp>
        <p:nvGrpSpPr>
          <p:cNvPr id="13" name="Group 12">
            <a:extLst>
              <a:ext uri="{FF2B5EF4-FFF2-40B4-BE49-F238E27FC236}">
                <a16:creationId xmlns:a16="http://schemas.microsoft.com/office/drawing/2014/main" id="{1AA1CB11-5D6F-EC71-178B-9F5C66BF048E}"/>
              </a:ext>
              <a:ext uri="{C183D7F6-B498-43B3-948B-1728B52AA6E4}">
                <adec:decorative xmlns:adec="http://schemas.microsoft.com/office/drawing/2017/decorative" val="1"/>
              </a:ext>
            </a:extLst>
          </p:cNvPr>
          <p:cNvGrpSpPr/>
          <p:nvPr/>
        </p:nvGrpSpPr>
        <p:grpSpPr>
          <a:xfrm>
            <a:off x="6498693" y="2428596"/>
            <a:ext cx="4411228" cy="3346174"/>
            <a:chOff x="6498693" y="2428596"/>
            <a:chExt cx="4411228" cy="3346174"/>
          </a:xfrm>
        </p:grpSpPr>
        <p:grpSp>
          <p:nvGrpSpPr>
            <p:cNvPr id="4" name="Group 3">
              <a:extLst>
                <a:ext uri="{FF2B5EF4-FFF2-40B4-BE49-F238E27FC236}">
                  <a16:creationId xmlns:a16="http://schemas.microsoft.com/office/drawing/2014/main" id="{9E91F71B-43D6-413F-9477-59B1BF48675F}"/>
                </a:ext>
              </a:extLst>
            </p:cNvPr>
            <p:cNvGrpSpPr/>
            <p:nvPr/>
          </p:nvGrpSpPr>
          <p:grpSpPr>
            <a:xfrm>
              <a:off x="6498693" y="2428596"/>
              <a:ext cx="4411228" cy="3346174"/>
              <a:chOff x="6095999" y="2427346"/>
              <a:chExt cx="4411228" cy="3346174"/>
            </a:xfrm>
          </p:grpSpPr>
          <p:grpSp>
            <p:nvGrpSpPr>
              <p:cNvPr id="6" name="Group 5">
                <a:extLst>
                  <a:ext uri="{FF2B5EF4-FFF2-40B4-BE49-F238E27FC236}">
                    <a16:creationId xmlns:a16="http://schemas.microsoft.com/office/drawing/2014/main" id="{9083306F-0594-465C-9AAB-B60C29706054}"/>
                  </a:ext>
                </a:extLst>
              </p:cNvPr>
              <p:cNvGrpSpPr/>
              <p:nvPr/>
            </p:nvGrpSpPr>
            <p:grpSpPr>
              <a:xfrm>
                <a:off x="6095999" y="2427346"/>
                <a:ext cx="4411228" cy="3346174"/>
                <a:chOff x="7094972" y="2362407"/>
                <a:chExt cx="4411228" cy="3346174"/>
              </a:xfrm>
            </p:grpSpPr>
            <p:pic>
              <p:nvPicPr>
                <p:cNvPr id="10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485" t="1662" r="1572" b="1834"/>
                <a:stretch/>
              </p:blipFill>
              <p:spPr bwMode="auto">
                <a:xfrm>
                  <a:off x="7094972" y="2362407"/>
                  <a:ext cx="4411228" cy="3346174"/>
                </a:xfrm>
                <a:prstGeom prst="rect">
                  <a:avLst/>
                </a:prstGeom>
                <a:ln w="12700">
                  <a:solidFill>
                    <a:srgbClr val="C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346DDC-B2AA-429A-97CB-8B6AB312412B}"/>
                    </a:ext>
                  </a:extLst>
                </p:cNvPr>
                <p:cNvSpPr/>
                <p:nvPr/>
              </p:nvSpPr>
              <p:spPr>
                <a:xfrm>
                  <a:off x="7241021" y="3868839"/>
                  <a:ext cx="4046104" cy="2840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86D29C4-2454-4E2F-A98A-AD96B8BA7164}"/>
                  </a:ext>
                </a:extLst>
              </p:cNvPr>
              <p:cNvSpPr/>
              <p:nvPr/>
            </p:nvSpPr>
            <p:spPr>
              <a:xfrm>
                <a:off x="7362335" y="3992716"/>
                <a:ext cx="2564090" cy="164505"/>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solidFill>
                      <a:schemeClr val="tx2">
                        <a:lumMod val="95000"/>
                        <a:lumOff val="5000"/>
                      </a:schemeClr>
                    </a:solidFill>
                  </a:rPr>
                  <a:t>Tiger Designer</a:t>
                </a:r>
                <a:endParaRPr lang="en-US" sz="800" dirty="0">
                  <a:solidFill>
                    <a:schemeClr val="tx1">
                      <a:lumMod val="75000"/>
                    </a:schemeClr>
                  </a:solidFill>
                </a:endParaRPr>
              </a:p>
            </p:txBody>
          </p:sp>
        </p:grpSp>
        <p:sp>
          <p:nvSpPr>
            <p:cNvPr id="8" name="Right Arrow 5">
              <a:extLst>
                <a:ext uri="{FF2B5EF4-FFF2-40B4-BE49-F238E27FC236}">
                  <a16:creationId xmlns:a16="http://schemas.microsoft.com/office/drawing/2014/main" id="{FA05A6FC-8EC3-557A-DCFC-0D81A4B21671}"/>
                </a:ext>
              </a:extLst>
            </p:cNvPr>
            <p:cNvSpPr/>
            <p:nvPr/>
          </p:nvSpPr>
          <p:spPr>
            <a:xfrm>
              <a:off x="8252153" y="521405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25F473EF-BA92-4EA9-B152-2CF1891FA9B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59146049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2E6B83-75CE-4A7E-E4A4-B3D12D300FC6}"/>
              </a:ext>
            </a:extLst>
          </p:cNvPr>
          <p:cNvSpPr>
            <a:spLocks noGrp="1"/>
          </p:cNvSpPr>
          <p:nvPr>
            <p:ph type="title"/>
          </p:nvPr>
        </p:nvSpPr>
        <p:spPr>
          <a:xfrm>
            <a:off x="426231" y="65597"/>
            <a:ext cx="11016200" cy="518012"/>
          </a:xfrm>
        </p:spPr>
        <p:txBody>
          <a:bodyPr>
            <a:normAutofit/>
          </a:bodyPr>
          <a:lstStyle/>
          <a:p>
            <a:r>
              <a:rPr lang="en-US" dirty="0"/>
              <a:t>Install </a:t>
            </a:r>
            <a:r>
              <a:rPr lang="en-US" dirty="0" err="1"/>
              <a:t>ViewPlus</a:t>
            </a:r>
            <a:r>
              <a:rPr lang="en-US" dirty="0"/>
              <a:t> Desktop Driver: Steps 7–11</a:t>
            </a:r>
            <a:endParaRPr altLang="en-US" dirty="0"/>
          </a:p>
        </p:txBody>
      </p:sp>
      <p:sp>
        <p:nvSpPr>
          <p:cNvPr id="3" name="Content Placeholder 2">
            <a:extLst>
              <a:ext uri="{FF2B5EF4-FFF2-40B4-BE49-F238E27FC236}">
                <a16:creationId xmlns:a16="http://schemas.microsoft.com/office/drawing/2014/main" id="{20C17134-F6C4-461F-B119-5094870C6F2C}"/>
              </a:ext>
            </a:extLst>
          </p:cNvPr>
          <p:cNvSpPr>
            <a:spLocks noGrp="1"/>
          </p:cNvSpPr>
          <p:nvPr>
            <p:ph idx="1"/>
          </p:nvPr>
        </p:nvSpPr>
        <p:spPr>
          <a:xfrm>
            <a:off x="612775" y="1050587"/>
            <a:ext cx="10966449" cy="4805463"/>
          </a:xfrm>
        </p:spPr>
        <p:txBody>
          <a:bodyPr>
            <a:normAutofit lnSpcReduction="10000"/>
          </a:bodyPr>
          <a:lstStyle/>
          <a:p>
            <a:pPr marL="514350" indent="-514350">
              <a:buFont typeface="+mj-lt"/>
              <a:buAutoNum type="arabicPeriod" startAt="7"/>
              <a:defRPr/>
            </a:pPr>
            <a:r>
              <a:rPr lang="en-US" sz="2400" dirty="0">
                <a:solidFill>
                  <a:srgbClr val="53565A"/>
                </a:solidFill>
              </a:rPr>
              <a:t>The Tiger Designer program opens and previews the file.</a:t>
            </a:r>
          </a:p>
          <a:p>
            <a:pPr marL="514350" indent="-514350">
              <a:buFont typeface="+mj-lt"/>
              <a:buAutoNum type="arabicPeriod" startAt="7"/>
              <a:defRPr/>
            </a:pPr>
            <a:r>
              <a:rPr lang="en-US" sz="2400" dirty="0">
                <a:solidFill>
                  <a:srgbClr val="53565A"/>
                </a:solidFill>
              </a:rPr>
              <a:t>Go to </a:t>
            </a:r>
            <a:r>
              <a:rPr lang="en-US" sz="2400" b="1" dirty="0">
                <a:solidFill>
                  <a:srgbClr val="53565A"/>
                </a:solidFill>
              </a:rPr>
              <a:t>File</a:t>
            </a:r>
            <a:r>
              <a:rPr lang="en-US" sz="2400" dirty="0">
                <a:solidFill>
                  <a:srgbClr val="53565A"/>
                </a:solidFill>
              </a:rPr>
              <a:t> &gt; </a:t>
            </a:r>
            <a:r>
              <a:rPr lang="en-US" sz="2400" b="1" dirty="0">
                <a:solidFill>
                  <a:srgbClr val="53565A"/>
                </a:solidFill>
              </a:rPr>
              <a:t>Print</a:t>
            </a:r>
            <a:r>
              <a:rPr lang="en-US" sz="2400" dirty="0">
                <a:solidFill>
                  <a:srgbClr val="53565A"/>
                </a:solidFill>
              </a:rPr>
              <a:t>. The </a:t>
            </a:r>
            <a:r>
              <a:rPr lang="en-US" sz="2400" b="1" i="1" dirty="0">
                <a:solidFill>
                  <a:srgbClr val="53565A"/>
                </a:solidFill>
              </a:rPr>
              <a:t>Print </a:t>
            </a:r>
            <a:r>
              <a:rPr lang="en-US" sz="2400" dirty="0">
                <a:solidFill>
                  <a:srgbClr val="53565A"/>
                </a:solidFill>
              </a:rPr>
              <a:t>window opens. </a:t>
            </a:r>
          </a:p>
          <a:p>
            <a:pPr marL="514350" indent="-514350">
              <a:buFont typeface="+mj-lt"/>
              <a:buAutoNum type="arabicPeriod" startAt="7"/>
              <a:defRPr/>
            </a:pPr>
            <a:r>
              <a:rPr lang="en-US" sz="2400" dirty="0">
                <a:solidFill>
                  <a:srgbClr val="53565A"/>
                </a:solidFill>
                <a:cs typeface="Arial" pitchFamily="34" charset="0"/>
              </a:rPr>
              <a:t>Ensure that the printer is set to </a:t>
            </a:r>
            <a:r>
              <a:rPr lang="en-US" sz="2400" b="1" dirty="0">
                <a:solidFill>
                  <a:srgbClr val="53565A"/>
                </a:solidFill>
                <a:cs typeface="Arial" pitchFamily="34" charset="0"/>
              </a:rPr>
              <a:t>ViewPlus Max </a:t>
            </a:r>
            <a:r>
              <a:rPr lang="en-US" sz="2400" dirty="0">
                <a:solidFill>
                  <a:srgbClr val="53565A"/>
                </a:solidFill>
                <a:cs typeface="Arial" pitchFamily="34" charset="0"/>
              </a:rPr>
              <a:t>(</a:t>
            </a:r>
            <a:r>
              <a:rPr lang="en-US" sz="2400" dirty="0">
                <a:solidFill>
                  <a:srgbClr val="53565A"/>
                </a:solidFill>
              </a:rPr>
              <a:t>or other ViewPlus embosser) and that only one copy is being printed.</a:t>
            </a:r>
            <a:endParaRPr lang="en-US" sz="2400" b="1" dirty="0">
              <a:solidFill>
                <a:srgbClr val="53565A"/>
              </a:solidFill>
              <a:cs typeface="Arial" pitchFamily="34" charset="0"/>
            </a:endParaRPr>
          </a:p>
          <a:p>
            <a:pPr marL="514350" indent="-514350">
              <a:buFont typeface="+mj-lt"/>
              <a:buAutoNum type="arabicPeriod" startAt="7"/>
              <a:defRPr/>
            </a:pPr>
            <a:r>
              <a:rPr lang="en-US" sz="2400" dirty="0">
                <a:solidFill>
                  <a:srgbClr val="53565A"/>
                </a:solidFill>
                <a:cs typeface="Arial" pitchFamily="34" charset="0"/>
              </a:rPr>
              <a:t>Click </a:t>
            </a:r>
            <a:r>
              <a:rPr lang="en-US" sz="2400" b="1" dirty="0">
                <a:solidFill>
                  <a:srgbClr val="53565A"/>
                </a:solidFill>
                <a:cs typeface="Arial" pitchFamily="34" charset="0"/>
              </a:rPr>
              <a:t>Print</a:t>
            </a:r>
            <a:r>
              <a:rPr lang="en-US" sz="2400" dirty="0">
                <a:solidFill>
                  <a:srgbClr val="53565A"/>
                </a:solidFill>
                <a:cs typeface="Arial" pitchFamily="34" charset="0"/>
              </a:rPr>
              <a:t> to emboss.</a:t>
            </a:r>
          </a:p>
          <a:p>
            <a:pPr marL="514350" indent="-514350">
              <a:buFont typeface="+mj-lt"/>
              <a:buAutoNum type="arabicPeriod" startAt="7"/>
              <a:defRPr/>
            </a:pPr>
            <a:r>
              <a:rPr lang="en-US" sz="2400" dirty="0">
                <a:solidFill>
                  <a:srgbClr val="53565A"/>
                </a:solidFill>
                <a:cs typeface="Arial" pitchFamily="34" charset="0"/>
              </a:rPr>
              <a:t>Check the embossed braille output. </a:t>
            </a:r>
            <a:br>
              <a:rPr lang="en-US" sz="2400" dirty="0">
                <a:solidFill>
                  <a:srgbClr val="53565A"/>
                </a:solidFill>
                <a:cs typeface="Arial" pitchFamily="34" charset="0"/>
              </a:rPr>
            </a:br>
            <a:r>
              <a:rPr lang="en-US" sz="2400" dirty="0">
                <a:solidFill>
                  <a:srgbClr val="53565A"/>
                </a:solidFill>
                <a:cs typeface="Arial" pitchFamily="34" charset="0"/>
              </a:rPr>
              <a:t>If it is correct, then your machine </a:t>
            </a:r>
            <a:br>
              <a:rPr lang="en-US" sz="2400" dirty="0">
                <a:solidFill>
                  <a:srgbClr val="53565A"/>
                </a:solidFill>
                <a:cs typeface="Arial" pitchFamily="34" charset="0"/>
              </a:rPr>
            </a:br>
            <a:r>
              <a:rPr lang="en-US" sz="2400" dirty="0">
                <a:solidFill>
                  <a:srgbClr val="53565A"/>
                </a:solidFill>
                <a:cs typeface="Arial" pitchFamily="34" charset="0"/>
              </a:rPr>
              <a:t>is now properly configured to print </a:t>
            </a:r>
            <a:br>
              <a:rPr lang="en-US" sz="2400" dirty="0">
                <a:solidFill>
                  <a:srgbClr val="53565A"/>
                </a:solidFill>
                <a:cs typeface="Arial" pitchFamily="34" charset="0"/>
              </a:rPr>
            </a:br>
            <a:r>
              <a:rPr lang="en-US" sz="2400" dirty="0">
                <a:solidFill>
                  <a:srgbClr val="53565A"/>
                </a:solidFill>
                <a:cs typeface="Arial" pitchFamily="34" charset="0"/>
              </a:rPr>
              <a:t>PRN files.</a:t>
            </a:r>
          </a:p>
          <a:p>
            <a:endParaRPr lang="en-US" dirty="0"/>
          </a:p>
        </p:txBody>
      </p:sp>
      <p:grpSp>
        <p:nvGrpSpPr>
          <p:cNvPr id="9" name="Group 8">
            <a:extLst>
              <a:ext uri="{FF2B5EF4-FFF2-40B4-BE49-F238E27FC236}">
                <a16:creationId xmlns:a16="http://schemas.microsoft.com/office/drawing/2014/main" id="{BBCA71BC-B094-DCFF-CC65-B4B87933225D}"/>
              </a:ext>
            </a:extLst>
          </p:cNvPr>
          <p:cNvGrpSpPr/>
          <p:nvPr/>
        </p:nvGrpSpPr>
        <p:grpSpPr>
          <a:xfrm>
            <a:off x="6141369" y="3426201"/>
            <a:ext cx="5437855" cy="2182801"/>
            <a:chOff x="6141369" y="3426201"/>
            <a:chExt cx="5437855" cy="2182801"/>
          </a:xfrm>
        </p:grpSpPr>
        <p:pic>
          <p:nvPicPr>
            <p:cNvPr id="1026" name="Picture 2" descr="H:\Assessment\Communications\Braille PPT\Braille TA Training\screenshots\prn pr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369" y="3426201"/>
              <a:ext cx="5437855" cy="2182801"/>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ight Arrow 5">
              <a:extLst>
                <a:ext uri="{FF2B5EF4-FFF2-40B4-BE49-F238E27FC236}">
                  <a16:creationId xmlns:a16="http://schemas.microsoft.com/office/drawing/2014/main" id="{A3DFCCF2-0585-FBD5-29C6-882FF2F24B4B}"/>
                </a:ext>
              </a:extLst>
            </p:cNvPr>
            <p:cNvSpPr/>
            <p:nvPr/>
          </p:nvSpPr>
          <p:spPr>
            <a:xfrm>
              <a:off x="8607753" y="500828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0" name="Slide Number Placeholder 3">
            <a:extLst>
              <a:ext uri="{FF2B5EF4-FFF2-40B4-BE49-F238E27FC236}">
                <a16:creationId xmlns:a16="http://schemas.microsoft.com/office/drawing/2014/main" id="{AFB492CB-AEBF-45FD-8D22-F6954E1543B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29310851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Install Duxbury Braille Translator: Steps 1–4</a:t>
            </a:r>
          </a:p>
        </p:txBody>
      </p:sp>
      <p:sp>
        <p:nvSpPr>
          <p:cNvPr id="2" name="Content Placeholder 1"/>
          <p:cNvSpPr>
            <a:spLocks noGrp="1"/>
          </p:cNvSpPr>
          <p:nvPr>
            <p:ph idx="1"/>
          </p:nvPr>
        </p:nvSpPr>
        <p:spPr>
          <a:xfrm>
            <a:off x="600741" y="1160721"/>
            <a:ext cx="10841690" cy="4481322"/>
          </a:xfrm>
        </p:spPr>
        <p:txBody>
          <a:bodyPr>
            <a:normAutofit/>
          </a:bodyPr>
          <a:lstStyle/>
          <a:p>
            <a:pPr marL="0" lvl="1" indent="0">
              <a:buNone/>
            </a:pPr>
            <a:r>
              <a:rPr lang="en-US" sz="2400" b="1" dirty="0">
                <a:solidFill>
                  <a:srgbClr val="53565A"/>
                </a:solidFill>
              </a:rPr>
              <a:t>Install the </a:t>
            </a:r>
            <a:r>
              <a:rPr lang="en-US" sz="2400" b="1" dirty="0">
                <a:hlinkClick r:id="rId4"/>
              </a:rPr>
              <a:t>Duxbury Braille Translator</a:t>
            </a:r>
            <a:r>
              <a:rPr lang="en-US" sz="2400" b="1" dirty="0"/>
              <a:t> </a:t>
            </a:r>
            <a:r>
              <a:rPr lang="en-US" sz="2400" b="1" dirty="0">
                <a:solidFill>
                  <a:srgbClr val="53565A"/>
                </a:solidFill>
              </a:rPr>
              <a:t>used to emboss BRF files:</a:t>
            </a:r>
          </a:p>
          <a:p>
            <a:pPr marL="457200" lvl="1" indent="-457200">
              <a:buFont typeface="+mj-lt"/>
              <a:buAutoNum type="arabicPeriod"/>
            </a:pPr>
            <a:r>
              <a:rPr lang="en-US" sz="2400" dirty="0">
                <a:solidFill>
                  <a:srgbClr val="53565A"/>
                </a:solidFill>
              </a:rPr>
              <a:t>Ensure that the braille embosser is turned on and connected, with the correct device driver installed.</a:t>
            </a:r>
          </a:p>
          <a:p>
            <a:pPr marL="457200" lvl="1" indent="-457200">
              <a:buFont typeface="+mj-lt"/>
              <a:buAutoNum type="arabicPeriod"/>
            </a:pPr>
            <a:r>
              <a:rPr lang="en-US" sz="2400" dirty="0">
                <a:solidFill>
                  <a:srgbClr val="53565A"/>
                </a:solidFill>
              </a:rPr>
              <a:t>Install DBT from the web or from an installation USB drive.</a:t>
            </a:r>
          </a:p>
          <a:p>
            <a:pPr marL="457200" lvl="1" indent="-457200">
              <a:buFont typeface="+mj-lt"/>
              <a:buAutoNum type="arabicPeriod"/>
            </a:pPr>
            <a:r>
              <a:rPr lang="en-US" sz="2400" dirty="0">
                <a:solidFill>
                  <a:srgbClr val="53565A"/>
                </a:solidFill>
              </a:rPr>
              <a:t>Download a sample BRF file. This can be found on the TA Training Site in the Help Guide.</a:t>
            </a:r>
          </a:p>
          <a:p>
            <a:pPr marL="457200" lvl="1" indent="-457200">
              <a:buFont typeface="+mj-lt"/>
              <a:buAutoNum type="arabicPeriod"/>
            </a:pPr>
            <a:r>
              <a:rPr lang="en-US" sz="2400" dirty="0">
                <a:solidFill>
                  <a:srgbClr val="53565A"/>
                </a:solidFill>
              </a:rPr>
              <a:t>Click the Sample BRF file to open it. A dialog window will pop up.</a:t>
            </a:r>
          </a:p>
        </p:txBody>
      </p:sp>
      <p:sp>
        <p:nvSpPr>
          <p:cNvPr id="5" name="Slide Number Placeholder 3">
            <a:extLst>
              <a:ext uri="{FF2B5EF4-FFF2-40B4-BE49-F238E27FC236}">
                <a16:creationId xmlns:a16="http://schemas.microsoft.com/office/drawing/2014/main" id="{DC4FDF7A-3E73-4746-8E0B-5C5E5AF8220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71609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5–6</a:t>
            </a:r>
            <a:endParaRPr altLang="en-US" dirty="0"/>
          </a:p>
        </p:txBody>
      </p:sp>
      <p:sp>
        <p:nvSpPr>
          <p:cNvPr id="3" name="Content Placeholder 2">
            <a:extLst>
              <a:ext uri="{FF2B5EF4-FFF2-40B4-BE49-F238E27FC236}">
                <a16:creationId xmlns:a16="http://schemas.microsoft.com/office/drawing/2014/main" id="{B39442F6-E58C-46C0-8B51-386CA6AC370E}"/>
              </a:ext>
            </a:extLst>
          </p:cNvPr>
          <p:cNvSpPr>
            <a:spLocks noGrp="1"/>
          </p:cNvSpPr>
          <p:nvPr>
            <p:ph idx="1"/>
          </p:nvPr>
        </p:nvSpPr>
        <p:spPr>
          <a:xfrm>
            <a:off x="612775" y="1126619"/>
            <a:ext cx="7121525" cy="5318911"/>
          </a:xfrm>
        </p:spPr>
        <p:txBody>
          <a:bodyPr>
            <a:noAutofit/>
          </a:bodyPr>
          <a:lstStyle/>
          <a:p>
            <a:pPr marL="457200" lvl="1" indent="-457200" eaLnBrk="1" hangingPunct="1">
              <a:buFont typeface="+mj-lt"/>
              <a:buAutoNum type="arabicPeriod" startAt="5"/>
              <a:defRPr/>
            </a:pPr>
            <a:r>
              <a:rPr lang="en-US" dirty="0">
                <a:solidFill>
                  <a:srgbClr val="53565A"/>
                </a:solidFill>
              </a:rPr>
              <a:t>In the </a:t>
            </a:r>
            <a:r>
              <a:rPr lang="en-US" b="1" dirty="0">
                <a:solidFill>
                  <a:srgbClr val="53565A"/>
                </a:solidFill>
              </a:rPr>
              <a:t>Open with </a:t>
            </a:r>
            <a:r>
              <a:rPr lang="en-US" dirty="0">
                <a:solidFill>
                  <a:srgbClr val="53565A"/>
                </a:solidFill>
              </a:rPr>
              <a:t>drop-down list, select </a:t>
            </a:r>
            <a:r>
              <a:rPr lang="en-US" b="1" dirty="0">
                <a:solidFill>
                  <a:srgbClr val="53565A"/>
                </a:solidFill>
              </a:rPr>
              <a:t>Duxbury Braille Translator</a:t>
            </a:r>
            <a:r>
              <a:rPr lang="en-US" dirty="0">
                <a:solidFill>
                  <a:srgbClr val="53565A"/>
                </a:solidFill>
              </a:rPr>
              <a:t>.</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If that option is not shown, click </a:t>
            </a:r>
            <a:r>
              <a:rPr lang="en-US" sz="2000" b="1" dirty="0">
                <a:solidFill>
                  <a:srgbClr val="53565A"/>
                </a:solidFill>
              </a:rPr>
              <a:t>Browse </a:t>
            </a:r>
            <a:r>
              <a:rPr lang="en-US" sz="2000" dirty="0">
                <a:solidFill>
                  <a:srgbClr val="53565A"/>
                </a:solidFill>
              </a:rPr>
              <a:t>and navigate to the location where Duxbury is installed.</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Open the DBT folder and select dbtw.exe.</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Check the box labeled “</a:t>
            </a:r>
            <a:r>
              <a:rPr lang="en-US" sz="2000" b="1" dirty="0">
                <a:solidFill>
                  <a:srgbClr val="53565A"/>
                </a:solidFill>
              </a:rPr>
              <a:t>Do this </a:t>
            </a:r>
            <a:br>
              <a:rPr lang="en-US" sz="2000" b="1" dirty="0">
                <a:solidFill>
                  <a:srgbClr val="53565A"/>
                </a:solidFill>
              </a:rPr>
            </a:br>
            <a:r>
              <a:rPr lang="en-US" sz="2000" b="1" dirty="0">
                <a:solidFill>
                  <a:srgbClr val="53565A"/>
                </a:solidFill>
              </a:rPr>
              <a:t>automatically for files like this </a:t>
            </a:r>
            <a:br>
              <a:rPr lang="en-US" sz="2000" b="1" dirty="0">
                <a:solidFill>
                  <a:srgbClr val="53565A"/>
                </a:solidFill>
              </a:rPr>
            </a:br>
            <a:r>
              <a:rPr lang="en-US" sz="2000" b="1" dirty="0">
                <a:solidFill>
                  <a:srgbClr val="53565A"/>
                </a:solidFill>
              </a:rPr>
              <a:t>from now on</a:t>
            </a:r>
            <a:r>
              <a:rPr lang="en-US" sz="2000" dirty="0">
                <a:solidFill>
                  <a:srgbClr val="53565A"/>
                </a:solidFill>
              </a:rPr>
              <a:t>.”</a:t>
            </a:r>
          </a:p>
          <a:p>
            <a:pPr marL="457200" lvl="1" indent="-457200" eaLnBrk="1" hangingPunct="1">
              <a:buFont typeface="+mj-lt"/>
              <a:buAutoNum type="arabicPeriod" startAt="6"/>
              <a:tabLst>
                <a:tab pos="5719763" algn="l"/>
                <a:tab pos="7367588" algn="l"/>
              </a:tabLst>
              <a:defRPr/>
            </a:pPr>
            <a:r>
              <a:rPr lang="en-US" dirty="0">
                <a:solidFill>
                  <a:srgbClr val="53565A"/>
                </a:solidFill>
              </a:rPr>
              <a:t>Click </a:t>
            </a:r>
            <a:r>
              <a:rPr lang="en-US" b="1" dirty="0">
                <a:solidFill>
                  <a:srgbClr val="53565A"/>
                </a:solidFill>
              </a:rPr>
              <a:t>OK. </a:t>
            </a:r>
            <a:r>
              <a:rPr lang="en-US" dirty="0">
                <a:solidFill>
                  <a:srgbClr val="53565A"/>
                </a:solidFill>
              </a:rPr>
              <a:t>The Duxbury Braille Translator opens and previews the file. </a:t>
            </a:r>
          </a:p>
        </p:txBody>
      </p:sp>
      <p:pic>
        <p:nvPicPr>
          <p:cNvPr id="6" name="Picture 5">
            <a:extLst>
              <a:ext uri="{FF2B5EF4-FFF2-40B4-BE49-F238E27FC236}">
                <a16:creationId xmlns:a16="http://schemas.microsoft.com/office/drawing/2014/main" id="{0762F5BA-81AB-4AB9-A427-343E9D0A1427}"/>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734300" y="2543876"/>
            <a:ext cx="3989117" cy="265924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46F883E3-A284-4C80-AA49-40B866A4F22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0486445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Steps 7–9</a:t>
            </a:r>
          </a:p>
        </p:txBody>
      </p:sp>
      <p:sp>
        <p:nvSpPr>
          <p:cNvPr id="12" name="Content Placeholder 1"/>
          <p:cNvSpPr>
            <a:spLocks noGrp="1"/>
          </p:cNvSpPr>
          <p:nvPr>
            <p:ph idx="1"/>
          </p:nvPr>
        </p:nvSpPr>
        <p:spPr>
          <a:xfrm>
            <a:off x="539751" y="1231231"/>
            <a:ext cx="6609522" cy="4654826"/>
          </a:xfrm>
        </p:spPr>
        <p:txBody>
          <a:bodyPr>
            <a:normAutofit/>
          </a:bodyPr>
          <a:lstStyle/>
          <a:p>
            <a:pPr marL="0" lvl="1" indent="0">
              <a:buNone/>
            </a:pPr>
            <a:r>
              <a:rPr lang="en-US" sz="2400" dirty="0">
                <a:solidFill>
                  <a:srgbClr val="53565A"/>
                </a:solidFill>
              </a:rPr>
              <a:t>If the Import File window appears, </a:t>
            </a:r>
          </a:p>
          <a:p>
            <a:pPr marL="457200" lvl="1" indent="-457200">
              <a:buFont typeface="+mj-lt"/>
              <a:buAutoNum type="arabicPeriod" startAt="7"/>
            </a:pPr>
            <a:r>
              <a:rPr lang="en-US" dirty="0">
                <a:solidFill>
                  <a:srgbClr val="53565A"/>
                </a:solidFill>
              </a:rPr>
              <a:t>Set the Template to either </a:t>
            </a:r>
            <a:r>
              <a:rPr lang="en-US" b="1" dirty="0">
                <a:solidFill>
                  <a:srgbClr val="53565A"/>
                </a:solidFill>
              </a:rPr>
              <a:t>English (American) – Standard Literary Format </a:t>
            </a:r>
            <a:r>
              <a:rPr lang="en-US" dirty="0">
                <a:solidFill>
                  <a:srgbClr val="53565A"/>
                </a:solidFill>
              </a:rPr>
              <a:t>(for Duxbury 11.2 or earlier) or </a:t>
            </a:r>
            <a:r>
              <a:rPr lang="en-US" b="1" dirty="0">
                <a:solidFill>
                  <a:srgbClr val="53565A"/>
                </a:solidFill>
              </a:rPr>
              <a:t>English (BANA Pre-UEB) – Literary Format </a:t>
            </a:r>
            <a:r>
              <a:rPr lang="en-US" dirty="0">
                <a:solidFill>
                  <a:srgbClr val="53565A"/>
                </a:solidFill>
              </a:rPr>
              <a:t>(for Duxbury 11.3 or later). </a:t>
            </a:r>
          </a:p>
          <a:p>
            <a:pPr marL="457200" lvl="1" indent="-457200">
              <a:buFont typeface="+mj-lt"/>
              <a:buAutoNum type="arabicPeriod" startAt="7"/>
            </a:pPr>
            <a:r>
              <a:rPr lang="en-US" dirty="0">
                <a:solidFill>
                  <a:srgbClr val="53565A"/>
                </a:solidFill>
              </a:rPr>
              <a:t>Set the Import Filter to </a:t>
            </a:r>
            <a:r>
              <a:rPr lang="en-US" b="1" dirty="0">
                <a:solidFill>
                  <a:srgbClr val="53565A"/>
                </a:solidFill>
              </a:rPr>
              <a:t>Formatted Braille</a:t>
            </a:r>
            <a:r>
              <a:rPr lang="en-US" dirty="0">
                <a:solidFill>
                  <a:srgbClr val="53565A"/>
                </a:solidFill>
              </a:rPr>
              <a:t>.</a:t>
            </a:r>
          </a:p>
          <a:p>
            <a:pPr marL="457200" lvl="1" indent="-457200">
              <a:buFont typeface="+mj-lt"/>
              <a:buAutoNum type="arabicPeriod" startAt="7"/>
            </a:pPr>
            <a:r>
              <a:rPr lang="en-US" dirty="0">
                <a:solidFill>
                  <a:srgbClr val="53565A"/>
                </a:solidFill>
              </a:rPr>
              <a:t>Click </a:t>
            </a:r>
            <a:r>
              <a:rPr lang="en-US" b="1" dirty="0">
                <a:solidFill>
                  <a:srgbClr val="53565A"/>
                </a:solidFill>
              </a:rPr>
              <a:t>OK </a:t>
            </a:r>
            <a:r>
              <a:rPr lang="en-US" dirty="0">
                <a:solidFill>
                  <a:srgbClr val="53565A"/>
                </a:solidFill>
              </a:rPr>
              <a:t>to continue.</a:t>
            </a:r>
          </a:p>
        </p:txBody>
      </p:sp>
      <p:grpSp>
        <p:nvGrpSpPr>
          <p:cNvPr id="7" name="Group 6">
            <a:extLst>
              <a:ext uri="{FF2B5EF4-FFF2-40B4-BE49-F238E27FC236}">
                <a16:creationId xmlns:a16="http://schemas.microsoft.com/office/drawing/2014/main" id="{DDB950DD-0DBB-12EB-4E1B-D70449C02CEA}"/>
              </a:ext>
              <a:ext uri="{C183D7F6-B498-43B3-948B-1728B52AA6E4}">
                <adec:decorative xmlns:adec="http://schemas.microsoft.com/office/drawing/2017/decorative" val="1"/>
              </a:ext>
            </a:extLst>
          </p:cNvPr>
          <p:cNvGrpSpPr/>
          <p:nvPr/>
        </p:nvGrpSpPr>
        <p:grpSpPr>
          <a:xfrm>
            <a:off x="7461386" y="1231231"/>
            <a:ext cx="4190863" cy="4654826"/>
            <a:chOff x="7461386" y="1231231"/>
            <a:chExt cx="4190863" cy="4654826"/>
          </a:xfrm>
        </p:grpSpPr>
        <p:grpSp>
          <p:nvGrpSpPr>
            <p:cNvPr id="6" name="Group 5">
              <a:extLst>
                <a:ext uri="{FF2B5EF4-FFF2-40B4-BE49-F238E27FC236}">
                  <a16:creationId xmlns:a16="http://schemas.microsoft.com/office/drawing/2014/main" id="{3A20A168-1F54-4AFF-8B12-22E6A0C8EE97}"/>
                </a:ext>
              </a:extLst>
            </p:cNvPr>
            <p:cNvGrpSpPr/>
            <p:nvPr/>
          </p:nvGrpSpPr>
          <p:grpSpPr>
            <a:xfrm>
              <a:off x="7461386" y="1231231"/>
              <a:ext cx="4190863" cy="4654826"/>
              <a:chOff x="7709867" y="1447800"/>
              <a:chExt cx="3517900" cy="3917975"/>
            </a:xfrm>
          </p:grpSpPr>
          <p:pic>
            <p:nvPicPr>
              <p:cNvPr id="4098" name="Picture 2" descr="H:\Assessment\Communications\Braille PPT\Braille TA Training\screenshots\duxbury import dialo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867" y="1447800"/>
                <a:ext cx="3517900" cy="3917975"/>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9AFE11-F4C5-4A2A-B1B3-0341F6D00096}"/>
                  </a:ext>
                </a:extLst>
              </p:cNvPr>
              <p:cNvSpPr/>
              <p:nvPr/>
            </p:nvSpPr>
            <p:spPr>
              <a:xfrm>
                <a:off x="9785915" y="5091621"/>
                <a:ext cx="615653" cy="1569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5">
              <a:extLst>
                <a:ext uri="{FF2B5EF4-FFF2-40B4-BE49-F238E27FC236}">
                  <a16:creationId xmlns:a16="http://schemas.microsoft.com/office/drawing/2014/main" id="{16129FCD-880B-251E-3205-1DCD1C85FDDC}"/>
                </a:ext>
              </a:extLst>
            </p:cNvPr>
            <p:cNvSpPr/>
            <p:nvPr/>
          </p:nvSpPr>
          <p:spPr>
            <a:xfrm rot="10800000">
              <a:off x="10375593" y="188157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BA75A00A-EF4D-4CFD-B5CF-C1F904DF11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74606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 10</a:t>
            </a:r>
          </a:p>
        </p:txBody>
      </p:sp>
      <p:sp>
        <p:nvSpPr>
          <p:cNvPr id="12" name="Content Placeholder 1"/>
          <p:cNvSpPr>
            <a:spLocks noGrp="1"/>
          </p:cNvSpPr>
          <p:nvPr>
            <p:ph idx="1"/>
          </p:nvPr>
        </p:nvSpPr>
        <p:spPr>
          <a:xfrm>
            <a:off x="541559" y="2431915"/>
            <a:ext cx="6172200" cy="3267849"/>
          </a:xfrm>
        </p:spPr>
        <p:txBody>
          <a:bodyPr/>
          <a:lstStyle/>
          <a:p>
            <a:pPr marL="457200" lvl="0" indent="-457200">
              <a:buFont typeface="+mj-lt"/>
              <a:buAutoNum type="arabicPeriod" startAt="10"/>
            </a:pPr>
            <a:r>
              <a:rPr lang="en-US" dirty="0">
                <a:solidFill>
                  <a:srgbClr val="53565A"/>
                </a:solidFill>
              </a:rPr>
              <a:t>In the </a:t>
            </a:r>
            <a:r>
              <a:rPr lang="en-US" b="1" i="1" dirty="0">
                <a:solidFill>
                  <a:srgbClr val="53565A"/>
                </a:solidFill>
              </a:rPr>
              <a:t>Duxbury Braille Translator</a:t>
            </a:r>
            <a:r>
              <a:rPr lang="en-US" dirty="0">
                <a:solidFill>
                  <a:srgbClr val="53565A"/>
                </a:solidFill>
              </a:rPr>
              <a:t> window, go to </a:t>
            </a:r>
            <a:r>
              <a:rPr lang="en-US" b="1" dirty="0">
                <a:solidFill>
                  <a:srgbClr val="53565A"/>
                </a:solidFill>
              </a:rPr>
              <a:t>Global</a:t>
            </a:r>
            <a:r>
              <a:rPr lang="en-US" dirty="0">
                <a:solidFill>
                  <a:srgbClr val="53565A"/>
                </a:solidFill>
              </a:rPr>
              <a:t> &gt; </a:t>
            </a:r>
            <a:r>
              <a:rPr lang="en-US" b="1" dirty="0">
                <a:solidFill>
                  <a:srgbClr val="53565A"/>
                </a:solidFill>
              </a:rPr>
              <a:t>Embosser Setup</a:t>
            </a:r>
            <a:r>
              <a:rPr lang="en-US" dirty="0">
                <a:solidFill>
                  <a:srgbClr val="53565A"/>
                </a:solidFill>
              </a:rPr>
              <a:t>. The </a:t>
            </a:r>
            <a:r>
              <a:rPr lang="en-US" b="1" i="1" dirty="0">
                <a:solidFill>
                  <a:srgbClr val="53565A"/>
                </a:solidFill>
              </a:rPr>
              <a:t>Global: Embosser Setup </a:t>
            </a:r>
            <a:r>
              <a:rPr lang="en-US" dirty="0">
                <a:solidFill>
                  <a:srgbClr val="53565A"/>
                </a:solidFill>
              </a:rPr>
              <a:t>window appears. </a:t>
            </a:r>
          </a:p>
          <a:p>
            <a:pPr marL="342900" lvl="1" indent="-342900">
              <a:buFont typeface="+mj-lt"/>
              <a:buAutoNum type="arabicPeriod" startAt="10"/>
            </a:pPr>
            <a:endParaRPr lang="en-US" dirty="0"/>
          </a:p>
        </p:txBody>
      </p:sp>
      <p:grpSp>
        <p:nvGrpSpPr>
          <p:cNvPr id="5" name="Group 4">
            <a:extLst>
              <a:ext uri="{FF2B5EF4-FFF2-40B4-BE49-F238E27FC236}">
                <a16:creationId xmlns:a16="http://schemas.microsoft.com/office/drawing/2014/main" id="{ED9AA19F-1429-24AE-4DED-90E52C114767}"/>
              </a:ext>
              <a:ext uri="{C183D7F6-B498-43B3-948B-1728B52AA6E4}">
                <adec:decorative xmlns:adec="http://schemas.microsoft.com/office/drawing/2017/decorative" val="1"/>
              </a:ext>
            </a:extLst>
          </p:cNvPr>
          <p:cNvGrpSpPr/>
          <p:nvPr/>
        </p:nvGrpSpPr>
        <p:grpSpPr>
          <a:xfrm>
            <a:off x="7006544" y="1372018"/>
            <a:ext cx="4590191" cy="3595195"/>
            <a:chOff x="7006544" y="1372018"/>
            <a:chExt cx="4590191" cy="3595195"/>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544" y="1372018"/>
              <a:ext cx="4590191" cy="35951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Right Arrow 5">
              <a:extLst>
                <a:ext uri="{FF2B5EF4-FFF2-40B4-BE49-F238E27FC236}">
                  <a16:creationId xmlns:a16="http://schemas.microsoft.com/office/drawing/2014/main" id="{EA5D46A2-7771-D5F4-6465-EAC953FA8A1F}"/>
                </a:ext>
              </a:extLst>
            </p:cNvPr>
            <p:cNvSpPr/>
            <p:nvPr/>
          </p:nvSpPr>
          <p:spPr>
            <a:xfrm rot="10800000">
              <a:off x="10774143" y="172917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1871423B-753E-4838-8033-185EABF2381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61458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 11</a:t>
            </a:r>
          </a:p>
        </p:txBody>
      </p:sp>
      <p:sp>
        <p:nvSpPr>
          <p:cNvPr id="2" name="Content Placeholder 1">
            <a:extLst>
              <a:ext uri="{FF2B5EF4-FFF2-40B4-BE49-F238E27FC236}">
                <a16:creationId xmlns:a16="http://schemas.microsoft.com/office/drawing/2014/main" id="{DC2B97C6-84C6-4207-AB2F-02FAB9C23A4A}"/>
              </a:ext>
            </a:extLst>
          </p:cNvPr>
          <p:cNvSpPr>
            <a:spLocks noGrp="1"/>
          </p:cNvSpPr>
          <p:nvPr>
            <p:ph idx="1"/>
          </p:nvPr>
        </p:nvSpPr>
        <p:spPr>
          <a:xfrm>
            <a:off x="539751" y="1000125"/>
            <a:ext cx="4737100" cy="4857750"/>
          </a:xfrm>
        </p:spPr>
        <p:txBody>
          <a:bodyPr>
            <a:normAutofit lnSpcReduction="10000"/>
          </a:bodyPr>
          <a:lstStyle/>
          <a:p>
            <a:pPr marL="457200" lvl="0" indent="-457200">
              <a:buFont typeface="+mj-lt"/>
              <a:buAutoNum type="arabicPeriod" startAt="11"/>
            </a:pPr>
            <a:r>
              <a:rPr lang="en-US" dirty="0">
                <a:solidFill>
                  <a:srgbClr val="53565A"/>
                </a:solidFill>
              </a:rPr>
              <a:t>To add a new embosser, </a:t>
            </a:r>
          </a:p>
          <a:p>
            <a:pPr marL="687388" lvl="1" indent="-457200">
              <a:buFont typeface="+mj-lt"/>
              <a:buAutoNum type="alphaLcPeriod"/>
            </a:pPr>
            <a:r>
              <a:rPr lang="en-US" sz="2000" dirty="0">
                <a:solidFill>
                  <a:srgbClr val="53565A"/>
                </a:solidFill>
              </a:rPr>
              <a:t>Click </a:t>
            </a:r>
            <a:r>
              <a:rPr lang="en-US" sz="2000" b="1" dirty="0">
                <a:solidFill>
                  <a:srgbClr val="53565A"/>
                </a:solidFill>
              </a:rPr>
              <a:t>New</a:t>
            </a:r>
            <a:r>
              <a:rPr lang="en-US" sz="2000" dirty="0">
                <a:solidFill>
                  <a:srgbClr val="53565A"/>
                </a:solidFill>
              </a:rPr>
              <a:t>. The </a:t>
            </a:r>
            <a:r>
              <a:rPr lang="en-US" sz="2000" b="1" i="1" dirty="0">
                <a:solidFill>
                  <a:srgbClr val="53565A"/>
                </a:solidFill>
              </a:rPr>
              <a:t>Embosser Setup – Untitled Configuration</a:t>
            </a:r>
            <a:r>
              <a:rPr lang="en-US" sz="2000" dirty="0">
                <a:solidFill>
                  <a:srgbClr val="53565A"/>
                </a:solidFill>
              </a:rPr>
              <a:t> window appears.</a:t>
            </a:r>
          </a:p>
          <a:p>
            <a:pPr marL="687388" lvl="1" indent="-457200">
              <a:buFont typeface="+mj-lt"/>
              <a:buAutoNum type="alphaLcPeriod"/>
            </a:pPr>
            <a:r>
              <a:rPr lang="en-US" sz="2000" dirty="0">
                <a:solidFill>
                  <a:srgbClr val="53565A"/>
                </a:solidFill>
              </a:rPr>
              <a:t>From the </a:t>
            </a:r>
            <a:r>
              <a:rPr lang="en-US" sz="2000" b="1" dirty="0">
                <a:solidFill>
                  <a:srgbClr val="53565A"/>
                </a:solidFill>
              </a:rPr>
              <a:t>Embosser Model</a:t>
            </a:r>
            <a:r>
              <a:rPr lang="en-US" sz="2000" dirty="0">
                <a:solidFill>
                  <a:srgbClr val="53565A"/>
                </a:solidFill>
              </a:rPr>
              <a:t> drop-down list, select the embosser type.</a:t>
            </a:r>
          </a:p>
          <a:p>
            <a:pPr marL="687388" lvl="1" indent="-457200">
              <a:buFont typeface="+mj-lt"/>
              <a:buAutoNum type="alphaLcPeriod"/>
            </a:pPr>
            <a:r>
              <a:rPr lang="en-US" sz="2000" dirty="0">
                <a:solidFill>
                  <a:srgbClr val="53565A"/>
                </a:solidFill>
              </a:rPr>
              <a:t>From the </a:t>
            </a:r>
            <a:r>
              <a:rPr lang="en-US" sz="2000" b="1" dirty="0">
                <a:solidFill>
                  <a:srgbClr val="53565A"/>
                </a:solidFill>
              </a:rPr>
              <a:t>Send to Printer</a:t>
            </a:r>
            <a:r>
              <a:rPr lang="en-US" sz="2000" dirty="0">
                <a:solidFill>
                  <a:srgbClr val="53565A"/>
                </a:solidFill>
              </a:rPr>
              <a:t> drop-down list, select the embosser’s name and click </a:t>
            </a:r>
            <a:r>
              <a:rPr lang="en-US" sz="2000" b="1" dirty="0">
                <a:solidFill>
                  <a:srgbClr val="53565A"/>
                </a:solidFill>
              </a:rPr>
              <a:t>OK</a:t>
            </a:r>
            <a:r>
              <a:rPr lang="en-US" sz="2000" dirty="0">
                <a:solidFill>
                  <a:srgbClr val="53565A"/>
                </a:solidFill>
              </a:rPr>
              <a:t>.</a:t>
            </a:r>
          </a:p>
          <a:p>
            <a:pPr marL="687388" lvl="1" indent="-457200">
              <a:buFont typeface="+mj-lt"/>
              <a:buAutoNum type="alphaLcPeriod"/>
            </a:pPr>
            <a:r>
              <a:rPr lang="en-US" sz="2000" dirty="0">
                <a:solidFill>
                  <a:srgbClr val="53565A"/>
                </a:solidFill>
              </a:rPr>
              <a:t>In the </a:t>
            </a:r>
            <a:r>
              <a:rPr lang="en-US" sz="2000" b="1" i="1" dirty="0">
                <a:solidFill>
                  <a:srgbClr val="53565A"/>
                </a:solidFill>
              </a:rPr>
              <a:t>Global: Embosser Setup </a:t>
            </a:r>
            <a:r>
              <a:rPr lang="en-US" sz="2000" dirty="0">
                <a:solidFill>
                  <a:srgbClr val="53565A"/>
                </a:solidFill>
              </a:rPr>
              <a:t>window, click </a:t>
            </a:r>
            <a:r>
              <a:rPr lang="en-US" sz="2000" b="1" dirty="0">
                <a:solidFill>
                  <a:srgbClr val="53565A"/>
                </a:solidFill>
              </a:rPr>
              <a:t>OK</a:t>
            </a:r>
            <a:r>
              <a:rPr lang="en-US" dirty="0">
                <a:solidFill>
                  <a:srgbClr val="53565A"/>
                </a:solidFill>
              </a:rPr>
              <a:t>.</a:t>
            </a:r>
          </a:p>
        </p:txBody>
      </p:sp>
      <p:grpSp>
        <p:nvGrpSpPr>
          <p:cNvPr id="7" name="Group 6">
            <a:extLst>
              <a:ext uri="{FF2B5EF4-FFF2-40B4-BE49-F238E27FC236}">
                <a16:creationId xmlns:a16="http://schemas.microsoft.com/office/drawing/2014/main" id="{59AA967F-8160-AD28-7490-54DDD5FCBE0D}"/>
              </a:ext>
              <a:ext uri="{C183D7F6-B498-43B3-948B-1728B52AA6E4}">
                <adec:decorative xmlns:adec="http://schemas.microsoft.com/office/drawing/2017/decorative" val="1"/>
              </a:ext>
            </a:extLst>
          </p:cNvPr>
          <p:cNvGrpSpPr/>
          <p:nvPr/>
        </p:nvGrpSpPr>
        <p:grpSpPr>
          <a:xfrm>
            <a:off x="5569001" y="1540656"/>
            <a:ext cx="6083248" cy="3776688"/>
            <a:chOff x="5569001" y="1540656"/>
            <a:chExt cx="6083248" cy="3776688"/>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61099" y="1540656"/>
              <a:ext cx="5391150" cy="3776688"/>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ight Arrow 5">
              <a:extLst>
                <a:ext uri="{FF2B5EF4-FFF2-40B4-BE49-F238E27FC236}">
                  <a16:creationId xmlns:a16="http://schemas.microsoft.com/office/drawing/2014/main" id="{64554724-E3AF-4A2D-289F-076279BA2E95}"/>
                </a:ext>
              </a:extLst>
            </p:cNvPr>
            <p:cNvSpPr/>
            <p:nvPr/>
          </p:nvSpPr>
          <p:spPr>
            <a:xfrm>
              <a:off x="5569001" y="187763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ight Arrow 5">
              <a:extLst>
                <a:ext uri="{FF2B5EF4-FFF2-40B4-BE49-F238E27FC236}">
                  <a16:creationId xmlns:a16="http://schemas.microsoft.com/office/drawing/2014/main" id="{3B6A867E-B679-C672-B86A-AD92369FAFEA}"/>
                </a:ext>
              </a:extLst>
            </p:cNvPr>
            <p:cNvSpPr/>
            <p:nvPr/>
          </p:nvSpPr>
          <p:spPr>
            <a:xfrm>
              <a:off x="5569001" y="2767227"/>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2" name="Slide Number Placeholder 3">
            <a:extLst>
              <a:ext uri="{FF2B5EF4-FFF2-40B4-BE49-F238E27FC236}">
                <a16:creationId xmlns:a16="http://schemas.microsoft.com/office/drawing/2014/main" id="{77B89A02-511E-4CDC-A996-E839FEAB6E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672704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612775" y="1093074"/>
            <a:ext cx="10966449" cy="3732737"/>
          </a:xfrm>
        </p:spPr>
        <p:txBody>
          <a:bodyPr>
            <a:normAutofit fontScale="92500" lnSpcReduction="20000"/>
          </a:bodyPr>
          <a:lstStyle/>
          <a:p>
            <a:r>
              <a:rPr lang="en-US" sz="2800" b="1" dirty="0">
                <a:solidFill>
                  <a:srgbClr val="53565A"/>
                </a:solidFill>
              </a:rPr>
              <a:t>After viewing this presentation, you should be able to:</a:t>
            </a:r>
          </a:p>
          <a:p>
            <a:pPr marL="237744" lvl="1" indent="-237744"/>
            <a:r>
              <a:rPr lang="en-US" sz="2400" dirty="0">
                <a:solidFill>
                  <a:srgbClr val="53565A"/>
                </a:solidFill>
              </a:rPr>
              <a:t>Check that required devices and software for testing with braille are in place</a:t>
            </a:r>
          </a:p>
          <a:p>
            <a:pPr marL="237744" lvl="1" indent="-237744"/>
            <a:r>
              <a:rPr lang="en-US" sz="2400" dirty="0">
                <a:solidFill>
                  <a:srgbClr val="53565A"/>
                </a:solidFill>
              </a:rPr>
              <a:t>Confirm that required hardware and software have been set up and configured</a:t>
            </a:r>
          </a:p>
          <a:p>
            <a:pPr marL="237744" lvl="1" indent="-237744"/>
            <a:r>
              <a:rPr lang="en-US" sz="2400" dirty="0">
                <a:solidFill>
                  <a:srgbClr val="53565A"/>
                </a:solidFill>
              </a:rPr>
              <a:t>Administer tests to students using braille</a:t>
            </a:r>
          </a:p>
          <a:p>
            <a:pPr marL="237744" lvl="1" indent="-237744"/>
            <a:r>
              <a:rPr lang="en-US" sz="2400" dirty="0">
                <a:solidFill>
                  <a:srgbClr val="53565A"/>
                </a:solidFill>
              </a:rPr>
              <a:t>Correctly handle emboss requests during testing</a:t>
            </a:r>
          </a:p>
          <a:p>
            <a:pPr marL="237744" lvl="1" indent="-237744"/>
            <a:r>
              <a:rPr lang="en-US" sz="2400" dirty="0">
                <a:solidFill>
                  <a:srgbClr val="53565A"/>
                </a:solidFill>
              </a:rPr>
              <a:t>Understand how students using braille sign into the Student Testing Site and respond to test items</a:t>
            </a:r>
          </a:p>
        </p:txBody>
      </p:sp>
      <p:sp>
        <p:nvSpPr>
          <p:cNvPr id="4" name="Slide Number Placeholder 3"/>
          <p:cNvSpPr>
            <a:spLocks noGrp="1"/>
          </p:cNvSpPr>
          <p:nvPr>
            <p:ph type="sldNum" sz="quarter" idx="4294967295"/>
          </p:nvPr>
        </p:nvSpPr>
        <p:spPr>
          <a:xfrm>
            <a:off x="11579224" y="6445531"/>
            <a:ext cx="518041" cy="325972"/>
          </a:xfrm>
          <a:prstGeom prst="rect">
            <a:avLst/>
          </a:prstGeom>
        </p:spPr>
        <p:txBody>
          <a:bodyPr/>
          <a:lstStyle/>
          <a:p>
            <a:pPr algn="r"/>
            <a:fld id="{F3477EC8-074D-41C4-94AE-E9EA7CEEA348}" type="slidenum">
              <a:rPr lang="en-US" sz="1200" smtClean="0">
                <a:solidFill>
                  <a:schemeClr val="bg1"/>
                </a:solidFill>
              </a:rPr>
              <a:pPr algn="r"/>
              <a:t>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22190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Steps 12–13</a:t>
            </a:r>
          </a:p>
        </p:txBody>
      </p:sp>
      <p:sp>
        <p:nvSpPr>
          <p:cNvPr id="12" name="Content Placeholder 1"/>
          <p:cNvSpPr>
            <a:spLocks noGrp="1"/>
          </p:cNvSpPr>
          <p:nvPr>
            <p:ph idx="1"/>
          </p:nvPr>
        </p:nvSpPr>
        <p:spPr>
          <a:xfrm>
            <a:off x="426231" y="1419861"/>
            <a:ext cx="5893904" cy="3732737"/>
          </a:xfrm>
        </p:spPr>
        <p:txBody>
          <a:bodyPr>
            <a:normAutofit/>
          </a:bodyPr>
          <a:lstStyle/>
          <a:p>
            <a:pPr marL="457200" lvl="1" indent="-457200">
              <a:buFont typeface="+mj-lt"/>
              <a:buAutoNum type="arabicPeriod" startAt="12"/>
            </a:pPr>
            <a:r>
              <a:rPr lang="en-US" dirty="0">
                <a:solidFill>
                  <a:srgbClr val="53565A"/>
                </a:solidFill>
              </a:rPr>
              <a:t>Once you have selected your braille embosser in the </a:t>
            </a:r>
            <a:r>
              <a:rPr lang="en-US" dirty="0" err="1">
                <a:solidFill>
                  <a:srgbClr val="53565A"/>
                </a:solidFill>
              </a:rPr>
              <a:t>Brailler</a:t>
            </a:r>
            <a:r>
              <a:rPr lang="en-US" dirty="0">
                <a:solidFill>
                  <a:srgbClr val="53565A"/>
                </a:solidFill>
              </a:rPr>
              <a:t> Device list, adjust the </a:t>
            </a:r>
            <a:r>
              <a:rPr lang="en-US" b="1" dirty="0">
                <a:solidFill>
                  <a:srgbClr val="53565A"/>
                </a:solidFill>
              </a:rPr>
              <a:t>Desired Braille Document Formatting </a:t>
            </a:r>
            <a:r>
              <a:rPr lang="en-US" dirty="0">
                <a:solidFill>
                  <a:srgbClr val="53565A"/>
                </a:solidFill>
              </a:rPr>
              <a:t>settings to those shown here.</a:t>
            </a:r>
          </a:p>
          <a:p>
            <a:pPr marL="457200" lvl="1" indent="-457200">
              <a:buFont typeface="+mj-lt"/>
              <a:buAutoNum type="arabicPeriod" startAt="12"/>
            </a:pPr>
            <a:r>
              <a:rPr lang="en-US" dirty="0">
                <a:solidFill>
                  <a:srgbClr val="53565A"/>
                </a:solidFill>
              </a:rPr>
              <a:t>Click </a:t>
            </a:r>
            <a:r>
              <a:rPr lang="en-US" b="1" dirty="0">
                <a:solidFill>
                  <a:srgbClr val="53565A"/>
                </a:solidFill>
              </a:rPr>
              <a:t>OK</a:t>
            </a:r>
            <a:r>
              <a:rPr lang="en-US" dirty="0">
                <a:solidFill>
                  <a:srgbClr val="53565A"/>
                </a:solidFill>
              </a:rPr>
              <a:t> when done.</a:t>
            </a:r>
          </a:p>
        </p:txBody>
      </p:sp>
      <p:grpSp>
        <p:nvGrpSpPr>
          <p:cNvPr id="2" name="Group 1">
            <a:extLst>
              <a:ext uri="{FF2B5EF4-FFF2-40B4-BE49-F238E27FC236}">
                <a16:creationId xmlns:a16="http://schemas.microsoft.com/office/drawing/2014/main" id="{3AFAFFF4-3F67-23ED-FD73-F71B79D7A636}"/>
              </a:ext>
              <a:ext uri="{C183D7F6-B498-43B3-948B-1728B52AA6E4}">
                <adec:decorative xmlns:adec="http://schemas.microsoft.com/office/drawing/2017/decorative" val="1"/>
              </a:ext>
            </a:extLst>
          </p:cNvPr>
          <p:cNvGrpSpPr/>
          <p:nvPr/>
        </p:nvGrpSpPr>
        <p:grpSpPr>
          <a:xfrm>
            <a:off x="6553776" y="1447800"/>
            <a:ext cx="5098473" cy="3732736"/>
            <a:chOff x="6553776" y="1447800"/>
            <a:chExt cx="5098473" cy="3732736"/>
          </a:xfrm>
        </p:grpSpPr>
        <p:pic>
          <p:nvPicPr>
            <p:cNvPr id="8" name="Picture 7">
              <a:extLst>
                <a:ext uri="{FF2B5EF4-FFF2-40B4-BE49-F238E27FC236}">
                  <a16:creationId xmlns:a16="http://schemas.microsoft.com/office/drawing/2014/main" id="{154B00F0-32D7-47CC-94A1-F4AA5BF63E14}"/>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553776" y="1447800"/>
              <a:ext cx="5098473" cy="37327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4238AAE-0670-4262-B472-22CF9E90A9D2}"/>
                </a:ext>
              </a:extLst>
            </p:cNvPr>
            <p:cNvSpPr/>
            <p:nvPr/>
          </p:nvSpPr>
          <p:spPr>
            <a:xfrm>
              <a:off x="6558923" y="2867890"/>
              <a:ext cx="5072544" cy="23126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3">
            <a:extLst>
              <a:ext uri="{FF2B5EF4-FFF2-40B4-BE49-F238E27FC236}">
                <a16:creationId xmlns:a16="http://schemas.microsoft.com/office/drawing/2014/main" id="{147E1C54-E4DD-4006-9640-60A3606F869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853838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14–15</a:t>
            </a:r>
            <a:endParaRPr altLang="en-US" dirty="0"/>
          </a:p>
        </p:txBody>
      </p:sp>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475982" y="1308100"/>
            <a:ext cx="10966449" cy="5786262"/>
          </a:xfrm>
        </p:spPr>
        <p:txBody>
          <a:bodyPr/>
          <a:lstStyle/>
          <a:p>
            <a:pPr marL="514350" lvl="1" indent="-514350">
              <a:buFont typeface="+mj-lt"/>
              <a:buAutoNum type="arabicPeriod" startAt="14"/>
              <a:defRPr/>
            </a:pPr>
            <a:r>
              <a:rPr lang="en-US" dirty="0">
                <a:solidFill>
                  <a:srgbClr val="53565A"/>
                </a:solidFill>
              </a:rPr>
              <a:t>You will return to the </a:t>
            </a:r>
            <a:r>
              <a:rPr lang="en-US" b="1" dirty="0">
                <a:solidFill>
                  <a:srgbClr val="53565A"/>
                </a:solidFill>
              </a:rPr>
              <a:t>Duxbury Braille Translator </a:t>
            </a:r>
            <a:r>
              <a:rPr lang="en-US" dirty="0">
                <a:solidFill>
                  <a:srgbClr val="53565A"/>
                </a:solidFill>
              </a:rPr>
              <a:t>window.</a:t>
            </a:r>
          </a:p>
          <a:p>
            <a:pPr marL="749300" lvl="2" indent="-514350">
              <a:buFont typeface="Arial" panose="020B0604020202020204" pitchFamily="34" charset="0"/>
              <a:buChar char="•"/>
              <a:defRPr/>
            </a:pPr>
            <a:r>
              <a:rPr lang="en-US" dirty="0">
                <a:solidFill>
                  <a:srgbClr val="53565A"/>
                </a:solidFill>
              </a:rPr>
              <a:t>Go to </a:t>
            </a:r>
            <a:r>
              <a:rPr lang="en-US" b="1" dirty="0">
                <a:solidFill>
                  <a:srgbClr val="53565A"/>
                </a:solidFill>
              </a:rPr>
              <a:t>Global</a:t>
            </a:r>
            <a:r>
              <a:rPr lang="en-US" dirty="0">
                <a:solidFill>
                  <a:srgbClr val="53565A"/>
                </a:solidFill>
              </a:rPr>
              <a:t> &gt; </a:t>
            </a:r>
            <a:r>
              <a:rPr lang="en-US" b="1" dirty="0">
                <a:solidFill>
                  <a:srgbClr val="53565A"/>
                </a:solidFill>
              </a:rPr>
              <a:t>Formatted Braille Importer</a:t>
            </a:r>
            <a:r>
              <a:rPr lang="en-US" dirty="0">
                <a:solidFill>
                  <a:srgbClr val="53565A"/>
                </a:solidFill>
              </a:rPr>
              <a:t>. </a:t>
            </a:r>
          </a:p>
          <a:p>
            <a:pPr marL="749300" lvl="2" indent="-514350">
              <a:buFont typeface="Arial" panose="020B0604020202020204" pitchFamily="34" charset="0"/>
              <a:buChar char="•"/>
              <a:defRPr/>
            </a:pPr>
            <a:r>
              <a:rPr lang="en-US" dirty="0">
                <a:solidFill>
                  <a:srgbClr val="53565A"/>
                </a:solidFill>
              </a:rPr>
              <a:t>In the </a:t>
            </a:r>
            <a:r>
              <a:rPr lang="en-US" b="1" i="1" dirty="0">
                <a:solidFill>
                  <a:srgbClr val="53565A"/>
                </a:solidFill>
              </a:rPr>
              <a:t>Global: Formatted Braille Importer</a:t>
            </a:r>
            <a:r>
              <a:rPr lang="en-US" dirty="0">
                <a:solidFill>
                  <a:srgbClr val="53565A"/>
                </a:solidFill>
              </a:rPr>
              <a:t> window that appears, mark the </a:t>
            </a:r>
            <a:r>
              <a:rPr lang="en-US" b="1" dirty="0">
                <a:solidFill>
                  <a:srgbClr val="53565A"/>
                </a:solidFill>
              </a:rPr>
              <a:t>Read formatted Braille without interpretation </a:t>
            </a:r>
            <a:r>
              <a:rPr lang="en-US" dirty="0">
                <a:solidFill>
                  <a:srgbClr val="53565A"/>
                </a:solidFill>
              </a:rPr>
              <a:t>checkbox and click </a:t>
            </a:r>
            <a:r>
              <a:rPr lang="en-US" b="1" dirty="0">
                <a:solidFill>
                  <a:srgbClr val="53565A"/>
                </a:solidFill>
              </a:rPr>
              <a:t>OK</a:t>
            </a:r>
            <a:r>
              <a:rPr lang="en-US" dirty="0">
                <a:solidFill>
                  <a:srgbClr val="53565A"/>
                </a:solidFill>
              </a:rPr>
              <a:t>.</a:t>
            </a:r>
          </a:p>
          <a:p>
            <a:pPr marL="514350" lvl="1" indent="-514350">
              <a:buFont typeface="+mj-lt"/>
              <a:buAutoNum type="arabicPeriod" startAt="14"/>
              <a:defRPr/>
            </a:pPr>
            <a:r>
              <a:rPr lang="en-US" dirty="0">
                <a:solidFill>
                  <a:srgbClr val="53565A"/>
                </a:solidFill>
              </a:rPr>
              <a:t>Select </a:t>
            </a:r>
            <a:r>
              <a:rPr lang="en-US" b="1" dirty="0">
                <a:solidFill>
                  <a:srgbClr val="53565A"/>
                </a:solidFill>
              </a:rPr>
              <a:t>File &gt; Emboss</a:t>
            </a:r>
            <a:r>
              <a:rPr lang="en-US" dirty="0">
                <a:solidFill>
                  <a:srgbClr val="53565A"/>
                </a:solidFill>
              </a:rPr>
              <a:t>. The </a:t>
            </a:r>
            <a:r>
              <a:rPr lang="en-US" b="1" dirty="0">
                <a:solidFill>
                  <a:srgbClr val="53565A"/>
                </a:solidFill>
              </a:rPr>
              <a:t>File: Emboss </a:t>
            </a:r>
            <a:r>
              <a:rPr lang="en-US" dirty="0">
                <a:solidFill>
                  <a:srgbClr val="53565A"/>
                </a:solidFill>
              </a:rPr>
              <a:t>window appears.</a:t>
            </a:r>
          </a:p>
          <a:p>
            <a:endParaRPr lang="en-US" sz="2800" dirty="0"/>
          </a:p>
        </p:txBody>
      </p:sp>
      <p:sp>
        <p:nvSpPr>
          <p:cNvPr id="5" name="Slide Number Placeholder 3">
            <a:extLst>
              <a:ext uri="{FF2B5EF4-FFF2-40B4-BE49-F238E27FC236}">
                <a16:creationId xmlns:a16="http://schemas.microsoft.com/office/drawing/2014/main" id="{6BF55D02-B75A-4D2B-BAC6-57A0AE80803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44894370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16–18</a:t>
            </a:r>
            <a:endParaRPr altLang="en-US" dirty="0"/>
          </a:p>
        </p:txBody>
      </p:sp>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475982" y="1371600"/>
            <a:ext cx="10966449" cy="5722762"/>
          </a:xfrm>
        </p:spPr>
        <p:txBody>
          <a:bodyPr/>
          <a:lstStyle/>
          <a:p>
            <a:pPr marL="514350" lvl="1" indent="-514350">
              <a:buFont typeface="+mj-lt"/>
              <a:buAutoNum type="arabicPeriod" startAt="16"/>
              <a:defRPr/>
            </a:pPr>
            <a:r>
              <a:rPr lang="en-US" dirty="0">
                <a:solidFill>
                  <a:srgbClr val="53565A"/>
                </a:solidFill>
              </a:rPr>
              <a:t>Ensure that only one copy is being embossed, the page range is set to </a:t>
            </a:r>
            <a:r>
              <a:rPr lang="en-US" b="1" dirty="0">
                <a:solidFill>
                  <a:srgbClr val="53565A"/>
                </a:solidFill>
              </a:rPr>
              <a:t>All</a:t>
            </a:r>
            <a:r>
              <a:rPr lang="en-US" dirty="0">
                <a:solidFill>
                  <a:srgbClr val="53565A"/>
                </a:solidFill>
              </a:rPr>
              <a:t>, and the </a:t>
            </a:r>
            <a:r>
              <a:rPr lang="en-US" dirty="0" err="1">
                <a:solidFill>
                  <a:srgbClr val="53565A"/>
                </a:solidFill>
              </a:rPr>
              <a:t>Brailler</a:t>
            </a:r>
            <a:r>
              <a:rPr lang="en-US" dirty="0">
                <a:solidFill>
                  <a:srgbClr val="53565A"/>
                </a:solidFill>
              </a:rPr>
              <a:t> Device is set to the ViewPlus embosser you wish to use.</a:t>
            </a:r>
          </a:p>
          <a:p>
            <a:pPr marL="514350" lvl="1" indent="-514350">
              <a:buFont typeface="+mj-lt"/>
              <a:buAutoNum type="arabicPeriod" startAt="16"/>
              <a:defRPr/>
            </a:pPr>
            <a:r>
              <a:rPr lang="en-US" dirty="0">
                <a:solidFill>
                  <a:srgbClr val="53565A"/>
                </a:solidFill>
              </a:rPr>
              <a:t>Click </a:t>
            </a:r>
            <a:r>
              <a:rPr lang="en-US" b="1" dirty="0">
                <a:solidFill>
                  <a:srgbClr val="53565A"/>
                </a:solidFill>
              </a:rPr>
              <a:t>OK </a:t>
            </a:r>
            <a:r>
              <a:rPr lang="en-US" dirty="0">
                <a:solidFill>
                  <a:srgbClr val="53565A"/>
                </a:solidFill>
              </a:rPr>
              <a:t>to emboss.</a:t>
            </a:r>
          </a:p>
          <a:p>
            <a:pPr marL="514350" lvl="1" indent="-514350">
              <a:buFont typeface="+mj-lt"/>
              <a:buAutoNum type="arabicPeriod" startAt="16"/>
              <a:defRPr/>
            </a:pPr>
            <a:r>
              <a:rPr lang="en-US" dirty="0">
                <a:solidFill>
                  <a:srgbClr val="53565A"/>
                </a:solidFill>
              </a:rPr>
              <a:t>Confirm that the embossed braille output is correct and that no braille</a:t>
            </a:r>
            <a:br>
              <a:rPr lang="en-US" dirty="0">
                <a:solidFill>
                  <a:srgbClr val="53565A"/>
                </a:solidFill>
              </a:rPr>
            </a:br>
            <a:r>
              <a:rPr lang="en-US" dirty="0">
                <a:solidFill>
                  <a:srgbClr val="53565A"/>
                </a:solidFill>
              </a:rPr>
              <a:t>text is cut off or printed beyond the edge of the page. If it is correct,</a:t>
            </a:r>
            <a:br>
              <a:rPr lang="en-US" dirty="0">
                <a:solidFill>
                  <a:srgbClr val="53565A"/>
                </a:solidFill>
              </a:rPr>
            </a:br>
            <a:r>
              <a:rPr lang="en-US" dirty="0">
                <a:solidFill>
                  <a:srgbClr val="53565A"/>
                </a:solidFill>
              </a:rPr>
              <a:t>then you are ready to print BRF files.</a:t>
            </a:r>
            <a:endParaRPr lang="en-US" b="1" dirty="0">
              <a:solidFill>
                <a:srgbClr val="53565A"/>
              </a:solidFill>
            </a:endParaRPr>
          </a:p>
          <a:p>
            <a:endParaRPr lang="en-US" sz="2800" dirty="0"/>
          </a:p>
        </p:txBody>
      </p:sp>
      <p:sp>
        <p:nvSpPr>
          <p:cNvPr id="5" name="Slide Number Placeholder 3">
            <a:extLst>
              <a:ext uri="{FF2B5EF4-FFF2-40B4-BE49-F238E27FC236}">
                <a16:creationId xmlns:a16="http://schemas.microsoft.com/office/drawing/2014/main" id="{6BF55D02-B75A-4D2B-BAC6-57A0AE80803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3225820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311825" y="-938270"/>
            <a:ext cx="11092069" cy="1486894"/>
          </a:xfrm>
        </p:spPr>
        <p:txBody>
          <a:bodyPr>
            <a:normAutofit/>
          </a:bodyPr>
          <a:lstStyle/>
          <a:p>
            <a:r>
              <a:rPr lang="en-US" dirty="0"/>
              <a:t>Video Walkthrough: Configuring Duxbury Braille Translator</a:t>
            </a:r>
            <a:endParaRPr altLang="en-US" dirty="0"/>
          </a:p>
        </p:txBody>
      </p:sp>
      <p:pic>
        <p:nvPicPr>
          <p:cNvPr id="2" name="Updated Slide Braille Video" descr="Video">
            <a:hlinkClick r:id="" action="ppaction://media"/>
            <a:extLst>
              <a:ext uri="{FF2B5EF4-FFF2-40B4-BE49-F238E27FC236}">
                <a16:creationId xmlns:a16="http://schemas.microsoft.com/office/drawing/2014/main" id="{A24044BD-C0A2-47B1-976B-B72F85A6953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8379" y="938463"/>
            <a:ext cx="8855242" cy="4981074"/>
          </a:xfrm>
          <a:prstGeom prst="rect">
            <a:avLst/>
          </a:prstGeom>
        </p:spPr>
      </p:pic>
      <p:sp>
        <p:nvSpPr>
          <p:cNvPr id="5" name="Slide Number Placeholder 3">
            <a:extLst>
              <a:ext uri="{FF2B5EF4-FFF2-40B4-BE49-F238E27FC236}">
                <a16:creationId xmlns:a16="http://schemas.microsoft.com/office/drawing/2014/main" id="{CAEBF9C2-F0AA-4844-96A8-5A5932FADE5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1906723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6" y="2254103"/>
            <a:ext cx="6632003" cy="1389784"/>
          </a:xfrm>
        </p:spPr>
        <p:txBody>
          <a:bodyPr/>
          <a:lstStyle/>
          <a:p>
            <a:r>
              <a:rPr lang="en-US" dirty="0"/>
              <a:t>Student Software Configuration</a:t>
            </a:r>
          </a:p>
        </p:txBody>
      </p:sp>
    </p:spTree>
    <p:custDataLst>
      <p:tags r:id="rId1"/>
    </p:custDataLst>
    <p:extLst>
      <p:ext uri="{BB962C8B-B14F-4D97-AF65-F5344CB8AC3E}">
        <p14:creationId xmlns:p14="http://schemas.microsoft.com/office/powerpoint/2010/main" val="413185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Software Configuration</a:t>
            </a:r>
          </a:p>
        </p:txBody>
      </p:sp>
      <p:sp>
        <p:nvSpPr>
          <p:cNvPr id="2" name="Content Placeholder 1"/>
          <p:cNvSpPr>
            <a:spLocks noGrp="1"/>
          </p:cNvSpPr>
          <p:nvPr>
            <p:ph idx="1"/>
          </p:nvPr>
        </p:nvSpPr>
        <p:spPr>
          <a:xfrm>
            <a:off x="606055" y="891591"/>
            <a:ext cx="8973879" cy="5245203"/>
          </a:xfrm>
        </p:spPr>
        <p:txBody>
          <a:bodyPr>
            <a:noAutofit/>
          </a:bodyPr>
          <a:lstStyle/>
          <a:p>
            <a:pPr marL="233363" lvl="1" indent="-233363"/>
            <a:r>
              <a:rPr lang="en-US" sz="2000" dirty="0">
                <a:solidFill>
                  <a:srgbClr val="53565A"/>
                </a:solidFill>
              </a:rPr>
              <a:t>Install the following software on machines to be used by students testing with braille:</a:t>
            </a:r>
          </a:p>
          <a:p>
            <a:pPr marL="469900" lvl="1" indent="-236538"/>
            <a:r>
              <a:rPr lang="en-US" sz="2000" dirty="0">
                <a:solidFill>
                  <a:srgbClr val="53565A"/>
                </a:solidFill>
              </a:rPr>
              <a:t>Secure Browser 16.0</a:t>
            </a:r>
          </a:p>
          <a:p>
            <a:pPr marL="469900" lvl="1" indent="-236538"/>
            <a:r>
              <a:rPr lang="en-US" sz="2000" dirty="0">
                <a:solidFill>
                  <a:srgbClr val="53565A"/>
                </a:solidFill>
              </a:rPr>
              <a:t>JAWS (version 2021, 2022, or 2023)</a:t>
            </a:r>
          </a:p>
          <a:p>
            <a:pPr marL="233363" lvl="1" indent="-233363"/>
            <a:r>
              <a:rPr lang="en-US" sz="2000" dirty="0">
                <a:solidFill>
                  <a:srgbClr val="53565A"/>
                </a:solidFill>
              </a:rPr>
              <a:t>Configuration instructions for JAWS:</a:t>
            </a:r>
          </a:p>
          <a:p>
            <a:pPr marL="560387" lvl="2" indent="-285750">
              <a:buFont typeface="Wingdings" panose="05000000000000000000" pitchFamily="2" charset="2"/>
              <a:buChar char="§"/>
            </a:pPr>
            <a:r>
              <a:rPr lang="en-US" sz="2000" dirty="0">
                <a:solidFill>
                  <a:srgbClr val="53565A"/>
                </a:solidFill>
              </a:rPr>
              <a:t>Configure JAWS to recognize the Secure Browser</a:t>
            </a:r>
          </a:p>
          <a:p>
            <a:pPr marL="560387" lvl="2" indent="-285750">
              <a:buFont typeface="Wingdings" panose="05000000000000000000" pitchFamily="2" charset="2"/>
              <a:buChar char="§"/>
            </a:pPr>
            <a:r>
              <a:rPr lang="en-US" sz="2000" dirty="0">
                <a:solidFill>
                  <a:srgbClr val="53565A"/>
                </a:solidFill>
              </a:rPr>
              <a:t>Apply JAWS settings for Contracted or Uncontracted Braille</a:t>
            </a:r>
          </a:p>
          <a:p>
            <a:pPr marL="560387" lvl="2" indent="-285750">
              <a:buFont typeface="Wingdings" panose="05000000000000000000" pitchFamily="2" charset="2"/>
              <a:buChar char="§"/>
            </a:pPr>
            <a:r>
              <a:rPr lang="en-US" sz="2000" dirty="0">
                <a:solidFill>
                  <a:srgbClr val="53565A"/>
                </a:solidFill>
              </a:rPr>
              <a:t>Configure JAWS to speak “dollars”</a:t>
            </a:r>
          </a:p>
          <a:p>
            <a:pPr marL="0" lvl="1" indent="0">
              <a:buNone/>
            </a:pPr>
            <a:r>
              <a:rPr lang="en-US" sz="2000" dirty="0">
                <a:solidFill>
                  <a:srgbClr val="53565A"/>
                </a:solidFill>
              </a:rPr>
              <a:t>For details, see the </a:t>
            </a:r>
            <a:r>
              <a:rPr lang="en-US" sz="2000" i="1" dirty="0">
                <a:solidFill>
                  <a:srgbClr val="53565A"/>
                </a:solidFill>
              </a:rPr>
              <a:t>Assistive Technology Manual for Windows and macOS.</a:t>
            </a:r>
          </a:p>
        </p:txBody>
      </p:sp>
      <p:sp>
        <p:nvSpPr>
          <p:cNvPr id="5" name="Slide Number Placeholder 3">
            <a:extLst>
              <a:ext uri="{FF2B5EF4-FFF2-40B4-BE49-F238E27FC236}">
                <a16:creationId xmlns:a16="http://schemas.microsoft.com/office/drawing/2014/main" id="{A8551A28-4DE1-4F99-8624-50B989FBFDA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93934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Software Configuration, continued</a:t>
            </a:r>
          </a:p>
        </p:txBody>
      </p:sp>
      <p:sp>
        <p:nvSpPr>
          <p:cNvPr id="2" name="Content Placeholder 1"/>
          <p:cNvSpPr>
            <a:spLocks noGrp="1"/>
          </p:cNvSpPr>
          <p:nvPr>
            <p:ph idx="1"/>
          </p:nvPr>
        </p:nvSpPr>
        <p:spPr>
          <a:xfrm>
            <a:off x="685800" y="1447800"/>
            <a:ext cx="10966449" cy="3732737"/>
          </a:xfrm>
        </p:spPr>
        <p:txBody>
          <a:bodyPr>
            <a:normAutofit/>
          </a:bodyPr>
          <a:lstStyle/>
          <a:p>
            <a:pPr marL="233363" lvl="1" indent="-233363"/>
            <a:r>
              <a:rPr lang="en-US" sz="2800" dirty="0">
                <a:solidFill>
                  <a:srgbClr val="53565A"/>
                </a:solidFill>
              </a:rPr>
              <a:t>The Secure Browser is available for download on your state’s assessment portal.</a:t>
            </a:r>
          </a:p>
          <a:p>
            <a:pPr marL="233363" lvl="1" indent="-233363"/>
            <a:r>
              <a:rPr lang="en-US" sz="2800" dirty="0">
                <a:solidFill>
                  <a:srgbClr val="53565A"/>
                </a:solidFill>
              </a:rPr>
              <a:t>JAWS is available online at </a:t>
            </a:r>
            <a:r>
              <a:rPr lang="en-US" sz="2800" dirty="0">
                <a:hlinkClick r:id="rId4"/>
              </a:rPr>
              <a:t>http://www.freedomscientific.com/products/fs/jaws-product-page.asp</a:t>
            </a:r>
            <a:endParaRPr lang="en-US" sz="2800" dirty="0"/>
          </a:p>
        </p:txBody>
      </p:sp>
      <p:sp>
        <p:nvSpPr>
          <p:cNvPr id="5" name="Slide Number Placeholder 3">
            <a:extLst>
              <a:ext uri="{FF2B5EF4-FFF2-40B4-BE49-F238E27FC236}">
                <a16:creationId xmlns:a16="http://schemas.microsoft.com/office/drawing/2014/main" id="{D8D6C6A6-D1C0-469F-9E00-2E99CABC505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52917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Configure JAWS to Recognize the Secure Browser</a:t>
            </a:r>
          </a:p>
        </p:txBody>
      </p:sp>
      <p:sp>
        <p:nvSpPr>
          <p:cNvPr id="2" name="Content Placeholder 1"/>
          <p:cNvSpPr>
            <a:spLocks noGrp="1"/>
          </p:cNvSpPr>
          <p:nvPr>
            <p:ph idx="1"/>
          </p:nvPr>
        </p:nvSpPr>
        <p:spPr>
          <a:xfrm>
            <a:off x="685800" y="1308654"/>
            <a:ext cx="10966449" cy="3732737"/>
          </a:xfrm>
        </p:spPr>
        <p:txBody>
          <a:bodyPr>
            <a:noAutofit/>
          </a:bodyPr>
          <a:lstStyle/>
          <a:p>
            <a:pPr marL="406400" indent="-406400">
              <a:buFont typeface="+mj-lt"/>
              <a:buAutoNum type="arabicPeriod"/>
            </a:pPr>
            <a:r>
              <a:rPr lang="en-US" dirty="0">
                <a:solidFill>
                  <a:srgbClr val="53565A"/>
                </a:solidFill>
              </a:rPr>
              <a:t>Open the JAWS </a:t>
            </a:r>
            <a:r>
              <a:rPr lang="en-US" b="1" i="1" dirty="0">
                <a:solidFill>
                  <a:srgbClr val="53565A"/>
                </a:solidFill>
              </a:rPr>
              <a:t>ConfigNames.ini</a:t>
            </a:r>
            <a:r>
              <a:rPr lang="en-US" dirty="0">
                <a:solidFill>
                  <a:srgbClr val="53565A"/>
                </a:solidFill>
              </a:rPr>
              <a:t> file.</a:t>
            </a:r>
          </a:p>
          <a:p>
            <a:pPr marL="968756" lvl="1" indent="-406400"/>
            <a:r>
              <a:rPr lang="en-US" dirty="0">
                <a:solidFill>
                  <a:srgbClr val="53565A"/>
                </a:solidFill>
              </a:rPr>
              <a:t>Default Location: </a:t>
            </a:r>
            <a:r>
              <a:rPr lang="en-US" b="1" dirty="0">
                <a:solidFill>
                  <a:srgbClr val="53565A"/>
                </a:solidFill>
              </a:rPr>
              <a:t>Start &gt; All Programs &gt; JAWS 2023 &gt; Explore JAWS &gt; Explore Shared Settings</a:t>
            </a:r>
          </a:p>
          <a:p>
            <a:pPr marL="406400" indent="-406400">
              <a:buFont typeface="+mj-lt"/>
              <a:buAutoNum type="arabicPeriod"/>
            </a:pPr>
            <a:r>
              <a:rPr lang="en-US" dirty="0">
                <a:solidFill>
                  <a:srgbClr val="53565A"/>
                </a:solidFill>
              </a:rPr>
              <a:t>In the </a:t>
            </a:r>
            <a:r>
              <a:rPr lang="en-US" b="1" dirty="0">
                <a:solidFill>
                  <a:srgbClr val="53565A"/>
                </a:solidFill>
              </a:rPr>
              <a:t>ConfigNames.ini</a:t>
            </a:r>
            <a:r>
              <a:rPr lang="en-US" dirty="0">
                <a:solidFill>
                  <a:srgbClr val="53565A"/>
                </a:solidFill>
              </a:rPr>
              <a:t> file, locate the line of text containing </a:t>
            </a:r>
            <a:r>
              <a:rPr lang="en-US" dirty="0">
                <a:solidFill>
                  <a:srgbClr val="53565A"/>
                </a:solidFill>
                <a:latin typeface="Consolas" panose="020B0609020204030204" pitchFamily="49" charset="0"/>
                <a:cs typeface="Consolas" panose="020B0609020204030204" pitchFamily="49" charset="0"/>
              </a:rPr>
              <a:t>firefox:3=</a:t>
            </a:r>
            <a:r>
              <a:rPr lang="en-US" dirty="0" err="1">
                <a:solidFill>
                  <a:srgbClr val="53565A"/>
                </a:solidFill>
                <a:latin typeface="Consolas" panose="020B0609020204030204" pitchFamily="49" charset="0"/>
                <a:cs typeface="Consolas" panose="020B0609020204030204" pitchFamily="49" charset="0"/>
              </a:rPr>
              <a:t>firefox</a:t>
            </a:r>
            <a:endParaRPr lang="en-US" dirty="0">
              <a:solidFill>
                <a:srgbClr val="53565A"/>
              </a:solidFill>
              <a:latin typeface="Consolas" panose="020B0609020204030204" pitchFamily="49" charset="0"/>
              <a:cs typeface="Consolas" panose="020B0609020204030204" pitchFamily="49" charset="0"/>
            </a:endParaRPr>
          </a:p>
          <a:p>
            <a:pPr marL="406400" indent="-406400">
              <a:buFont typeface="+mj-lt"/>
              <a:buAutoNum type="arabicPeriod"/>
            </a:pPr>
            <a:r>
              <a:rPr lang="en-US" dirty="0">
                <a:solidFill>
                  <a:srgbClr val="53565A"/>
                </a:solidFill>
              </a:rPr>
              <a:t>At the end of this line, press </a:t>
            </a:r>
            <a:r>
              <a:rPr lang="en-US" b="1" dirty="0">
                <a:solidFill>
                  <a:srgbClr val="53565A"/>
                </a:solidFill>
              </a:rPr>
              <a:t>Enter</a:t>
            </a:r>
            <a:r>
              <a:rPr lang="en-US" dirty="0">
                <a:solidFill>
                  <a:srgbClr val="53565A"/>
                </a:solidFill>
              </a:rPr>
              <a:t>,</a:t>
            </a:r>
            <a:r>
              <a:rPr lang="en-US" b="1" dirty="0">
                <a:solidFill>
                  <a:srgbClr val="53565A"/>
                </a:solidFill>
              </a:rPr>
              <a:t> </a:t>
            </a:r>
            <a:r>
              <a:rPr lang="en-US" dirty="0">
                <a:solidFill>
                  <a:srgbClr val="53565A"/>
                </a:solidFill>
              </a:rPr>
              <a:t>and on the new line type </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C00000"/>
                </a:solidFill>
                <a:latin typeface="Consolas" panose="020B0609020204030204" pitchFamily="49" charset="0"/>
                <a:cs typeface="Consolas" panose="020B0609020204030204" pitchFamily="49" charset="0"/>
              </a:rPr>
              <a:t>StateSecureBrowser</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53565A"/>
                </a:solidFill>
                <a:latin typeface="Consolas" panose="020B0609020204030204" pitchFamily="49" charset="0"/>
                <a:cs typeface="Consolas" panose="020B0609020204030204" pitchFamily="49" charset="0"/>
              </a:rPr>
              <a:t>firefox</a:t>
            </a:r>
            <a:r>
              <a:rPr lang="en-US" dirty="0">
                <a:solidFill>
                  <a:srgbClr val="53565A"/>
                </a:solidFill>
              </a:rPr>
              <a:t>, where </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C00000"/>
                </a:solidFill>
                <a:latin typeface="Consolas" panose="020B0609020204030204" pitchFamily="49" charset="0"/>
                <a:cs typeface="Consolas" panose="020B0609020204030204" pitchFamily="49" charset="0"/>
              </a:rPr>
              <a:t>StateSecureBrowser</a:t>
            </a:r>
            <a:r>
              <a:rPr lang="en-US" dirty="0">
                <a:solidFill>
                  <a:srgbClr val="53565A"/>
                </a:solidFill>
                <a:latin typeface="Consolas" panose="020B0609020204030204" pitchFamily="49" charset="0"/>
                <a:cs typeface="Consolas" panose="020B0609020204030204" pitchFamily="49" charset="0"/>
              </a:rPr>
              <a:t>]</a:t>
            </a:r>
            <a:r>
              <a:rPr lang="en-US" dirty="0">
                <a:solidFill>
                  <a:srgbClr val="53565A"/>
                </a:solidFill>
              </a:rPr>
              <a:t> is the exact name of the Secure Browser found on the desktop.</a:t>
            </a:r>
          </a:p>
          <a:p>
            <a:pPr marL="406400" indent="-406400">
              <a:buFont typeface="+mj-lt"/>
              <a:buAutoNum type="arabicPeriod"/>
            </a:pPr>
            <a:r>
              <a:rPr lang="en-US" dirty="0"/>
              <a:t>When you are finished, save the file.</a:t>
            </a:r>
          </a:p>
        </p:txBody>
      </p:sp>
      <p:grpSp>
        <p:nvGrpSpPr>
          <p:cNvPr id="6" name="Group 5">
            <a:extLst>
              <a:ext uri="{FF2B5EF4-FFF2-40B4-BE49-F238E27FC236}">
                <a16:creationId xmlns:a16="http://schemas.microsoft.com/office/drawing/2014/main" id="{18F0E62D-5CFB-EA1C-964A-272E4E6CEF86}"/>
              </a:ext>
              <a:ext uri="{C183D7F6-B498-43B3-948B-1728B52AA6E4}">
                <adec:decorative xmlns:adec="http://schemas.microsoft.com/office/drawing/2017/decorative" val="1"/>
              </a:ext>
            </a:extLst>
          </p:cNvPr>
          <p:cNvGrpSpPr/>
          <p:nvPr/>
        </p:nvGrpSpPr>
        <p:grpSpPr>
          <a:xfrm>
            <a:off x="8553143" y="4958796"/>
            <a:ext cx="1841402" cy="1181100"/>
            <a:chOff x="8553143" y="4958796"/>
            <a:chExt cx="1841402" cy="1181100"/>
          </a:xfrm>
        </p:grpSpPr>
        <p:pic>
          <p:nvPicPr>
            <p:cNvPr id="11" name="Picture 10" descr="A picture containing photo, sitting, monitor, orange&#10;&#10;Description automatically generated">
              <a:extLst>
                <a:ext uri="{FF2B5EF4-FFF2-40B4-BE49-F238E27FC236}">
                  <a16:creationId xmlns:a16="http://schemas.microsoft.com/office/drawing/2014/main" id="{A3C9C13D-64F5-45C8-B6B8-C3B9C5E222FA}"/>
                </a:ext>
              </a:extLst>
            </p:cNvPr>
            <p:cNvPicPr>
              <a:picLocks noChangeAspect="1"/>
            </p:cNvPicPr>
            <p:nvPr/>
          </p:nvPicPr>
          <p:blipFill rotWithShape="1">
            <a:blip r:embed="rId4">
              <a:extLst>
                <a:ext uri="{28A0092B-C50C-407E-A947-70E740481C1C}">
                  <a14:useLocalDpi xmlns:a14="http://schemas.microsoft.com/office/drawing/2010/main" val="0"/>
                </a:ext>
              </a:extLst>
            </a:blip>
            <a:srcRect l="12655" t="10021" r="24458" b="38996"/>
            <a:stretch/>
          </p:blipFill>
          <p:spPr>
            <a:xfrm>
              <a:off x="9378544" y="4958796"/>
              <a:ext cx="1016001" cy="1181100"/>
            </a:xfrm>
            <a:prstGeom prst="rect">
              <a:avLst/>
            </a:prstGeom>
            <a:ln>
              <a:noFill/>
            </a:ln>
            <a:effectLst>
              <a:outerShdw blurRad="292100" dist="139700" dir="2700000" algn="tl" rotWithShape="0">
                <a:srgbClr val="333333">
                  <a:alpha val="65000"/>
                </a:srgbClr>
              </a:outerShdw>
            </a:effectLst>
          </p:spPr>
        </p:pic>
        <p:sp>
          <p:nvSpPr>
            <p:cNvPr id="5" name="Right Arrow 5">
              <a:extLst>
                <a:ext uri="{FF2B5EF4-FFF2-40B4-BE49-F238E27FC236}">
                  <a16:creationId xmlns:a16="http://schemas.microsoft.com/office/drawing/2014/main" id="{F4451F90-0E73-9906-E03C-0E4B97278695}"/>
                </a:ext>
              </a:extLst>
            </p:cNvPr>
            <p:cNvSpPr/>
            <p:nvPr/>
          </p:nvSpPr>
          <p:spPr>
            <a:xfrm>
              <a:off x="8553143" y="5335683"/>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7" name="Slide Number Placeholder 3">
            <a:extLst>
              <a:ext uri="{FF2B5EF4-FFF2-40B4-BE49-F238E27FC236}">
                <a16:creationId xmlns:a16="http://schemas.microsoft.com/office/drawing/2014/main" id="{E0BA1967-9B1A-44F3-99BE-98639FF3E84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8135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207818" y="-957130"/>
            <a:ext cx="11889447" cy="1526096"/>
          </a:xfrm>
        </p:spPr>
        <p:txBody>
          <a:bodyPr>
            <a:normAutofit/>
          </a:bodyPr>
          <a:lstStyle/>
          <a:p>
            <a:r>
              <a:rPr lang="en-US" sz="3000" dirty="0"/>
              <a:t>Video Walkthrough: Configuring JAWS to Recognize the Secure Browser</a:t>
            </a:r>
            <a:endParaRPr altLang="en-US" sz="3000" dirty="0"/>
          </a:p>
        </p:txBody>
      </p:sp>
      <p:pic>
        <p:nvPicPr>
          <p:cNvPr id="4" name="Configuring JAWS 1 (audio)" descr="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51505" y="928972"/>
            <a:ext cx="8888990" cy="5000056"/>
          </a:xfrm>
          <a:prstGeom prst="rect">
            <a:avLst/>
          </a:prstGeom>
        </p:spPr>
      </p:pic>
      <p:sp>
        <p:nvSpPr>
          <p:cNvPr id="5" name="Slide Number Placeholder 3">
            <a:extLst>
              <a:ext uri="{FF2B5EF4-FFF2-40B4-BE49-F238E27FC236}">
                <a16:creationId xmlns:a16="http://schemas.microsoft.com/office/drawing/2014/main" id="{30CC472F-49F8-4674-A23F-E0240B46DE5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082330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081" y="2725016"/>
            <a:ext cx="6632003" cy="703984"/>
          </a:xfrm>
        </p:spPr>
        <p:txBody>
          <a:bodyPr/>
          <a:lstStyle/>
          <a:p>
            <a:r>
              <a:rPr lang="en-US" dirty="0"/>
              <a:t>JAWS Settings</a:t>
            </a:r>
          </a:p>
        </p:txBody>
      </p:sp>
    </p:spTree>
    <p:custDataLst>
      <p:tags r:id="rId1"/>
    </p:custDataLst>
    <p:extLst>
      <p:ext uri="{BB962C8B-B14F-4D97-AF65-F5344CB8AC3E}">
        <p14:creationId xmlns:p14="http://schemas.microsoft.com/office/powerpoint/2010/main" val="224117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 of Braille Testing: Student Test Settings</a:t>
            </a:r>
          </a:p>
        </p:txBody>
      </p:sp>
      <p:sp>
        <p:nvSpPr>
          <p:cNvPr id="2" name="Content Placeholder 1"/>
          <p:cNvSpPr>
            <a:spLocks noGrp="1"/>
          </p:cNvSpPr>
          <p:nvPr>
            <p:ph idx="1"/>
          </p:nvPr>
        </p:nvSpPr>
        <p:spPr>
          <a:xfrm>
            <a:off x="908050" y="884080"/>
            <a:ext cx="10375900" cy="4516341"/>
          </a:xfrm>
        </p:spPr>
        <p:txBody>
          <a:bodyPr>
            <a:normAutofit/>
          </a:bodyPr>
          <a:lstStyle/>
          <a:p>
            <a:pPr marL="0" indent="0">
              <a:buNone/>
            </a:pPr>
            <a:r>
              <a:rPr lang="en-US" sz="2400" dirty="0">
                <a:solidFill>
                  <a:srgbClr val="53565A"/>
                </a:solidFill>
                <a:cs typeface="Calibri"/>
              </a:rPr>
              <a:t>Before testing, students must have the correct test settings entered in TIDE:</a:t>
            </a:r>
          </a:p>
        </p:txBody>
      </p:sp>
      <p:sp>
        <p:nvSpPr>
          <p:cNvPr id="9" name="Slide Number Placeholder 3">
            <a:extLst>
              <a:ext uri="{FF2B5EF4-FFF2-40B4-BE49-F238E27FC236}">
                <a16:creationId xmlns:a16="http://schemas.microsoft.com/office/drawing/2014/main" id="{A0A4777F-A945-441A-81CE-B1F1AAA0E16F}"/>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a:t>
            </a:fld>
            <a:endParaRPr lang="en-US" sz="1200" dirty="0">
              <a:solidFill>
                <a:schemeClr val="bg1"/>
              </a:solidFill>
            </a:endParaRPr>
          </a:p>
        </p:txBody>
      </p:sp>
      <p:pic>
        <p:nvPicPr>
          <p:cNvPr id="7" name="Picture 6">
            <a:extLst>
              <a:ext uri="{FF2B5EF4-FFF2-40B4-BE49-F238E27FC236}">
                <a16:creationId xmlns:a16="http://schemas.microsoft.com/office/drawing/2014/main" id="{48BB4E69-544F-85E5-BC76-41BC9DD17F4A}"/>
              </a:ext>
            </a:extLst>
          </p:cNvPr>
          <p:cNvPicPr>
            <a:picLocks noChangeAspect="1"/>
          </p:cNvPicPr>
          <p:nvPr/>
        </p:nvPicPr>
        <p:blipFill>
          <a:blip r:embed="rId4"/>
          <a:stretch>
            <a:fillRect/>
          </a:stretch>
        </p:blipFill>
        <p:spPr>
          <a:xfrm>
            <a:off x="742123" y="1605693"/>
            <a:ext cx="10700308" cy="2201678"/>
          </a:xfrm>
          <a:prstGeom prst="rect">
            <a:avLst/>
          </a:prstGeom>
        </p:spPr>
      </p:pic>
      <p:pic>
        <p:nvPicPr>
          <p:cNvPr id="10" name="Picture 9">
            <a:extLst>
              <a:ext uri="{FF2B5EF4-FFF2-40B4-BE49-F238E27FC236}">
                <a16:creationId xmlns:a16="http://schemas.microsoft.com/office/drawing/2014/main" id="{7774B59F-A134-FCFC-5994-A3C0A10E3D7C}"/>
              </a:ext>
            </a:extLst>
          </p:cNvPr>
          <p:cNvPicPr>
            <a:picLocks noChangeAspect="1"/>
          </p:cNvPicPr>
          <p:nvPr/>
        </p:nvPicPr>
        <p:blipFill>
          <a:blip r:embed="rId5"/>
          <a:stretch>
            <a:fillRect/>
          </a:stretch>
        </p:blipFill>
        <p:spPr>
          <a:xfrm>
            <a:off x="742122" y="4107842"/>
            <a:ext cx="10700308" cy="1897660"/>
          </a:xfrm>
          <a:prstGeom prst="rect">
            <a:avLst/>
          </a:prstGeom>
        </p:spPr>
      </p:pic>
    </p:spTree>
    <p:custDataLst>
      <p:tags r:id="rId1"/>
    </p:custDataLst>
    <p:extLst>
      <p:ext uri="{BB962C8B-B14F-4D97-AF65-F5344CB8AC3E}">
        <p14:creationId xmlns:p14="http://schemas.microsoft.com/office/powerpoint/2010/main" val="259505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536" y="-316473"/>
            <a:ext cx="11197167" cy="897241"/>
          </a:xfrm>
        </p:spPr>
        <p:txBody>
          <a:bodyPr>
            <a:noAutofit/>
          </a:bodyPr>
          <a:lstStyle/>
          <a:p>
            <a:r>
              <a:rPr lang="en-US" dirty="0"/>
              <a:t>Apply JAWS Settings: Steps 1–2</a:t>
            </a:r>
          </a:p>
        </p:txBody>
      </p:sp>
      <p:sp>
        <p:nvSpPr>
          <p:cNvPr id="2" name="Content Placeholder 1"/>
          <p:cNvSpPr>
            <a:spLocks noGrp="1"/>
          </p:cNvSpPr>
          <p:nvPr>
            <p:ph idx="1"/>
          </p:nvPr>
        </p:nvSpPr>
        <p:spPr>
          <a:xfrm>
            <a:off x="680936" y="1285103"/>
            <a:ext cx="9688749" cy="4992129"/>
          </a:xfrm>
        </p:spPr>
        <p:txBody>
          <a:bodyPr>
            <a:normAutofit/>
          </a:bodyPr>
          <a:lstStyle/>
          <a:p>
            <a:pPr marL="393700" indent="-393700">
              <a:buFont typeface="+mj-lt"/>
              <a:buAutoNum type="arabicPeriod"/>
            </a:pPr>
            <a:r>
              <a:rPr lang="en-US" sz="3200" dirty="0">
                <a:solidFill>
                  <a:srgbClr val="53565A"/>
                </a:solidFill>
              </a:rPr>
              <a:t>Open JAWS and go to </a:t>
            </a:r>
            <a:r>
              <a:rPr lang="en-US" sz="3200" b="1" dirty="0">
                <a:solidFill>
                  <a:srgbClr val="53565A"/>
                </a:solidFill>
              </a:rPr>
              <a:t>Utilities &gt; Settings Center</a:t>
            </a:r>
            <a:r>
              <a:rPr lang="en-US" sz="3200" dirty="0">
                <a:solidFill>
                  <a:srgbClr val="53565A"/>
                </a:solidFill>
              </a:rPr>
              <a:t>. The </a:t>
            </a:r>
            <a:r>
              <a:rPr lang="en-US" sz="3200" b="1" dirty="0">
                <a:solidFill>
                  <a:srgbClr val="53565A"/>
                </a:solidFill>
              </a:rPr>
              <a:t>Settings Center </a:t>
            </a:r>
            <a:r>
              <a:rPr lang="en-US" sz="3200" dirty="0">
                <a:solidFill>
                  <a:srgbClr val="53565A"/>
                </a:solidFill>
              </a:rPr>
              <a:t>window opens.</a:t>
            </a:r>
          </a:p>
          <a:p>
            <a:pPr marL="393700" indent="-393700">
              <a:buFont typeface="+mj-lt"/>
              <a:buAutoNum type="arabicPeriod"/>
            </a:pPr>
            <a:r>
              <a:rPr lang="en-US" sz="3200" dirty="0">
                <a:solidFill>
                  <a:srgbClr val="53565A"/>
                </a:solidFill>
              </a:rPr>
              <a:t>From the </a:t>
            </a:r>
            <a:r>
              <a:rPr lang="en-US" sz="3200" b="1" dirty="0">
                <a:solidFill>
                  <a:srgbClr val="53565A"/>
                </a:solidFill>
              </a:rPr>
              <a:t>Application </a:t>
            </a:r>
            <a:r>
              <a:rPr lang="en-US" sz="3200" dirty="0">
                <a:solidFill>
                  <a:srgbClr val="53565A"/>
                </a:solidFill>
              </a:rPr>
              <a:t>list at the top of the window, select </a:t>
            </a:r>
            <a:r>
              <a:rPr lang="en-US" sz="3200" b="1" dirty="0">
                <a:solidFill>
                  <a:srgbClr val="53565A"/>
                </a:solidFill>
              </a:rPr>
              <a:t>Firefox</a:t>
            </a:r>
            <a:r>
              <a:rPr lang="en-US" sz="3200" dirty="0">
                <a:solidFill>
                  <a:srgbClr val="53565A"/>
                </a:solidFill>
              </a:rPr>
              <a:t>.</a:t>
            </a:r>
          </a:p>
          <a:p>
            <a:endParaRPr lang="en-US" sz="1800" dirty="0"/>
          </a:p>
        </p:txBody>
      </p:sp>
      <p:sp>
        <p:nvSpPr>
          <p:cNvPr id="5" name="Slide Number Placeholder 3">
            <a:extLst>
              <a:ext uri="{FF2B5EF4-FFF2-40B4-BE49-F238E27FC236}">
                <a16:creationId xmlns:a16="http://schemas.microsoft.com/office/drawing/2014/main" id="{ECDD99F0-9744-433D-A305-AFF70FB4372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2742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2A438-9A96-2E1D-1EDC-4297D5279D50}"/>
              </a:ext>
            </a:extLst>
          </p:cNvPr>
          <p:cNvSpPr txBox="1">
            <a:spLocks/>
          </p:cNvSpPr>
          <p:nvPr/>
        </p:nvSpPr>
        <p:spPr>
          <a:xfrm>
            <a:off x="426231" y="65597"/>
            <a:ext cx="11016200" cy="518012"/>
          </a:xfrm>
          <a:prstGeom prst="rect">
            <a:avLst/>
          </a:prstGeom>
        </p:spPr>
        <p:txBody>
          <a:bodyPr vert="horz" lIns="0" tIns="0" rIns="0" bIns="0" rtlCol="0" anchor="b" anchorCtr="0">
            <a:norm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Apply JAWS Settings: Step 3</a:t>
            </a:r>
          </a:p>
        </p:txBody>
      </p:sp>
      <p:sp>
        <p:nvSpPr>
          <p:cNvPr id="2" name="Content Placeholder 1">
            <a:extLst>
              <a:ext uri="{FF2B5EF4-FFF2-40B4-BE49-F238E27FC236}">
                <a16:creationId xmlns:a16="http://schemas.microsoft.com/office/drawing/2014/main" id="{9916CB1B-28E6-4B4E-88BD-E912D84D5857}"/>
              </a:ext>
            </a:extLst>
          </p:cNvPr>
          <p:cNvSpPr>
            <a:spLocks noGrp="1"/>
          </p:cNvSpPr>
          <p:nvPr>
            <p:ph idx="1"/>
          </p:nvPr>
        </p:nvSpPr>
        <p:spPr>
          <a:xfrm>
            <a:off x="318290" y="1075061"/>
            <a:ext cx="6782579" cy="5370469"/>
          </a:xfrm>
        </p:spPr>
        <p:txBody>
          <a:bodyPr>
            <a:normAutofit lnSpcReduction="10000"/>
          </a:bodyPr>
          <a:lstStyle/>
          <a:p>
            <a:pPr marL="395288" indent="-395288">
              <a:buNone/>
            </a:pPr>
            <a:r>
              <a:rPr lang="en-US" dirty="0">
                <a:solidFill>
                  <a:srgbClr val="53565A"/>
                </a:solidFill>
              </a:rPr>
              <a:t>3. Expand the </a:t>
            </a:r>
            <a:r>
              <a:rPr lang="en-US" i="1" dirty="0">
                <a:solidFill>
                  <a:srgbClr val="53565A"/>
                </a:solidFill>
              </a:rPr>
              <a:t>Braille</a:t>
            </a:r>
            <a:r>
              <a:rPr lang="en-US" dirty="0">
                <a:solidFill>
                  <a:srgbClr val="53565A"/>
                </a:solidFill>
              </a:rPr>
              <a:t> settings, </a:t>
            </a:r>
            <a:r>
              <a:rPr lang="en-US" i="1" dirty="0">
                <a:solidFill>
                  <a:srgbClr val="53565A"/>
                </a:solidFill>
              </a:rPr>
              <a:t>General</a:t>
            </a:r>
            <a:r>
              <a:rPr lang="en-US" dirty="0">
                <a:solidFill>
                  <a:srgbClr val="53565A"/>
                </a:solidFill>
              </a:rPr>
              <a:t> sub-settings, and </a:t>
            </a:r>
            <a:r>
              <a:rPr lang="en-US" i="1" dirty="0">
                <a:solidFill>
                  <a:srgbClr val="53565A"/>
                </a:solidFill>
              </a:rPr>
              <a:t>Translation</a:t>
            </a:r>
            <a:r>
              <a:rPr lang="en-US" dirty="0">
                <a:solidFill>
                  <a:srgbClr val="53565A"/>
                </a:solidFill>
              </a:rPr>
              <a:t> sub-settings in the </a:t>
            </a:r>
            <a:r>
              <a:rPr lang="en-US" i="1" dirty="0">
                <a:solidFill>
                  <a:srgbClr val="53565A"/>
                </a:solidFill>
              </a:rPr>
              <a:t>Search for settings</a:t>
            </a:r>
            <a:r>
              <a:rPr lang="en-US" dirty="0">
                <a:solidFill>
                  <a:srgbClr val="53565A"/>
                </a:solidFill>
              </a:rPr>
              <a:t> panel on the left. The </a:t>
            </a:r>
            <a:r>
              <a:rPr lang="en-US" b="1" i="1" dirty="0">
                <a:solidFill>
                  <a:srgbClr val="53565A"/>
                </a:solidFill>
              </a:rPr>
              <a:t>Settings Center</a:t>
            </a:r>
            <a:r>
              <a:rPr lang="en-US" dirty="0">
                <a:solidFill>
                  <a:srgbClr val="53565A"/>
                </a:solidFill>
              </a:rPr>
              <a:t> window displays the options for Braille Translation.</a:t>
            </a:r>
          </a:p>
          <a:p>
            <a:pPr marL="968756" lvl="1" indent="-406400">
              <a:buFont typeface="Arial" panose="020B0604020202020204" pitchFamily="34" charset="0"/>
              <a:buChar char="•"/>
            </a:pPr>
            <a:r>
              <a:rPr lang="en-US" sz="2000" dirty="0">
                <a:solidFill>
                  <a:srgbClr val="53565A"/>
                </a:solidFill>
              </a:rPr>
              <a:t>In the </a:t>
            </a:r>
            <a:r>
              <a:rPr lang="en-US" sz="2000" b="1" dirty="0">
                <a:solidFill>
                  <a:srgbClr val="53565A"/>
                </a:solidFill>
              </a:rPr>
              <a:t>Translation </a:t>
            </a:r>
            <a:r>
              <a:rPr lang="en-US" sz="2000" dirty="0">
                <a:solidFill>
                  <a:srgbClr val="53565A"/>
                </a:solidFill>
              </a:rPr>
              <a:t>section, verify the </a:t>
            </a:r>
            <a:r>
              <a:rPr lang="en-US" sz="2000" b="1" dirty="0">
                <a:solidFill>
                  <a:srgbClr val="53565A"/>
                </a:solidFill>
              </a:rPr>
              <a:t>Language </a:t>
            </a:r>
            <a:r>
              <a:rPr lang="en-US" sz="2000" dirty="0">
                <a:solidFill>
                  <a:srgbClr val="53565A"/>
                </a:solidFill>
              </a:rPr>
              <a:t>drop-down list is set to </a:t>
            </a:r>
            <a:r>
              <a:rPr lang="en-US" sz="2000" b="1" dirty="0">
                <a:solidFill>
                  <a:srgbClr val="53565A"/>
                </a:solidFill>
              </a:rPr>
              <a:t>English – United States</a:t>
            </a:r>
            <a:r>
              <a:rPr lang="en-US" sz="2000" dirty="0">
                <a:solidFill>
                  <a:srgbClr val="53565A"/>
                </a:solidFill>
              </a:rPr>
              <a:t>.</a:t>
            </a:r>
          </a:p>
          <a:p>
            <a:pPr marL="968756" lvl="1" indent="-406400">
              <a:buFont typeface="Arial" panose="020B0604020202020204" pitchFamily="34" charset="0"/>
              <a:buChar char="•"/>
            </a:pPr>
            <a:r>
              <a:rPr lang="en-US" sz="2000" dirty="0">
                <a:solidFill>
                  <a:srgbClr val="53565A"/>
                </a:solidFill>
              </a:rPr>
              <a:t>For students who prefer contracted braille, select </a:t>
            </a:r>
            <a:r>
              <a:rPr lang="en-US" sz="2000" b="1" dirty="0">
                <a:solidFill>
                  <a:srgbClr val="53565A"/>
                </a:solidFill>
              </a:rPr>
              <a:t>Unified English Braille Grade 2 </a:t>
            </a:r>
            <a:r>
              <a:rPr lang="en-US" sz="2000" dirty="0">
                <a:solidFill>
                  <a:srgbClr val="53565A"/>
                </a:solidFill>
              </a:rPr>
              <a:t>from both the </a:t>
            </a:r>
            <a:r>
              <a:rPr lang="en-US" sz="2000" b="1" dirty="0">
                <a:solidFill>
                  <a:srgbClr val="53565A"/>
                </a:solidFill>
              </a:rPr>
              <a:t>Input </a:t>
            </a:r>
            <a:r>
              <a:rPr lang="en-US" sz="2000" dirty="0">
                <a:solidFill>
                  <a:srgbClr val="53565A"/>
                </a:solidFill>
              </a:rPr>
              <a:t>and </a:t>
            </a:r>
            <a:r>
              <a:rPr lang="en-US" sz="2000" b="1" dirty="0">
                <a:solidFill>
                  <a:srgbClr val="53565A"/>
                </a:solidFill>
              </a:rPr>
              <a:t>Output</a:t>
            </a:r>
            <a:r>
              <a:rPr lang="en-US" sz="2000" dirty="0">
                <a:solidFill>
                  <a:srgbClr val="53565A"/>
                </a:solidFill>
              </a:rPr>
              <a:t> drop-down lists.</a:t>
            </a:r>
          </a:p>
          <a:p>
            <a:pPr marL="968756" lvl="1" indent="-406400">
              <a:buFont typeface="Arial" panose="020B0604020202020204" pitchFamily="34" charset="0"/>
              <a:buChar char="•"/>
            </a:pPr>
            <a:r>
              <a:rPr lang="en-US" sz="2000" dirty="0">
                <a:solidFill>
                  <a:srgbClr val="53565A"/>
                </a:solidFill>
              </a:rPr>
              <a:t>For students who prefer uncontracted braille, select </a:t>
            </a:r>
            <a:r>
              <a:rPr lang="en-US" sz="2000" b="1" dirty="0">
                <a:solidFill>
                  <a:srgbClr val="53565A"/>
                </a:solidFill>
              </a:rPr>
              <a:t>Unified English Braille Grade 1 </a:t>
            </a:r>
            <a:r>
              <a:rPr lang="en-US" sz="2000" dirty="0">
                <a:solidFill>
                  <a:srgbClr val="53565A"/>
                </a:solidFill>
              </a:rPr>
              <a:t>from the Output drop-down list.</a:t>
            </a:r>
            <a:endParaRPr lang="en-US" sz="2400" dirty="0">
              <a:solidFill>
                <a:srgbClr val="53565A"/>
              </a:solidFill>
            </a:endParaRPr>
          </a:p>
          <a:p>
            <a:endParaRPr lang="en-US" dirty="0"/>
          </a:p>
        </p:txBody>
      </p:sp>
      <p:pic>
        <p:nvPicPr>
          <p:cNvPr id="6" name="Picture 5">
            <a:extLst>
              <a:ext uri="{FF2B5EF4-FFF2-40B4-BE49-F238E27FC236}">
                <a16:creationId xmlns:a16="http://schemas.microsoft.com/office/drawing/2014/main" id="{81CEB596-E5C8-418F-90EE-22FA1803FB8D}"/>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310966" y="1790748"/>
            <a:ext cx="4572000" cy="286131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EEAD1143-14E9-480A-BAE6-D94226451D5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70064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4C7DC76-FF30-FF6D-A47F-EAE59AF2785B}"/>
              </a:ext>
            </a:extLst>
          </p:cNvPr>
          <p:cNvSpPr>
            <a:spLocks noGrp="1"/>
          </p:cNvSpPr>
          <p:nvPr>
            <p:ph type="title"/>
          </p:nvPr>
        </p:nvSpPr>
        <p:spPr>
          <a:xfrm>
            <a:off x="400536" y="-316473"/>
            <a:ext cx="11197167" cy="897241"/>
          </a:xfrm>
        </p:spPr>
        <p:txBody>
          <a:bodyPr>
            <a:noAutofit/>
          </a:bodyPr>
          <a:lstStyle/>
          <a:p>
            <a:r>
              <a:rPr lang="en-US" dirty="0"/>
              <a:t>Apply JAWS Settings: Steps 4–5</a:t>
            </a:r>
          </a:p>
        </p:txBody>
      </p:sp>
      <p:sp>
        <p:nvSpPr>
          <p:cNvPr id="2" name="Content Placeholder 1"/>
          <p:cNvSpPr>
            <a:spLocks noGrp="1"/>
          </p:cNvSpPr>
          <p:nvPr>
            <p:ph idx="1"/>
          </p:nvPr>
        </p:nvSpPr>
        <p:spPr>
          <a:xfrm>
            <a:off x="536318" y="1297936"/>
            <a:ext cx="4946071" cy="3732737"/>
          </a:xfrm>
        </p:spPr>
        <p:txBody>
          <a:bodyPr>
            <a:normAutofit fontScale="85000" lnSpcReduction="10000"/>
          </a:bodyPr>
          <a:lstStyle/>
          <a:p>
            <a:pPr marL="514350" indent="-514350">
              <a:buFont typeface="+mj-lt"/>
              <a:buAutoNum type="arabicPeriod" startAt="4"/>
            </a:pPr>
            <a:r>
              <a:rPr lang="en-US" dirty="0">
                <a:solidFill>
                  <a:srgbClr val="53565A"/>
                </a:solidFill>
              </a:rPr>
              <a:t>In the </a:t>
            </a:r>
            <a:r>
              <a:rPr lang="en-US" b="1" dirty="0">
                <a:solidFill>
                  <a:srgbClr val="53565A"/>
                </a:solidFill>
              </a:rPr>
              <a:t>Braille Mode </a:t>
            </a:r>
            <a:r>
              <a:rPr lang="en-US" dirty="0">
                <a:solidFill>
                  <a:srgbClr val="53565A"/>
                </a:solidFill>
              </a:rPr>
              <a:t>section, ensure that only the following settings are checked:</a:t>
            </a:r>
          </a:p>
          <a:p>
            <a:pPr marL="1019556" lvl="1" indent="-457200"/>
            <a:r>
              <a:rPr lang="en-US" sz="2000" dirty="0">
                <a:solidFill>
                  <a:srgbClr val="53565A"/>
                </a:solidFill>
              </a:rPr>
              <a:t>Active cursor follows Braille display</a:t>
            </a:r>
          </a:p>
          <a:p>
            <a:pPr marL="1019556" lvl="1" indent="-457200"/>
            <a:r>
              <a:rPr lang="en-US" sz="2000" dirty="0">
                <a:solidFill>
                  <a:srgbClr val="53565A"/>
                </a:solidFill>
              </a:rPr>
              <a:t>Braille display/cursor follows Active cursor</a:t>
            </a:r>
          </a:p>
          <a:p>
            <a:pPr marL="1019556" lvl="1" indent="-457200"/>
            <a:r>
              <a:rPr lang="en-US" sz="2000" dirty="0">
                <a:solidFill>
                  <a:srgbClr val="53565A"/>
                </a:solidFill>
              </a:rPr>
              <a:t>Enable Word Wrap</a:t>
            </a:r>
          </a:p>
          <a:p>
            <a:pPr marL="1019556" lvl="1" indent="-457200"/>
            <a:r>
              <a:rPr lang="en-US" sz="2000" dirty="0">
                <a:solidFill>
                  <a:srgbClr val="53565A"/>
                </a:solidFill>
              </a:rPr>
              <a:t>Auto Detect Braille Display using Bluetooth (if available)</a:t>
            </a:r>
          </a:p>
          <a:p>
            <a:pPr marL="457200" indent="-457200">
              <a:buFont typeface="+mj-lt"/>
              <a:buAutoNum type="arabicPeriod" startAt="4"/>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p>
          <a:p>
            <a:pPr marL="1248156" lvl="2" indent="-457200">
              <a:buFont typeface="+mj-lt"/>
              <a:buAutoNum type="arabicPeriod" startAt="5"/>
            </a:pPr>
            <a:endParaRPr lang="en-US" sz="1600" dirty="0"/>
          </a:p>
        </p:txBody>
      </p:sp>
      <p:grpSp>
        <p:nvGrpSpPr>
          <p:cNvPr id="14" name="Group 13">
            <a:extLst>
              <a:ext uri="{FF2B5EF4-FFF2-40B4-BE49-F238E27FC236}">
                <a16:creationId xmlns:a16="http://schemas.microsoft.com/office/drawing/2014/main" id="{080B8A40-DDBB-4550-96F5-5BF5DEC27A14}"/>
              </a:ext>
              <a:ext uri="{C183D7F6-B498-43B3-948B-1728B52AA6E4}">
                <adec:decorative xmlns:adec="http://schemas.microsoft.com/office/drawing/2017/decorative" val="1"/>
              </a:ext>
            </a:extLst>
          </p:cNvPr>
          <p:cNvGrpSpPr/>
          <p:nvPr/>
        </p:nvGrpSpPr>
        <p:grpSpPr>
          <a:xfrm>
            <a:off x="5733935" y="1297936"/>
            <a:ext cx="6415154" cy="3732737"/>
            <a:chOff x="5645742" y="1297936"/>
            <a:chExt cx="6415154" cy="3732737"/>
          </a:xfrm>
        </p:grpSpPr>
        <p:grpSp>
          <p:nvGrpSpPr>
            <p:cNvPr id="8" name="Group 7">
              <a:extLst>
                <a:ext uri="{FF2B5EF4-FFF2-40B4-BE49-F238E27FC236}">
                  <a16:creationId xmlns:a16="http://schemas.microsoft.com/office/drawing/2014/main" id="{6C4251B7-14EF-49B7-A950-96F6FF31BDBA}"/>
                </a:ext>
              </a:extLst>
            </p:cNvPr>
            <p:cNvGrpSpPr/>
            <p:nvPr/>
          </p:nvGrpSpPr>
          <p:grpSpPr>
            <a:xfrm>
              <a:off x="5645742" y="1297936"/>
              <a:ext cx="6415154" cy="3732737"/>
              <a:chOff x="5951509" y="1562631"/>
              <a:chExt cx="6415154" cy="3732737"/>
            </a:xfrm>
          </p:grpSpPr>
          <p:pic>
            <p:nvPicPr>
              <p:cNvPr id="12" name="Picture 11" descr="JAWS Settings center window">
                <a:extLst>
                  <a:ext uri="{FF2B5EF4-FFF2-40B4-BE49-F238E27FC236}">
                    <a16:creationId xmlns:a16="http://schemas.microsoft.com/office/drawing/2014/main" id="{31CF6EBB-B3B5-4B33-A30E-CA9DC4B331AB}"/>
                  </a:ext>
                </a:extLst>
              </p:cNvPr>
              <p:cNvPicPr/>
              <p:nvPr/>
            </p:nvPicPr>
            <p:blipFill>
              <a:blip r:embed="rId4">
                <a:extLst>
                  <a:ext uri="{28A0092B-C50C-407E-A947-70E740481C1C}">
                    <a14:useLocalDpi xmlns:a14="http://schemas.microsoft.com/office/drawing/2010/main" val="0"/>
                  </a:ext>
                </a:extLst>
              </a:blip>
              <a:stretch>
                <a:fillRect/>
              </a:stretch>
            </p:blipFill>
            <p:spPr>
              <a:xfrm>
                <a:off x="5951509" y="1562631"/>
                <a:ext cx="5642700" cy="37327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Picture 10" descr="Braille Mode section">
                <a:extLst>
                  <a:ext uri="{FF2B5EF4-FFF2-40B4-BE49-F238E27FC236}">
                    <a16:creationId xmlns:a16="http://schemas.microsoft.com/office/drawing/2014/main" id="{AE669B15-64E6-49F7-89CC-EA9D41F7C854}"/>
                  </a:ext>
                </a:extLst>
              </p:cNvPr>
              <p:cNvPicPr/>
              <p:nvPr/>
            </p:nvPicPr>
            <p:blipFill>
              <a:blip r:embed="rId5">
                <a:extLst>
                  <a:ext uri="{28A0092B-C50C-407E-A947-70E740481C1C}">
                    <a14:useLocalDpi xmlns:a14="http://schemas.microsoft.com/office/drawing/2010/main" val="0"/>
                  </a:ext>
                </a:extLst>
              </a:blip>
              <a:stretch>
                <a:fillRect/>
              </a:stretch>
            </p:blipFill>
            <p:spPr>
              <a:xfrm>
                <a:off x="7795298" y="2858315"/>
                <a:ext cx="4571365" cy="1210310"/>
              </a:xfrm>
              <a:prstGeom prst="rect">
                <a:avLst/>
              </a:prstGeom>
              <a:ln>
                <a:solidFill>
                  <a:srgbClr val="FF0000"/>
                </a:solidFill>
              </a:ln>
              <a:effectLst>
                <a:outerShdw blurRad="292100" dist="139700" dir="2700000" algn="tl" rotWithShape="0">
                  <a:srgbClr val="333333">
                    <a:alpha val="65000"/>
                  </a:srgbClr>
                </a:outerShdw>
              </a:effectLst>
            </p:spPr>
          </p:pic>
        </p:grpSp>
        <p:sp>
          <p:nvSpPr>
            <p:cNvPr id="13" name="Arrow: Curved Down 12">
              <a:extLst>
                <a:ext uri="{FF2B5EF4-FFF2-40B4-BE49-F238E27FC236}">
                  <a16:creationId xmlns:a16="http://schemas.microsoft.com/office/drawing/2014/main" id="{3672ACCB-7E8E-4254-83D7-AC8F6FCCCC15}"/>
                </a:ext>
              </a:extLst>
            </p:cNvPr>
            <p:cNvSpPr/>
            <p:nvPr/>
          </p:nvSpPr>
          <p:spPr>
            <a:xfrm rot="15941589">
              <a:off x="6614985" y="3326198"/>
              <a:ext cx="968420" cy="70212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3">
            <a:extLst>
              <a:ext uri="{FF2B5EF4-FFF2-40B4-BE49-F238E27FC236}">
                <a16:creationId xmlns:a16="http://schemas.microsoft.com/office/drawing/2014/main" id="{A14C9F81-B832-407A-8800-16EA3A0CC4C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290108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Configure JAWS to Speak “Dollars” ($)</a:t>
            </a:r>
          </a:p>
        </p:txBody>
      </p:sp>
      <p:sp>
        <p:nvSpPr>
          <p:cNvPr id="2" name="Content Placeholder 1"/>
          <p:cNvSpPr>
            <a:spLocks noGrp="1"/>
          </p:cNvSpPr>
          <p:nvPr>
            <p:ph idx="1"/>
          </p:nvPr>
        </p:nvSpPr>
        <p:spPr>
          <a:xfrm>
            <a:off x="426231" y="1562631"/>
            <a:ext cx="5752824" cy="3732737"/>
          </a:xfrm>
        </p:spPr>
        <p:txBody>
          <a:bodyPr>
            <a:normAutofit fontScale="92500" lnSpcReduction="20000"/>
          </a:bodyPr>
          <a:lstStyle/>
          <a:p>
            <a:pPr marL="406400" indent="-406400">
              <a:buFont typeface="+mj-lt"/>
              <a:buAutoNum type="arabicPeriod"/>
            </a:pPr>
            <a:r>
              <a:rPr lang="en-US" dirty="0">
                <a:solidFill>
                  <a:srgbClr val="53565A"/>
                </a:solidFill>
              </a:rPr>
              <a:t>Open JAWS and go to </a:t>
            </a:r>
            <a:r>
              <a:rPr lang="en-US" b="1" dirty="0">
                <a:solidFill>
                  <a:srgbClr val="53565A"/>
                </a:solidFill>
              </a:rPr>
              <a:t>Utilities &gt; Settings Center</a:t>
            </a:r>
            <a:r>
              <a:rPr lang="en-US" dirty="0">
                <a:solidFill>
                  <a:srgbClr val="53565A"/>
                </a:solidFill>
              </a:rPr>
              <a:t>. The </a:t>
            </a:r>
            <a:r>
              <a:rPr lang="en-US" b="1" dirty="0">
                <a:solidFill>
                  <a:srgbClr val="53565A"/>
                </a:solidFill>
              </a:rPr>
              <a:t>Settings Center </a:t>
            </a:r>
            <a:r>
              <a:rPr lang="en-US" dirty="0">
                <a:solidFill>
                  <a:srgbClr val="53565A"/>
                </a:solidFill>
              </a:rPr>
              <a:t>window opens.</a:t>
            </a:r>
          </a:p>
          <a:p>
            <a:pPr marL="406400" indent="-406400">
              <a:buFont typeface="+mj-lt"/>
              <a:buAutoNum type="arabicPeriod"/>
            </a:pPr>
            <a:r>
              <a:rPr lang="en-US" dirty="0">
                <a:solidFill>
                  <a:srgbClr val="53565A"/>
                </a:solidFill>
              </a:rPr>
              <a:t>In the </a:t>
            </a:r>
            <a:r>
              <a:rPr lang="en-US" b="1" dirty="0">
                <a:solidFill>
                  <a:srgbClr val="53565A"/>
                </a:solidFill>
              </a:rPr>
              <a:t>Search for settings </a:t>
            </a:r>
            <a:r>
              <a:rPr lang="en-US" dirty="0">
                <a:solidFill>
                  <a:srgbClr val="53565A"/>
                </a:solidFill>
              </a:rPr>
              <a:t>panel on the left, expand the </a:t>
            </a:r>
            <a:r>
              <a:rPr lang="en-US" i="1" dirty="0">
                <a:solidFill>
                  <a:srgbClr val="53565A"/>
                </a:solidFill>
              </a:rPr>
              <a:t>Text Processing </a:t>
            </a:r>
            <a:r>
              <a:rPr lang="en-US" dirty="0">
                <a:solidFill>
                  <a:srgbClr val="53565A"/>
                </a:solidFill>
              </a:rPr>
              <a:t>settings and </a:t>
            </a:r>
            <a:r>
              <a:rPr lang="en-US" i="1" dirty="0">
                <a:solidFill>
                  <a:srgbClr val="53565A"/>
                </a:solidFill>
              </a:rPr>
              <a:t>Number And Date Processing </a:t>
            </a:r>
            <a:r>
              <a:rPr lang="en-US" dirty="0">
                <a:solidFill>
                  <a:srgbClr val="53565A"/>
                </a:solidFill>
              </a:rPr>
              <a:t>sub-settings. Click </a:t>
            </a:r>
            <a:r>
              <a:rPr lang="en-US" b="1" dirty="0">
                <a:solidFill>
                  <a:srgbClr val="53565A"/>
                </a:solidFill>
              </a:rPr>
              <a:t>Speak Dollars</a:t>
            </a:r>
            <a:r>
              <a:rPr lang="en-US" dirty="0">
                <a:solidFill>
                  <a:srgbClr val="53565A"/>
                </a:solidFill>
              </a:rPr>
              <a:t>. The Settings Center window displays the </a:t>
            </a:r>
            <a:r>
              <a:rPr lang="en-US" i="1" dirty="0">
                <a:solidFill>
                  <a:srgbClr val="53565A"/>
                </a:solidFill>
              </a:rPr>
              <a:t>Number And Date Processing </a:t>
            </a:r>
            <a:r>
              <a:rPr lang="en-US" dirty="0">
                <a:solidFill>
                  <a:srgbClr val="53565A"/>
                </a:solidFill>
              </a:rPr>
              <a:t>options.</a:t>
            </a:r>
          </a:p>
          <a:p>
            <a:pPr marL="406400" indent="-406400">
              <a:buFont typeface="+mj-lt"/>
              <a:buAutoNum type="arabicPeriod"/>
            </a:pPr>
            <a:r>
              <a:rPr lang="en-US" dirty="0">
                <a:solidFill>
                  <a:srgbClr val="53565A"/>
                </a:solidFill>
              </a:rPr>
              <a:t>Mark the </a:t>
            </a:r>
            <a:r>
              <a:rPr lang="en-US" b="1" dirty="0">
                <a:solidFill>
                  <a:srgbClr val="53565A"/>
                </a:solidFill>
              </a:rPr>
              <a:t>Speak Dollars </a:t>
            </a:r>
            <a:r>
              <a:rPr lang="en-US" dirty="0">
                <a:solidFill>
                  <a:srgbClr val="53565A"/>
                </a:solidFill>
              </a:rPr>
              <a:t>checkbox.</a:t>
            </a:r>
          </a:p>
          <a:p>
            <a:pPr marL="406400" indent="-406400">
              <a:buFont typeface="+mj-lt"/>
              <a:buAutoNum type="arabicPeriod"/>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endParaRPr lang="en-US" sz="2000" dirty="0">
              <a:solidFill>
                <a:srgbClr val="53565A"/>
              </a:solidFill>
            </a:endParaRPr>
          </a:p>
        </p:txBody>
      </p:sp>
      <p:pic>
        <p:nvPicPr>
          <p:cNvPr id="5" name="Picture 4">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r="24275" b="32001"/>
          <a:stretch/>
        </p:blipFill>
        <p:spPr>
          <a:xfrm>
            <a:off x="6691287" y="1607158"/>
            <a:ext cx="4687956" cy="32766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F1A57C2C-2F19-4F45-A80E-9B2F314F99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5152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400025" y="107415"/>
            <a:ext cx="9970099" cy="885825"/>
          </a:xfrm>
        </p:spPr>
        <p:txBody>
          <a:bodyPr anchor="t">
            <a:normAutofit/>
          </a:bodyPr>
          <a:lstStyle/>
          <a:p>
            <a:r>
              <a:rPr lang="en-US" dirty="0"/>
              <a:t>Video Walkthrough: Applying JAWS Settings</a:t>
            </a:r>
            <a:endParaRPr altLang="en-US" dirty="0"/>
          </a:p>
        </p:txBody>
      </p:sp>
      <p:pic>
        <p:nvPicPr>
          <p:cNvPr id="3" name="Configuring JAWS 2 (audio)" descr="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08591" y="1029323"/>
            <a:ext cx="6399137" cy="4799353"/>
          </a:xfrm>
          <a:prstGeom prst="rect">
            <a:avLst/>
          </a:prstGeom>
        </p:spPr>
      </p:pic>
      <p:sp>
        <p:nvSpPr>
          <p:cNvPr id="5" name="Slide Number Placeholder 3">
            <a:extLst>
              <a:ext uri="{FF2B5EF4-FFF2-40B4-BE49-F238E27FC236}">
                <a16:creationId xmlns:a16="http://schemas.microsoft.com/office/drawing/2014/main" id="{ED73F46A-A148-44AB-94FE-FB24CB0A25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2533130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7B57A7-5FB0-4443-89C6-1CF0A23AEA87}"/>
              </a:ext>
            </a:extLst>
          </p:cNvPr>
          <p:cNvSpPr>
            <a:spLocks noGrp="1"/>
          </p:cNvSpPr>
          <p:nvPr>
            <p:ph type="title"/>
          </p:nvPr>
        </p:nvSpPr>
        <p:spPr/>
        <p:txBody>
          <a:bodyPr/>
          <a:lstStyle/>
          <a:p>
            <a:r>
              <a:rPr lang="en-US" dirty="0"/>
              <a:t>Verify the JAWS Unified Keyboard Settings</a:t>
            </a:r>
          </a:p>
        </p:txBody>
      </p:sp>
      <p:sp>
        <p:nvSpPr>
          <p:cNvPr id="2" name="Text Placeholder 1">
            <a:extLst>
              <a:ext uri="{FF2B5EF4-FFF2-40B4-BE49-F238E27FC236}">
                <a16:creationId xmlns:a16="http://schemas.microsoft.com/office/drawing/2014/main" id="{478513AB-ABC7-4C87-8D91-B05E6C8EF1A2}"/>
              </a:ext>
            </a:extLst>
          </p:cNvPr>
          <p:cNvSpPr>
            <a:spLocks noGrp="1"/>
          </p:cNvSpPr>
          <p:nvPr>
            <p:ph type="body" sz="quarter" idx="10"/>
          </p:nvPr>
        </p:nvSpPr>
        <p:spPr>
          <a:xfrm>
            <a:off x="457199" y="1079369"/>
            <a:ext cx="6553201" cy="5029601"/>
          </a:xfrm>
        </p:spPr>
        <p:txBody>
          <a:bodyPr/>
          <a:lstStyle/>
          <a:p>
            <a:r>
              <a:rPr lang="en-US" dirty="0"/>
              <a:t>Open JAWS and navigate to Utilities&gt;Setting Center.</a:t>
            </a:r>
          </a:p>
          <a:p>
            <a:r>
              <a:rPr lang="en-US" dirty="0"/>
              <a:t>Search in the Settings Center for “Unified Keyboard” and mark the Use Unified Keyboard Processing Method checkbox. </a:t>
            </a:r>
          </a:p>
          <a:p>
            <a:pPr marL="628650" lvl="1" indent="-171450">
              <a:buFont typeface="Arial" panose="020B0604020202020204" pitchFamily="34" charset="0"/>
              <a:buChar char="•"/>
            </a:pPr>
            <a:r>
              <a:rPr lang="en-US" dirty="0"/>
              <a:t>Open JAWS and navigate to Utilities &gt; Setting Center.</a:t>
            </a:r>
          </a:p>
          <a:p>
            <a:pPr marL="628650" lvl="1" indent="-171450">
              <a:buFont typeface="Arial" panose="020B0604020202020204" pitchFamily="34" charset="0"/>
              <a:buChar char="•"/>
            </a:pPr>
            <a:r>
              <a:rPr lang="en-US" dirty="0"/>
              <a:t>Search in the Settings Center for “Unified Keyboard” and mark the Use Unified Keyboard Processing Method checkbox.</a:t>
            </a:r>
          </a:p>
        </p:txBody>
      </p:sp>
      <p:pic>
        <p:nvPicPr>
          <p:cNvPr id="4" name="Picture 3">
            <a:extLst>
              <a:ext uri="{FF2B5EF4-FFF2-40B4-BE49-F238E27FC236}">
                <a16:creationId xmlns:a16="http://schemas.microsoft.com/office/drawing/2014/main" id="{83ABC774-D7FF-46BA-83D4-769D298949A1}"/>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00225" y="1493739"/>
            <a:ext cx="4595534" cy="344867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Slide Number Placeholder 3">
            <a:extLst>
              <a:ext uri="{FF2B5EF4-FFF2-40B4-BE49-F238E27FC236}">
                <a16:creationId xmlns:a16="http://schemas.microsoft.com/office/drawing/2014/main" id="{20FF66AA-B6BF-B25C-1C57-B7962DBD67C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75672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12" y="2222205"/>
            <a:ext cx="6632003" cy="1315356"/>
          </a:xfrm>
        </p:spPr>
        <p:txBody>
          <a:bodyPr/>
          <a:lstStyle/>
          <a:p>
            <a:r>
              <a:rPr lang="en-US" dirty="0"/>
              <a:t>Administering Tests to Students Using Braille</a:t>
            </a:r>
          </a:p>
        </p:txBody>
      </p:sp>
    </p:spTree>
    <p:custDataLst>
      <p:tags r:id="rId1"/>
    </p:custDataLst>
    <p:extLst>
      <p:ext uri="{BB962C8B-B14F-4D97-AF65-F5344CB8AC3E}">
        <p14:creationId xmlns:p14="http://schemas.microsoft.com/office/powerpoint/2010/main" val="141716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Create a Test Session</a:t>
            </a:r>
          </a:p>
        </p:txBody>
      </p:sp>
      <p:grpSp>
        <p:nvGrpSpPr>
          <p:cNvPr id="31" name="Group 30" descr="Select tests screen and start session button">
            <a:extLst>
              <a:ext uri="{FF2B5EF4-FFF2-40B4-BE49-F238E27FC236}">
                <a16:creationId xmlns:a16="http://schemas.microsoft.com/office/drawing/2014/main" id="{D05AFD6E-594C-F7CC-7D56-699957D65A80}"/>
              </a:ext>
            </a:extLst>
          </p:cNvPr>
          <p:cNvGrpSpPr/>
          <p:nvPr/>
        </p:nvGrpSpPr>
        <p:grpSpPr>
          <a:xfrm>
            <a:off x="230013" y="1059543"/>
            <a:ext cx="4824884" cy="4477613"/>
            <a:chOff x="230013" y="1059543"/>
            <a:chExt cx="4824884" cy="4477613"/>
          </a:xfrm>
        </p:grpSpPr>
        <p:grpSp>
          <p:nvGrpSpPr>
            <p:cNvPr id="27" name="Group 26">
              <a:extLst>
                <a:ext uri="{FF2B5EF4-FFF2-40B4-BE49-F238E27FC236}">
                  <a16:creationId xmlns:a16="http://schemas.microsoft.com/office/drawing/2014/main" id="{0DE5044E-EAC2-AA38-EC8C-7CF186AC4CF8}"/>
                </a:ext>
              </a:extLst>
            </p:cNvPr>
            <p:cNvGrpSpPr/>
            <p:nvPr/>
          </p:nvGrpSpPr>
          <p:grpSpPr>
            <a:xfrm>
              <a:off x="230013" y="1059543"/>
              <a:ext cx="4824884" cy="4389995"/>
              <a:chOff x="230013" y="1059543"/>
              <a:chExt cx="4824884" cy="4389995"/>
            </a:xfrm>
          </p:grpSpPr>
          <p:pic>
            <p:nvPicPr>
              <p:cNvPr id="9" name="Picture 8" descr="A screenshot of a cell phone&#10;&#10;Description automatically generated">
                <a:extLst>
                  <a:ext uri="{FF2B5EF4-FFF2-40B4-BE49-F238E27FC236}">
                    <a16:creationId xmlns:a16="http://schemas.microsoft.com/office/drawing/2014/main" id="{C1DE8CD2-9282-4F27-A81A-266A1060B3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69" t="8914" r="10598" b="8920"/>
              <a:stretch/>
            </p:blipFill>
            <p:spPr>
              <a:xfrm>
                <a:off x="230013" y="1708118"/>
                <a:ext cx="4824884" cy="37414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72424486-C009-68AC-EF31-D90B2646F2F9}"/>
                  </a:ext>
                </a:extLst>
              </p:cNvPr>
              <p:cNvSpPr/>
              <p:nvPr/>
            </p:nvSpPr>
            <p:spPr>
              <a:xfrm>
                <a:off x="849940" y="1059543"/>
                <a:ext cx="3585029" cy="394442"/>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rPr>
                  <a:t>Select Tests and Start Session</a:t>
                </a:r>
              </a:p>
            </p:txBody>
          </p:sp>
        </p:grpSp>
        <p:sp>
          <p:nvSpPr>
            <p:cNvPr id="30" name="Right Arrow 5">
              <a:extLst>
                <a:ext uri="{FF2B5EF4-FFF2-40B4-BE49-F238E27FC236}">
                  <a16:creationId xmlns:a16="http://schemas.microsoft.com/office/drawing/2014/main" id="{9C6F77BF-9CF9-E700-7A64-4A94A6371A97}"/>
                </a:ext>
              </a:extLst>
            </p:cNvPr>
            <p:cNvSpPr/>
            <p:nvPr/>
          </p:nvSpPr>
          <p:spPr>
            <a:xfrm>
              <a:off x="2500681" y="502723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9" name="Group 28" descr="Session ID">
            <a:extLst>
              <a:ext uri="{FF2B5EF4-FFF2-40B4-BE49-F238E27FC236}">
                <a16:creationId xmlns:a16="http://schemas.microsoft.com/office/drawing/2014/main" id="{D480D4B5-0A23-F62C-FE9B-ED629106445F}"/>
              </a:ext>
            </a:extLst>
          </p:cNvPr>
          <p:cNvGrpSpPr/>
          <p:nvPr/>
        </p:nvGrpSpPr>
        <p:grpSpPr>
          <a:xfrm>
            <a:off x="5443970" y="2129359"/>
            <a:ext cx="6518017" cy="2277721"/>
            <a:chOff x="5443970" y="2129359"/>
            <a:chExt cx="6518017" cy="2277721"/>
          </a:xfrm>
        </p:grpSpPr>
        <p:grpSp>
          <p:nvGrpSpPr>
            <p:cNvPr id="26" name="Group 25">
              <a:extLst>
                <a:ext uri="{FF2B5EF4-FFF2-40B4-BE49-F238E27FC236}">
                  <a16:creationId xmlns:a16="http://schemas.microsoft.com/office/drawing/2014/main" id="{58824284-856F-6C13-EEFD-8565DDF54071}"/>
                </a:ext>
              </a:extLst>
            </p:cNvPr>
            <p:cNvGrpSpPr/>
            <p:nvPr/>
          </p:nvGrpSpPr>
          <p:grpSpPr>
            <a:xfrm>
              <a:off x="5443970" y="2129359"/>
              <a:ext cx="6518017" cy="2277721"/>
              <a:chOff x="5443970" y="2129359"/>
              <a:chExt cx="6518017" cy="2277721"/>
            </a:xfrm>
          </p:grpSpPr>
          <p:pic>
            <p:nvPicPr>
              <p:cNvPr id="14" name="Picture 13">
                <a:extLst>
                  <a:ext uri="{FF2B5EF4-FFF2-40B4-BE49-F238E27FC236}">
                    <a16:creationId xmlns:a16="http://schemas.microsoft.com/office/drawing/2014/main" id="{68E13236-C7BF-DF4A-3AB0-17FADD7BA2F9}"/>
                  </a:ext>
                </a:extLst>
              </p:cNvPr>
              <p:cNvPicPr>
                <a:picLocks noChangeAspect="1"/>
              </p:cNvPicPr>
              <p:nvPr/>
            </p:nvPicPr>
            <p:blipFill rotWithShape="1">
              <a:blip r:embed="rId5"/>
              <a:srcRect b="67407"/>
              <a:stretch/>
            </p:blipFill>
            <p:spPr>
              <a:xfrm>
                <a:off x="5443970" y="2750577"/>
                <a:ext cx="6518017" cy="1656503"/>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19353BDE-BAD6-E4E2-4A83-7945A7E733B6}"/>
                  </a:ext>
                </a:extLst>
              </p:cNvPr>
              <p:cNvSpPr/>
              <p:nvPr/>
            </p:nvSpPr>
            <p:spPr>
              <a:xfrm>
                <a:off x="6910463" y="2129359"/>
                <a:ext cx="3585029" cy="394442"/>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rPr>
                  <a:t>Session ID</a:t>
                </a:r>
              </a:p>
            </p:txBody>
          </p:sp>
        </p:grpSp>
        <p:sp>
          <p:nvSpPr>
            <p:cNvPr id="28" name="Rectangle 27">
              <a:extLst>
                <a:ext uri="{FF2B5EF4-FFF2-40B4-BE49-F238E27FC236}">
                  <a16:creationId xmlns:a16="http://schemas.microsoft.com/office/drawing/2014/main" id="{1EC233DE-CE31-6072-C526-4EBF30428044}"/>
                </a:ext>
              </a:extLst>
            </p:cNvPr>
            <p:cNvSpPr/>
            <p:nvPr/>
          </p:nvSpPr>
          <p:spPr>
            <a:xfrm>
              <a:off x="5477130" y="3163824"/>
              <a:ext cx="1502789" cy="493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24" name="Slide Number Placeholder 3">
            <a:extLst>
              <a:ext uri="{FF2B5EF4-FFF2-40B4-BE49-F238E27FC236}">
                <a16:creationId xmlns:a16="http://schemas.microsoft.com/office/drawing/2014/main" id="{08D9527B-9AD0-4EFC-9A45-1E6EE829F1C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09646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Prepare Student Testing Devices</a:t>
            </a:r>
          </a:p>
        </p:txBody>
      </p:sp>
      <p:sp>
        <p:nvSpPr>
          <p:cNvPr id="2" name="Content Placeholder 1"/>
          <p:cNvSpPr>
            <a:spLocks noGrp="1"/>
          </p:cNvSpPr>
          <p:nvPr>
            <p:ph idx="1"/>
          </p:nvPr>
        </p:nvSpPr>
        <p:spPr>
          <a:xfrm>
            <a:off x="426231" y="1053269"/>
            <a:ext cx="11143195" cy="4751461"/>
          </a:xfrm>
          <a:ln>
            <a:noFill/>
          </a:ln>
        </p:spPr>
        <p:txBody>
          <a:bodyPr>
            <a:noAutofit/>
          </a:bodyPr>
          <a:lstStyle/>
          <a:p>
            <a:pPr marL="0" indent="0">
              <a:buNone/>
            </a:pPr>
            <a:r>
              <a:rPr lang="en-US" sz="2400" b="1" dirty="0"/>
              <a:t>Before testing begins, the TA must:</a:t>
            </a:r>
          </a:p>
          <a:p>
            <a:pPr marL="342900" indent="-342900">
              <a:buFont typeface="Arial" panose="020B0604020202020204" pitchFamily="34" charset="0"/>
              <a:buChar char="•"/>
            </a:pPr>
            <a:r>
              <a:rPr lang="en-US" dirty="0"/>
              <a:t>Open JAWS on student testing devices.</a:t>
            </a:r>
          </a:p>
          <a:p>
            <a:pPr marL="342900" indent="-342900">
              <a:buFont typeface="Arial" panose="020B0604020202020204" pitchFamily="34" charset="0"/>
              <a:buChar char="•"/>
            </a:pPr>
            <a:r>
              <a:rPr lang="en-US" dirty="0"/>
              <a:t>Open the Secure Browser on student testing devices.</a:t>
            </a:r>
          </a:p>
          <a:p>
            <a:pPr marL="342900" indent="-342900">
              <a:buFont typeface="Arial" panose="020B0604020202020204" pitchFamily="34" charset="0"/>
              <a:buChar char="•"/>
            </a:pPr>
            <a:r>
              <a:rPr lang="en-US" dirty="0"/>
              <a:t>If administering an ELA test, mute the device.</a:t>
            </a:r>
          </a:p>
          <a:p>
            <a:pPr marL="465138" lvl="1" indent="-236538">
              <a:buFont typeface="Wingdings" panose="05000000000000000000" pitchFamily="2" charset="2"/>
              <a:buChar char="§"/>
            </a:pPr>
            <a:r>
              <a:rPr lang="en-US" dirty="0"/>
              <a:t>You can mute the student’s device manually.</a:t>
            </a:r>
          </a:p>
          <a:p>
            <a:pPr marL="465138" lvl="1" indent="-236538">
              <a:buFont typeface="Wingdings" panose="05000000000000000000" pitchFamily="2" charset="2"/>
              <a:buChar char="§"/>
            </a:pPr>
            <a:r>
              <a:rPr lang="en-US" dirty="0"/>
              <a:t>You may also be able to mute device by enabling</a:t>
            </a:r>
            <a:br>
              <a:rPr lang="en-US" dirty="0"/>
            </a:br>
            <a:r>
              <a:rPr lang="en-US" b="1" dirty="0"/>
              <a:t>Mute System Volume </a:t>
            </a:r>
            <a:r>
              <a:rPr lang="en-US" dirty="0"/>
              <a:t>in the student’s test settings.</a:t>
            </a:r>
          </a:p>
        </p:txBody>
      </p:sp>
      <p:grpSp>
        <p:nvGrpSpPr>
          <p:cNvPr id="6" name="Group 5" descr="Mute system volume">
            <a:extLst>
              <a:ext uri="{FF2B5EF4-FFF2-40B4-BE49-F238E27FC236}">
                <a16:creationId xmlns:a16="http://schemas.microsoft.com/office/drawing/2014/main" id="{7E6F8807-79AF-4FD3-F85A-38F4EB31F06D}"/>
              </a:ext>
            </a:extLst>
          </p:cNvPr>
          <p:cNvGrpSpPr/>
          <p:nvPr/>
        </p:nvGrpSpPr>
        <p:grpSpPr>
          <a:xfrm>
            <a:off x="7408843" y="2070471"/>
            <a:ext cx="4591147" cy="2717056"/>
            <a:chOff x="7408843" y="2070471"/>
            <a:chExt cx="4591147" cy="2717056"/>
          </a:xfrm>
        </p:grpSpPr>
        <p:pic>
          <p:nvPicPr>
            <p:cNvPr id="7" name="Picture 6" descr="A screenshot of a social media post&#10;&#10;Description automatically generated">
              <a:extLst>
                <a:ext uri="{FF2B5EF4-FFF2-40B4-BE49-F238E27FC236}">
                  <a16:creationId xmlns:a16="http://schemas.microsoft.com/office/drawing/2014/main" id="{6B975AC1-40B9-4FF6-8B48-E14C7B816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843" y="2070471"/>
              <a:ext cx="4591147" cy="27170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Right Arrow 5">
              <a:extLst>
                <a:ext uri="{FF2B5EF4-FFF2-40B4-BE49-F238E27FC236}">
                  <a16:creationId xmlns:a16="http://schemas.microsoft.com/office/drawing/2014/main" id="{BBF05E31-F53B-9438-4F96-060DE73899C3}"/>
                </a:ext>
              </a:extLst>
            </p:cNvPr>
            <p:cNvSpPr/>
            <p:nvPr/>
          </p:nvSpPr>
          <p:spPr>
            <a:xfrm>
              <a:off x="7865161" y="250755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2" name="Slide Number Placeholder 3">
            <a:extLst>
              <a:ext uri="{FF2B5EF4-FFF2-40B4-BE49-F238E27FC236}">
                <a16:creationId xmlns:a16="http://schemas.microsoft.com/office/drawing/2014/main" id="{EF3A59D6-0228-4FF8-AC9D-B8F4A463D8B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890939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itle 1"/>
          <p:cNvSpPr>
            <a:spLocks noGrp="1"/>
          </p:cNvSpPr>
          <p:nvPr>
            <p:ph type="title"/>
          </p:nvPr>
        </p:nvSpPr>
        <p:spPr/>
        <p:txBody>
          <a:bodyPr/>
          <a:lstStyle/>
          <a:p>
            <a:r>
              <a:rPr lang="en-US" altLang="en-US" dirty="0"/>
              <a:t>Approve</a:t>
            </a:r>
            <a:r>
              <a:rPr altLang="en-US" dirty="0"/>
              <a:t> Student Entry</a:t>
            </a:r>
          </a:p>
        </p:txBody>
      </p:sp>
      <p:grpSp>
        <p:nvGrpSpPr>
          <p:cNvPr id="21" name="Group 20" descr="Approvals tab">
            <a:extLst>
              <a:ext uri="{FF2B5EF4-FFF2-40B4-BE49-F238E27FC236}">
                <a16:creationId xmlns:a16="http://schemas.microsoft.com/office/drawing/2014/main" id="{4505C71F-0D6B-6585-28E2-890E44796E4B}"/>
              </a:ext>
            </a:extLst>
          </p:cNvPr>
          <p:cNvGrpSpPr/>
          <p:nvPr/>
        </p:nvGrpSpPr>
        <p:grpSpPr>
          <a:xfrm>
            <a:off x="426231" y="993427"/>
            <a:ext cx="7624618" cy="3672671"/>
            <a:chOff x="426231" y="993427"/>
            <a:chExt cx="7624618" cy="3672671"/>
          </a:xfrm>
        </p:grpSpPr>
        <p:pic>
          <p:nvPicPr>
            <p:cNvPr id="4" name="Picture 3">
              <a:extLst>
                <a:ext uri="{FF2B5EF4-FFF2-40B4-BE49-F238E27FC236}">
                  <a16:creationId xmlns:a16="http://schemas.microsoft.com/office/drawing/2014/main" id="{1F35479C-CFB1-4632-03D3-AF36B8D862A7}"/>
                </a:ext>
              </a:extLst>
            </p:cNvPr>
            <p:cNvPicPr>
              <a:picLocks noChangeAspect="1"/>
            </p:cNvPicPr>
            <p:nvPr/>
          </p:nvPicPr>
          <p:blipFill rotWithShape="1">
            <a:blip r:embed="rId4"/>
            <a:srcRect t="-45" b="35821"/>
            <a:stretch/>
          </p:blipFill>
          <p:spPr>
            <a:xfrm>
              <a:off x="426231" y="993427"/>
              <a:ext cx="7624618" cy="3672671"/>
            </a:xfrm>
            <a:prstGeom prst="rect">
              <a:avLst/>
            </a:prstGeom>
            <a:ln>
              <a:noFill/>
            </a:ln>
            <a:effectLst>
              <a:outerShdw blurRad="292100" dist="139700" dir="2700000" algn="tl" rotWithShape="0">
                <a:srgbClr val="333333">
                  <a:alpha val="65000"/>
                </a:srgbClr>
              </a:outerShdw>
            </a:effectLst>
          </p:spPr>
        </p:pic>
        <p:sp>
          <p:nvSpPr>
            <p:cNvPr id="17" name="Right Arrow 5">
              <a:extLst>
                <a:ext uri="{FF2B5EF4-FFF2-40B4-BE49-F238E27FC236}">
                  <a16:creationId xmlns:a16="http://schemas.microsoft.com/office/drawing/2014/main" id="{8E2F8F5E-9098-FB4E-B78E-9D620D915EE6}"/>
                </a:ext>
              </a:extLst>
            </p:cNvPr>
            <p:cNvSpPr/>
            <p:nvPr/>
          </p:nvSpPr>
          <p:spPr>
            <a:xfrm>
              <a:off x="3433459" y="1476413"/>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9" name="Group 8" descr="Student test settings">
            <a:extLst>
              <a:ext uri="{FF2B5EF4-FFF2-40B4-BE49-F238E27FC236}">
                <a16:creationId xmlns:a16="http://schemas.microsoft.com/office/drawing/2014/main" id="{A002C8BA-3F10-4107-B419-DD8B0257DE5A}"/>
              </a:ext>
            </a:extLst>
          </p:cNvPr>
          <p:cNvGrpSpPr/>
          <p:nvPr/>
        </p:nvGrpSpPr>
        <p:grpSpPr>
          <a:xfrm>
            <a:off x="5564349" y="1705970"/>
            <a:ext cx="3258195" cy="3835021"/>
            <a:chOff x="5579921" y="2086090"/>
            <a:chExt cx="3258195" cy="3972291"/>
          </a:xfrm>
        </p:grpSpPr>
        <p:cxnSp>
          <p:nvCxnSpPr>
            <p:cNvPr id="5" name="Straight Connector 4">
              <a:extLst>
                <a:ext uri="{FF2B5EF4-FFF2-40B4-BE49-F238E27FC236}">
                  <a16:creationId xmlns:a16="http://schemas.microsoft.com/office/drawing/2014/main" id="{3E1A212E-4152-44EC-AD43-0C5462361C22}"/>
                </a:ext>
              </a:extLst>
            </p:cNvPr>
            <p:cNvCxnSpPr>
              <a:cxnSpLocks/>
            </p:cNvCxnSpPr>
            <p:nvPr/>
          </p:nvCxnSpPr>
          <p:spPr>
            <a:xfrm flipV="1">
              <a:off x="5583859" y="2086090"/>
              <a:ext cx="3254257" cy="22747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8C80D-088E-44FA-8006-4851BD86FE12}"/>
                </a:ext>
              </a:extLst>
            </p:cNvPr>
            <p:cNvCxnSpPr>
              <a:cxnSpLocks/>
            </p:cNvCxnSpPr>
            <p:nvPr/>
          </p:nvCxnSpPr>
          <p:spPr>
            <a:xfrm>
              <a:off x="5579921" y="4350906"/>
              <a:ext cx="3258195" cy="17074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2" name="Slide Number Placeholder 3">
            <a:extLst>
              <a:ext uri="{FF2B5EF4-FFF2-40B4-BE49-F238E27FC236}">
                <a16:creationId xmlns:a16="http://schemas.microsoft.com/office/drawing/2014/main" id="{54D5675F-C873-4161-81DF-B2BD7278781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39</a:t>
            </a:fld>
            <a:endParaRPr lang="en-US" sz="1200" dirty="0">
              <a:solidFill>
                <a:schemeClr val="bg1"/>
              </a:solidFill>
            </a:endParaRPr>
          </a:p>
        </p:txBody>
      </p:sp>
      <p:pic>
        <p:nvPicPr>
          <p:cNvPr id="7" name="Picture 6">
            <a:extLst>
              <a:ext uri="{FF2B5EF4-FFF2-40B4-BE49-F238E27FC236}">
                <a16:creationId xmlns:a16="http://schemas.microsoft.com/office/drawing/2014/main" id="{96F2E4B6-B51D-49B3-D01C-83D30CB8C2FE}"/>
              </a:ext>
            </a:extLst>
          </p:cNvPr>
          <p:cNvPicPr>
            <a:picLocks noChangeAspect="1"/>
          </p:cNvPicPr>
          <p:nvPr/>
        </p:nvPicPr>
        <p:blipFill>
          <a:blip r:embed="rId5"/>
          <a:stretch>
            <a:fillRect/>
          </a:stretch>
        </p:blipFill>
        <p:spPr>
          <a:xfrm>
            <a:off x="8341910" y="1705970"/>
            <a:ext cx="3627177" cy="4031523"/>
          </a:xfrm>
          <a:prstGeom prst="rect">
            <a:avLst/>
          </a:prstGeom>
          <a:ln>
            <a:solidFill>
              <a:srgbClr val="FF0000"/>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5694657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 of Braille Testing: Streamline Mode</a:t>
            </a:r>
          </a:p>
        </p:txBody>
      </p:sp>
      <p:sp>
        <p:nvSpPr>
          <p:cNvPr id="2" name="Content Placeholder 1"/>
          <p:cNvSpPr>
            <a:spLocks noGrp="1"/>
          </p:cNvSpPr>
          <p:nvPr>
            <p:ph idx="1"/>
          </p:nvPr>
        </p:nvSpPr>
        <p:spPr>
          <a:xfrm>
            <a:off x="426231" y="1540334"/>
            <a:ext cx="4198991" cy="3777331"/>
          </a:xfrm>
        </p:spPr>
        <p:txBody>
          <a:bodyPr/>
          <a:lstStyle/>
          <a:p>
            <a:pPr>
              <a:lnSpc>
                <a:spcPct val="100000"/>
              </a:lnSpc>
              <a:spcBef>
                <a:spcPts val="600"/>
              </a:spcBef>
            </a:pPr>
            <a:r>
              <a:rPr lang="en-US" sz="2800" dirty="0">
                <a:solidFill>
                  <a:srgbClr val="53565A"/>
                </a:solidFill>
              </a:rPr>
              <a:t>Tests will automatically appear in streamline mode for students with their test presentation set to Braille. </a:t>
            </a:r>
            <a:br>
              <a:rPr lang="en-US" sz="2800" dirty="0">
                <a:solidFill>
                  <a:srgbClr val="53565A"/>
                </a:solidFill>
              </a:rPr>
            </a:br>
            <a:endParaRPr lang="en-US" sz="2800" dirty="0">
              <a:solidFill>
                <a:srgbClr val="53565A"/>
              </a:solidFill>
            </a:endParaRPr>
          </a:p>
          <a:p>
            <a:pPr>
              <a:lnSpc>
                <a:spcPct val="100000"/>
              </a:lnSpc>
              <a:spcBef>
                <a:spcPts val="600"/>
              </a:spcBef>
            </a:pPr>
            <a:r>
              <a:rPr lang="en-US" sz="2800" dirty="0">
                <a:solidFill>
                  <a:srgbClr val="53565A"/>
                </a:solidFill>
              </a:rPr>
              <a:t>Content will be arranged vertically.</a:t>
            </a:r>
            <a:endParaRPr lang="en-US" sz="2800" dirty="0">
              <a:solidFill>
                <a:srgbClr val="53565A"/>
              </a:solidFill>
              <a:cs typeface="Arial" pitchFamily="34" charset="0"/>
            </a:endParaRPr>
          </a:p>
        </p:txBody>
      </p:sp>
      <p:pic>
        <p:nvPicPr>
          <p:cNvPr id="7" name="Picture 6" descr="Sample test item in streamline mode">
            <a:extLst>
              <a:ext uri="{FF2B5EF4-FFF2-40B4-BE49-F238E27FC236}">
                <a16:creationId xmlns:a16="http://schemas.microsoft.com/office/drawing/2014/main" id="{3C4E93F6-77F5-4BEB-AD98-C00AF803572E}"/>
              </a:ext>
            </a:extLst>
          </p:cNvPr>
          <p:cNvPicPr/>
          <p:nvPr/>
        </p:nvPicPr>
        <p:blipFill rotWithShape="1">
          <a:blip r:embed="rId4">
            <a:extLst>
              <a:ext uri="{28A0092B-C50C-407E-A947-70E740481C1C}">
                <a14:useLocalDpi xmlns:a14="http://schemas.microsoft.com/office/drawing/2010/main" val="0"/>
              </a:ext>
            </a:extLst>
          </a:blip>
          <a:srcRect/>
          <a:stretch/>
        </p:blipFill>
        <p:spPr bwMode="auto">
          <a:xfrm>
            <a:off x="4928680" y="1235433"/>
            <a:ext cx="6837089" cy="4387132"/>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Slide Number Placeholder 3">
            <a:extLst>
              <a:ext uri="{FF2B5EF4-FFF2-40B4-BE49-F238E27FC236}">
                <a16:creationId xmlns:a16="http://schemas.microsoft.com/office/drawing/2014/main" id="{42C73AD8-9643-47E9-A4C3-D25AC899BAB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848706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p:txBody>
          <a:bodyPr/>
          <a:lstStyle/>
          <a:p>
            <a:r>
              <a:rPr lang="en-US" altLang="en-US" dirty="0"/>
              <a:t>Deny</a:t>
            </a:r>
            <a:r>
              <a:rPr altLang="en-US" dirty="0"/>
              <a:t> Student Entry</a:t>
            </a:r>
          </a:p>
        </p:txBody>
      </p:sp>
      <p:grpSp>
        <p:nvGrpSpPr>
          <p:cNvPr id="5" name="Group 4" descr="X button to deny student entry">
            <a:extLst>
              <a:ext uri="{FF2B5EF4-FFF2-40B4-BE49-F238E27FC236}">
                <a16:creationId xmlns:a16="http://schemas.microsoft.com/office/drawing/2014/main" id="{3DF5AD9A-4781-3D4F-0261-77FF0F947BCB}"/>
              </a:ext>
            </a:extLst>
          </p:cNvPr>
          <p:cNvGrpSpPr/>
          <p:nvPr/>
        </p:nvGrpSpPr>
        <p:grpSpPr>
          <a:xfrm>
            <a:off x="1494526" y="1038865"/>
            <a:ext cx="9186015" cy="4752000"/>
            <a:chOff x="1494526" y="1038865"/>
            <a:chExt cx="9186015" cy="4752000"/>
          </a:xfrm>
        </p:grpSpPr>
        <p:pic>
          <p:nvPicPr>
            <p:cNvPr id="3" name="Picture 2">
              <a:extLst>
                <a:ext uri="{FF2B5EF4-FFF2-40B4-BE49-F238E27FC236}">
                  <a16:creationId xmlns:a16="http://schemas.microsoft.com/office/drawing/2014/main" id="{BA375ED8-E3B0-E238-C2C6-B050B80F8DAB}"/>
                </a:ext>
              </a:extLst>
            </p:cNvPr>
            <p:cNvPicPr>
              <a:picLocks noChangeAspect="1"/>
            </p:cNvPicPr>
            <p:nvPr/>
          </p:nvPicPr>
          <p:blipFill rotWithShape="1">
            <a:blip r:embed="rId4"/>
            <a:srcRect b="30709"/>
            <a:stretch/>
          </p:blipFill>
          <p:spPr>
            <a:xfrm>
              <a:off x="1494526" y="1038865"/>
              <a:ext cx="9144000" cy="4752000"/>
            </a:xfrm>
            <a:prstGeom prst="rect">
              <a:avLst/>
            </a:prstGeom>
            <a:ln>
              <a:noFill/>
            </a:ln>
            <a:effectLst>
              <a:outerShdw blurRad="292100" dist="139700" dir="2700000" algn="tl" rotWithShape="0">
                <a:srgbClr val="333333">
                  <a:alpha val="65000"/>
                </a:srgbClr>
              </a:outerShdw>
            </a:effectLst>
          </p:spPr>
        </p:pic>
        <p:sp>
          <p:nvSpPr>
            <p:cNvPr id="4" name="Right Arrow 5">
              <a:extLst>
                <a:ext uri="{FF2B5EF4-FFF2-40B4-BE49-F238E27FC236}">
                  <a16:creationId xmlns:a16="http://schemas.microsoft.com/office/drawing/2014/main" id="{F603D734-8313-6305-1DE5-E32A77B1933B}"/>
                </a:ext>
              </a:extLst>
            </p:cNvPr>
            <p:cNvSpPr/>
            <p:nvPr/>
          </p:nvSpPr>
          <p:spPr>
            <a:xfrm rot="10800000">
              <a:off x="9875460" y="3954359"/>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Slide Number Placeholder 3">
            <a:extLst>
              <a:ext uri="{FF2B5EF4-FFF2-40B4-BE49-F238E27FC236}">
                <a16:creationId xmlns:a16="http://schemas.microsoft.com/office/drawing/2014/main" id="{5C7BA5F7-77B4-43FE-AA07-56F4EB071BC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90133068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p:txBody>
          <a:bodyPr/>
          <a:lstStyle/>
          <a:p>
            <a:r>
              <a:rPr lang="en-US" altLang="en-US" dirty="0"/>
              <a:t>Monitor</a:t>
            </a:r>
            <a:r>
              <a:rPr altLang="en-US" dirty="0"/>
              <a:t> Student </a:t>
            </a:r>
            <a:r>
              <a:rPr lang="en-US" altLang="en-US" dirty="0"/>
              <a:t>Progress</a:t>
            </a:r>
            <a:endParaRPr altLang="en-US" dirty="0"/>
          </a:p>
        </p:txBody>
      </p:sp>
      <p:grpSp>
        <p:nvGrpSpPr>
          <p:cNvPr id="11" name="Group 10" descr="Monitor student progress table">
            <a:extLst>
              <a:ext uri="{FF2B5EF4-FFF2-40B4-BE49-F238E27FC236}">
                <a16:creationId xmlns:a16="http://schemas.microsoft.com/office/drawing/2014/main" id="{3484AD4F-724E-AF58-7208-7BCD607D7303}"/>
              </a:ext>
            </a:extLst>
          </p:cNvPr>
          <p:cNvGrpSpPr/>
          <p:nvPr/>
        </p:nvGrpSpPr>
        <p:grpSpPr>
          <a:xfrm>
            <a:off x="1524000" y="1079500"/>
            <a:ext cx="9144000" cy="4699000"/>
            <a:chOff x="1524000" y="1079500"/>
            <a:chExt cx="9144000" cy="4699000"/>
          </a:xfrm>
        </p:grpSpPr>
        <p:grpSp>
          <p:nvGrpSpPr>
            <p:cNvPr id="10" name="Group 9">
              <a:extLst>
                <a:ext uri="{FF2B5EF4-FFF2-40B4-BE49-F238E27FC236}">
                  <a16:creationId xmlns:a16="http://schemas.microsoft.com/office/drawing/2014/main" id="{BA6A1B00-6152-44BF-DFF8-58C9154D790A}"/>
                </a:ext>
              </a:extLst>
            </p:cNvPr>
            <p:cNvGrpSpPr/>
            <p:nvPr/>
          </p:nvGrpSpPr>
          <p:grpSpPr>
            <a:xfrm>
              <a:off x="1524000" y="1079500"/>
              <a:ext cx="9144000" cy="4699000"/>
              <a:chOff x="1524000" y="1079500"/>
              <a:chExt cx="9144000" cy="4699000"/>
            </a:xfrm>
          </p:grpSpPr>
          <p:pic>
            <p:nvPicPr>
              <p:cNvPr id="3" name="Picture 2">
                <a:extLst>
                  <a:ext uri="{FF2B5EF4-FFF2-40B4-BE49-F238E27FC236}">
                    <a16:creationId xmlns:a16="http://schemas.microsoft.com/office/drawing/2014/main" id="{B0AC1553-A0A5-52FE-885B-486F77997FCA}"/>
                  </a:ext>
                </a:extLst>
              </p:cNvPr>
              <p:cNvPicPr>
                <a:picLocks noChangeAspect="1"/>
              </p:cNvPicPr>
              <p:nvPr/>
            </p:nvPicPr>
            <p:blipFill rotWithShape="1">
              <a:blip r:embed="rId4"/>
              <a:srcRect b="31482"/>
              <a:stretch/>
            </p:blipFill>
            <p:spPr>
              <a:xfrm>
                <a:off x="1524000" y="1079500"/>
                <a:ext cx="9144000" cy="46990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6F4D6D1-ED2A-9775-1B67-2E73C424161D}"/>
                  </a:ext>
                </a:extLst>
              </p:cNvPr>
              <p:cNvSpPr/>
              <p:nvPr/>
            </p:nvSpPr>
            <p:spPr>
              <a:xfrm>
                <a:off x="1524000" y="3605675"/>
                <a:ext cx="8985010" cy="493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8" name="Rectangle 7">
              <a:extLst>
                <a:ext uri="{FF2B5EF4-FFF2-40B4-BE49-F238E27FC236}">
                  <a16:creationId xmlns:a16="http://schemas.microsoft.com/office/drawing/2014/main" id="{745E7DDC-4CFA-874D-28DF-1CC9C8CB9B01}"/>
                </a:ext>
              </a:extLst>
            </p:cNvPr>
            <p:cNvSpPr/>
            <p:nvPr/>
          </p:nvSpPr>
          <p:spPr>
            <a:xfrm>
              <a:off x="8077200" y="4878999"/>
              <a:ext cx="1005840" cy="493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Rectangle 8">
              <a:extLst>
                <a:ext uri="{FF2B5EF4-FFF2-40B4-BE49-F238E27FC236}">
                  <a16:creationId xmlns:a16="http://schemas.microsoft.com/office/drawing/2014/main" id="{1EC108DA-C284-E527-667F-EC4E96D135A5}"/>
                </a:ext>
              </a:extLst>
            </p:cNvPr>
            <p:cNvSpPr/>
            <p:nvPr/>
          </p:nvSpPr>
          <p:spPr>
            <a:xfrm>
              <a:off x="9083040" y="4163111"/>
              <a:ext cx="1274064" cy="4937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6" name="Slide Number Placeholder 3">
            <a:extLst>
              <a:ext uri="{FF2B5EF4-FFF2-40B4-BE49-F238E27FC236}">
                <a16:creationId xmlns:a16="http://schemas.microsoft.com/office/drawing/2014/main" id="{DA29C2E9-E105-4C16-B75A-3172A2278B9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19176444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Emboss on Request: On-Request and Auto-Request</a:t>
            </a:r>
          </a:p>
        </p:txBody>
      </p:sp>
      <p:sp>
        <p:nvSpPr>
          <p:cNvPr id="5" name="Content Placeholder 4">
            <a:extLst>
              <a:ext uri="{FF2B5EF4-FFF2-40B4-BE49-F238E27FC236}">
                <a16:creationId xmlns:a16="http://schemas.microsoft.com/office/drawing/2014/main" id="{2923D2C2-C1C5-4B69-AD04-C8DC4C741ED5}"/>
              </a:ext>
            </a:extLst>
          </p:cNvPr>
          <p:cNvSpPr>
            <a:spLocks noGrp="1"/>
          </p:cNvSpPr>
          <p:nvPr>
            <p:ph idx="1"/>
          </p:nvPr>
        </p:nvSpPr>
        <p:spPr>
          <a:xfrm>
            <a:off x="612775" y="1161361"/>
            <a:ext cx="10966449" cy="4267200"/>
          </a:xfrm>
        </p:spPr>
        <p:txBody>
          <a:bodyPr>
            <a:normAutofit/>
          </a:bodyPr>
          <a:lstStyle/>
          <a:p>
            <a:pPr>
              <a:spcBef>
                <a:spcPts val="1200"/>
              </a:spcBef>
            </a:pPr>
            <a:r>
              <a:rPr lang="en-US" sz="2400" dirty="0">
                <a:solidFill>
                  <a:srgbClr val="53565A"/>
                </a:solidFill>
              </a:rPr>
              <a:t>Students with </a:t>
            </a:r>
            <a:r>
              <a:rPr lang="en-US" sz="2400" b="1" dirty="0">
                <a:solidFill>
                  <a:srgbClr val="53565A"/>
                </a:solidFill>
              </a:rPr>
              <a:t>Emboss on Request </a:t>
            </a:r>
            <a:r>
              <a:rPr lang="en-US" sz="2400" dirty="0">
                <a:solidFill>
                  <a:srgbClr val="53565A"/>
                </a:solidFill>
              </a:rPr>
              <a:t>enabled in their test settings may emboss test items and/or stimuli in braille, depending on the rules for the selected test:</a:t>
            </a:r>
          </a:p>
          <a:p>
            <a:pPr marL="573088" lvl="1" indent="-342900">
              <a:spcBef>
                <a:spcPts val="1200"/>
              </a:spcBef>
            </a:pPr>
            <a:r>
              <a:rPr lang="en-US" sz="2400" b="1" dirty="0">
                <a:solidFill>
                  <a:srgbClr val="53565A"/>
                </a:solidFill>
              </a:rPr>
              <a:t>On-Request</a:t>
            </a:r>
            <a:r>
              <a:rPr lang="en-US" sz="2400" dirty="0">
                <a:solidFill>
                  <a:srgbClr val="53565A"/>
                </a:solidFill>
              </a:rPr>
              <a:t>: Students may manually submit emboss requests to the TA for approval.</a:t>
            </a:r>
          </a:p>
          <a:p>
            <a:pPr marL="573088" lvl="1" indent="-342900">
              <a:spcBef>
                <a:spcPts val="1200"/>
              </a:spcBef>
            </a:pPr>
            <a:r>
              <a:rPr lang="en-US" sz="2400" b="1" dirty="0">
                <a:solidFill>
                  <a:srgbClr val="53565A"/>
                </a:solidFill>
              </a:rPr>
              <a:t>Auto-Request</a:t>
            </a:r>
            <a:r>
              <a:rPr lang="en-US" sz="2400" dirty="0">
                <a:solidFill>
                  <a:srgbClr val="53565A"/>
                </a:solidFill>
              </a:rPr>
              <a:t>: Emboss requests automatically appear on the TA Interface as students navigate the test.</a:t>
            </a:r>
          </a:p>
          <a:p>
            <a:endParaRPr lang="en-US" dirty="0"/>
          </a:p>
        </p:txBody>
      </p:sp>
      <p:sp>
        <p:nvSpPr>
          <p:cNvPr id="6" name="Slide Number Placeholder 3">
            <a:extLst>
              <a:ext uri="{FF2B5EF4-FFF2-40B4-BE49-F238E27FC236}">
                <a16:creationId xmlns:a16="http://schemas.microsoft.com/office/drawing/2014/main" id="{FAC68FD1-C11C-4CA3-B6FF-C1D2A324EC0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01953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Emboss on Request</a:t>
            </a:r>
            <a:r>
              <a:rPr lang="en-US" altLang="en-US" dirty="0"/>
              <a:t>: Approve/Deny Request</a:t>
            </a:r>
            <a:endParaRPr altLang="en-US" dirty="0"/>
          </a:p>
        </p:txBody>
      </p:sp>
      <p:grpSp>
        <p:nvGrpSpPr>
          <p:cNvPr id="2" name="Group 1" descr="print request approval window">
            <a:extLst>
              <a:ext uri="{FF2B5EF4-FFF2-40B4-BE49-F238E27FC236}">
                <a16:creationId xmlns:a16="http://schemas.microsoft.com/office/drawing/2014/main" id="{A8076B89-1208-7DA1-7C2B-DCC92B048406}"/>
              </a:ext>
            </a:extLst>
          </p:cNvPr>
          <p:cNvGrpSpPr/>
          <p:nvPr/>
        </p:nvGrpSpPr>
        <p:grpSpPr>
          <a:xfrm>
            <a:off x="1937596" y="910509"/>
            <a:ext cx="7993470" cy="5036981"/>
            <a:chOff x="1937596" y="910509"/>
            <a:chExt cx="7993470" cy="5036981"/>
          </a:xfrm>
        </p:grpSpPr>
        <p:pic>
          <p:nvPicPr>
            <p:cNvPr id="3" name="Picture 2">
              <a:extLst>
                <a:ext uri="{FF2B5EF4-FFF2-40B4-BE49-F238E27FC236}">
                  <a16:creationId xmlns:a16="http://schemas.microsoft.com/office/drawing/2014/main" id="{12D98655-1CA2-F03D-6BA6-7C9BAD2D620F}"/>
                </a:ext>
              </a:extLst>
            </p:cNvPr>
            <p:cNvPicPr>
              <a:picLocks noChangeAspect="1"/>
            </p:cNvPicPr>
            <p:nvPr/>
          </p:nvPicPr>
          <p:blipFill>
            <a:blip r:embed="rId4"/>
            <a:stretch>
              <a:fillRect/>
            </a:stretch>
          </p:blipFill>
          <p:spPr>
            <a:xfrm>
              <a:off x="1937596" y="910509"/>
              <a:ext cx="7993470" cy="5036981"/>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5CB7DA77-F447-FF05-3F74-140769F981E1}"/>
                </a:ext>
              </a:extLst>
            </p:cNvPr>
            <p:cNvSpPr/>
            <p:nvPr/>
          </p:nvSpPr>
          <p:spPr>
            <a:xfrm>
              <a:off x="9118600" y="3644900"/>
              <a:ext cx="508000" cy="431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 name="Rectangle: Rounded Corners 4">
              <a:extLst>
                <a:ext uri="{FF2B5EF4-FFF2-40B4-BE49-F238E27FC236}">
                  <a16:creationId xmlns:a16="http://schemas.microsoft.com/office/drawing/2014/main" id="{D29F9789-7DA8-65A5-9D2F-1BF32B64EC07}"/>
                </a:ext>
              </a:extLst>
            </p:cNvPr>
            <p:cNvSpPr/>
            <p:nvPr/>
          </p:nvSpPr>
          <p:spPr>
            <a:xfrm>
              <a:off x="6845300" y="4419600"/>
              <a:ext cx="508000" cy="431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4" name="Slide Number Placeholder 3">
            <a:extLst>
              <a:ext uri="{FF2B5EF4-FFF2-40B4-BE49-F238E27FC236}">
                <a16:creationId xmlns:a16="http://schemas.microsoft.com/office/drawing/2014/main" id="{7957B6CF-44AA-479E-AEE3-578A2F156B5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27773107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Emboss on Request</a:t>
            </a:r>
            <a:r>
              <a:rPr lang="en-US" altLang="en-US" dirty="0"/>
              <a:t>: BRF and PRN</a:t>
            </a:r>
            <a:endParaRPr altLang="en-US" dirty="0"/>
          </a:p>
        </p:txBody>
      </p:sp>
      <p:sp>
        <p:nvSpPr>
          <p:cNvPr id="3" name="Content Placeholder 2">
            <a:extLst>
              <a:ext uri="{FF2B5EF4-FFF2-40B4-BE49-F238E27FC236}">
                <a16:creationId xmlns:a16="http://schemas.microsoft.com/office/drawing/2014/main" id="{74723313-7BD3-487C-952B-3AFCEE41BCAA}"/>
              </a:ext>
            </a:extLst>
          </p:cNvPr>
          <p:cNvSpPr>
            <a:spLocks noGrp="1"/>
          </p:cNvSpPr>
          <p:nvPr>
            <p:ph idx="1"/>
          </p:nvPr>
        </p:nvSpPr>
        <p:spPr>
          <a:xfrm>
            <a:off x="612775" y="1103416"/>
            <a:ext cx="10966449" cy="5005554"/>
          </a:xfrm>
        </p:spPr>
        <p:txBody>
          <a:bodyPr>
            <a:normAutofit/>
          </a:bodyPr>
          <a:lstStyle/>
          <a:p>
            <a:pPr>
              <a:buClr>
                <a:schemeClr val="bg1">
                  <a:lumMod val="65000"/>
                </a:schemeClr>
              </a:buClr>
              <a:defRPr/>
            </a:pPr>
            <a:r>
              <a:rPr lang="en-US" sz="2800" b="1" dirty="0">
                <a:solidFill>
                  <a:srgbClr val="53565A"/>
                </a:solidFill>
              </a:rPr>
              <a:t>There are two types of files that TAs may need to emboss:</a:t>
            </a:r>
          </a:p>
          <a:p>
            <a:pPr marL="233363" indent="-233363">
              <a:buFont typeface="Wingdings" pitchFamily="2" charset="2"/>
              <a:buChar char="§"/>
              <a:defRPr/>
            </a:pPr>
            <a:r>
              <a:rPr lang="en-US" sz="2400" b="1" dirty="0">
                <a:solidFill>
                  <a:srgbClr val="53565A"/>
                </a:solidFill>
                <a:cs typeface="Arial" pitchFamily="34" charset="0"/>
              </a:rPr>
              <a:t>Braille Ready File (BRF) </a:t>
            </a:r>
            <a:r>
              <a:rPr lang="en-US" sz="2400" dirty="0">
                <a:solidFill>
                  <a:srgbClr val="53565A"/>
                </a:solidFill>
                <a:cs typeface="Arial" pitchFamily="34" charset="0"/>
              </a:rPr>
              <a:t>types are used for emboss requests containing only text (including formatted tables). The Duxbury Braille Translator software handles BRF files.</a:t>
            </a:r>
          </a:p>
          <a:p>
            <a:pPr marL="233363" indent="-233363">
              <a:buFont typeface="Wingdings" pitchFamily="2" charset="2"/>
              <a:buChar char="§"/>
              <a:defRPr/>
            </a:pPr>
            <a:r>
              <a:rPr lang="en-US" sz="2400" b="1" dirty="0">
                <a:solidFill>
                  <a:srgbClr val="53565A"/>
                </a:solidFill>
                <a:cs typeface="Arial" pitchFamily="34" charset="0"/>
              </a:rPr>
              <a:t>Printer Output File (PRN) </a:t>
            </a:r>
            <a:r>
              <a:rPr lang="en-US" sz="2400" dirty="0">
                <a:solidFill>
                  <a:srgbClr val="53565A"/>
                </a:solidFill>
                <a:cs typeface="Arial" pitchFamily="34" charset="0"/>
              </a:rPr>
              <a:t>types are used for emboss requests containing tactile or spatial components (such as images). The ViewPlus Tiger Viewer software handles PRN files.</a:t>
            </a:r>
          </a:p>
          <a:p>
            <a:endParaRPr lang="en-US" dirty="0"/>
          </a:p>
        </p:txBody>
      </p:sp>
      <p:sp>
        <p:nvSpPr>
          <p:cNvPr id="5" name="Slide Number Placeholder 3">
            <a:extLst>
              <a:ext uri="{FF2B5EF4-FFF2-40B4-BE49-F238E27FC236}">
                <a16:creationId xmlns:a16="http://schemas.microsoft.com/office/drawing/2014/main" id="{E862D3C8-FED6-4180-AC80-5BB0AAE793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74843019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Emboss on Request: PRN</a:t>
            </a:r>
            <a:endParaRPr altLang="en-US" dirty="0"/>
          </a:p>
        </p:txBody>
      </p:sp>
      <p:sp>
        <p:nvSpPr>
          <p:cNvPr id="3" name="Content Placeholder 2">
            <a:extLst>
              <a:ext uri="{FF2B5EF4-FFF2-40B4-BE49-F238E27FC236}">
                <a16:creationId xmlns:a16="http://schemas.microsoft.com/office/drawing/2014/main" id="{B4238F72-83C3-44A5-A353-9A982709DD42}"/>
              </a:ext>
            </a:extLst>
          </p:cNvPr>
          <p:cNvSpPr>
            <a:spLocks noGrp="1"/>
          </p:cNvSpPr>
          <p:nvPr>
            <p:ph idx="1"/>
          </p:nvPr>
        </p:nvSpPr>
        <p:spPr>
          <a:xfrm>
            <a:off x="614548" y="1059542"/>
            <a:ext cx="7284312" cy="4952152"/>
          </a:xfrm>
        </p:spPr>
        <p:txBody>
          <a:bodyPr>
            <a:normAutofit/>
          </a:bodyPr>
          <a:lstStyle/>
          <a:p>
            <a:pPr>
              <a:defRPr/>
            </a:pPr>
            <a:r>
              <a:rPr lang="en-US" sz="2400" b="1" dirty="0">
                <a:solidFill>
                  <a:srgbClr val="53565A"/>
                </a:solidFill>
                <a:cs typeface="Arial" pitchFamily="34" charset="0"/>
              </a:rPr>
              <a:t>To emboss a Printer Output File (PRN):</a:t>
            </a:r>
          </a:p>
          <a:p>
            <a:pPr marL="457200" indent="-457200">
              <a:buFont typeface="+mj-lt"/>
              <a:buAutoNum type="arabicPeriod"/>
              <a:defRPr/>
            </a:pPr>
            <a:r>
              <a:rPr lang="en-US" dirty="0">
                <a:solidFill>
                  <a:srgbClr val="53565A"/>
                </a:solidFill>
                <a:cs typeface="Arial" pitchFamily="34" charset="0"/>
              </a:rPr>
              <a:t>When you approve a print request that prints in PRN format, a print dialog window opens.</a:t>
            </a:r>
          </a:p>
          <a:p>
            <a:pPr marL="750888" lvl="2" indent="-285750">
              <a:defRPr/>
            </a:pPr>
            <a:r>
              <a:rPr lang="en-US" sz="2000" dirty="0">
                <a:solidFill>
                  <a:srgbClr val="53565A"/>
                </a:solidFill>
                <a:cs typeface="Arial" pitchFamily="34" charset="0"/>
              </a:rPr>
              <a:t>Select to Save the file to your computer.</a:t>
            </a:r>
          </a:p>
          <a:p>
            <a:pPr>
              <a:defRPr/>
            </a:pPr>
            <a:r>
              <a:rPr lang="en-US" dirty="0">
                <a:solidFill>
                  <a:srgbClr val="53565A"/>
                </a:solidFill>
                <a:cs typeface="Arial" pitchFamily="34" charset="0"/>
              </a:rPr>
              <a:t>2. Locate the saved PRN file and open it.</a:t>
            </a:r>
          </a:p>
          <a:p>
            <a:pPr marL="750888" lvl="2" indent="-285750">
              <a:defRPr/>
            </a:pPr>
            <a:r>
              <a:rPr lang="en-US" sz="2000" dirty="0">
                <a:solidFill>
                  <a:srgbClr val="53565A"/>
                </a:solidFill>
                <a:cs typeface="Arial" pitchFamily="34" charset="0"/>
              </a:rPr>
              <a:t>If Tiger Designer is set as the default program for PRN files, a Print Window appears.  </a:t>
            </a:r>
          </a:p>
          <a:p>
            <a:pPr>
              <a:defRPr/>
            </a:pPr>
            <a:r>
              <a:rPr lang="en-US" dirty="0">
                <a:solidFill>
                  <a:srgbClr val="53565A"/>
                </a:solidFill>
                <a:cs typeface="Arial" pitchFamily="34" charset="0"/>
              </a:rPr>
              <a:t>3.  Click Print.</a:t>
            </a:r>
          </a:p>
          <a:p>
            <a:endParaRPr lang="en-US" dirty="0"/>
          </a:p>
        </p:txBody>
      </p:sp>
      <p:pic>
        <p:nvPicPr>
          <p:cNvPr id="6" name="Picture 5">
            <a:extLst>
              <a:ext uri="{FF2B5EF4-FFF2-40B4-BE49-F238E27FC236}">
                <a16:creationId xmlns:a16="http://schemas.microsoft.com/office/drawing/2014/main" id="{20C969CE-5C8E-47CF-A7E3-722D7455AA73}"/>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898860" y="1572809"/>
            <a:ext cx="3725780" cy="22154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F11E100E-F33E-4824-9415-8D48E5FD6DD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47103345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616E-7B10-4960-88DF-6286218722BD}"/>
              </a:ext>
            </a:extLst>
          </p:cNvPr>
          <p:cNvSpPr>
            <a:spLocks noGrp="1"/>
          </p:cNvSpPr>
          <p:nvPr>
            <p:ph type="title"/>
          </p:nvPr>
        </p:nvSpPr>
        <p:spPr/>
        <p:txBody>
          <a:bodyPr/>
          <a:lstStyle/>
          <a:p>
            <a:r>
              <a:rPr lang="en-US" dirty="0"/>
              <a:t>Emboss on Request: PRN, continued</a:t>
            </a:r>
          </a:p>
        </p:txBody>
      </p:sp>
      <p:sp>
        <p:nvSpPr>
          <p:cNvPr id="4" name="Content Placeholder 3">
            <a:extLst>
              <a:ext uri="{FF2B5EF4-FFF2-40B4-BE49-F238E27FC236}">
                <a16:creationId xmlns:a16="http://schemas.microsoft.com/office/drawing/2014/main" id="{CC29723D-B020-4744-A66C-CFD88F40A9CF}"/>
              </a:ext>
            </a:extLst>
          </p:cNvPr>
          <p:cNvSpPr>
            <a:spLocks noGrp="1"/>
          </p:cNvSpPr>
          <p:nvPr>
            <p:ph idx="1"/>
          </p:nvPr>
        </p:nvSpPr>
        <p:spPr>
          <a:xfrm>
            <a:off x="476166" y="903975"/>
            <a:ext cx="10966265" cy="3852006"/>
          </a:xfrm>
        </p:spPr>
        <p:txBody>
          <a:bodyPr/>
          <a:lstStyle/>
          <a:p>
            <a:pPr marL="0" lvl="1" indent="0" eaLnBrk="1" hangingPunct="1">
              <a:spcBef>
                <a:spcPts val="634"/>
              </a:spcBef>
              <a:buNone/>
              <a:defRPr/>
            </a:pPr>
            <a:r>
              <a:rPr lang="en-US" sz="2400" dirty="0">
                <a:solidFill>
                  <a:srgbClr val="53565A"/>
                </a:solidFill>
                <a:cs typeface="Arial" pitchFamily="34" charset="0"/>
              </a:rPr>
              <a:t>If the Print button is disabled, you may need to convert the files in Tiger Designer. </a:t>
            </a:r>
          </a:p>
          <a:p>
            <a:pPr marL="228600" lvl="1" indent="-228600" eaLnBrk="1" hangingPunct="1">
              <a:spcBef>
                <a:spcPts val="634"/>
              </a:spcBef>
              <a:buAutoNum type="arabicPeriod"/>
              <a:defRPr/>
            </a:pPr>
            <a:r>
              <a:rPr lang="en-US" dirty="0">
                <a:solidFill>
                  <a:srgbClr val="53565A"/>
                </a:solidFill>
                <a:cs typeface="Arial" pitchFamily="34" charset="0"/>
              </a:rPr>
              <a:t>Open the file in Tiger Designer and click Yes when a popup message asks if you want to convert the file. </a:t>
            </a:r>
          </a:p>
          <a:p>
            <a:pPr marL="228600" lvl="1" indent="-228600" eaLnBrk="1" hangingPunct="1">
              <a:spcBef>
                <a:spcPts val="634"/>
              </a:spcBef>
              <a:buAutoNum type="arabicPeriod"/>
              <a:defRPr/>
            </a:pPr>
            <a:r>
              <a:rPr lang="en-US" dirty="0">
                <a:solidFill>
                  <a:srgbClr val="53565A"/>
                </a:solidFill>
                <a:cs typeface="Arial" pitchFamily="34" charset="0"/>
              </a:rPr>
              <a:t>Save the file as a Tiger Designer Document file (.TDSX) and try printing it again.</a:t>
            </a:r>
          </a:p>
          <a:p>
            <a:pPr marL="228600" lvl="1" indent="-228600" eaLnBrk="1" hangingPunct="1">
              <a:spcBef>
                <a:spcPts val="634"/>
              </a:spcBef>
              <a:buAutoNum type="arabicPeriod"/>
              <a:defRPr/>
            </a:pPr>
            <a:r>
              <a:rPr lang="en-US" dirty="0">
                <a:solidFill>
                  <a:srgbClr val="53565A"/>
                </a:solidFill>
                <a:cs typeface="Arial" pitchFamily="34" charset="0"/>
              </a:rPr>
              <a:t>If this popup message does not appear, navigate to File&gt;Save As. Choose the destination where you wish to save the file, then select </a:t>
            </a:r>
            <a:r>
              <a:rPr lang="en-US" dirty="0" err="1">
                <a:solidFill>
                  <a:srgbClr val="53565A"/>
                </a:solidFill>
                <a:cs typeface="Arial" pitchFamily="34" charset="0"/>
              </a:rPr>
              <a:t>ViewPlus</a:t>
            </a:r>
            <a:r>
              <a:rPr lang="en-US" dirty="0">
                <a:solidFill>
                  <a:srgbClr val="53565A"/>
                </a:solidFill>
                <a:cs typeface="Arial" pitchFamily="34" charset="0"/>
              </a:rPr>
              <a:t> Cub/Max PRN files from the Save as Type dropdown.</a:t>
            </a:r>
          </a:p>
          <a:p>
            <a:pPr marL="0" lvl="1" indent="0" eaLnBrk="1" hangingPunct="1">
              <a:spcBef>
                <a:spcPts val="634"/>
              </a:spcBef>
              <a:buNone/>
              <a:defRPr/>
            </a:pPr>
            <a:endParaRPr lang="en-US" dirty="0">
              <a:cs typeface="Arial" pitchFamily="34" charset="0"/>
            </a:endParaRPr>
          </a:p>
          <a:p>
            <a:endParaRPr lang="en-US" dirty="0"/>
          </a:p>
        </p:txBody>
      </p:sp>
      <p:pic>
        <p:nvPicPr>
          <p:cNvPr id="5" name="Picture 4" descr="grayed out print button">
            <a:extLst>
              <a:ext uri="{FF2B5EF4-FFF2-40B4-BE49-F238E27FC236}">
                <a16:creationId xmlns:a16="http://schemas.microsoft.com/office/drawing/2014/main" id="{DE00E8FC-996E-4B70-8BC7-3F9C47CF5A21}"/>
              </a:ext>
            </a:extLst>
          </p:cNvPr>
          <p:cNvPicPr/>
          <p:nvPr/>
        </p:nvPicPr>
        <p:blipFill>
          <a:blip r:embed="rId4">
            <a:extLst>
              <a:ext uri="{28A0092B-C50C-407E-A947-70E740481C1C}">
                <a14:useLocalDpi xmlns:a14="http://schemas.microsoft.com/office/drawing/2010/main" val="0"/>
              </a:ext>
            </a:extLst>
          </a:blip>
          <a:stretch>
            <a:fillRect/>
          </a:stretch>
        </p:blipFill>
        <p:spPr>
          <a:xfrm>
            <a:off x="822551" y="3429000"/>
            <a:ext cx="3432841" cy="192600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7A893A2C-A140-45F0-891A-4710EC649ECF}"/>
              </a:ext>
            </a:extLst>
          </p:cNvPr>
          <p:cNvSpPr/>
          <p:nvPr/>
        </p:nvSpPr>
        <p:spPr>
          <a:xfrm>
            <a:off x="1171380" y="5604248"/>
            <a:ext cx="2735179" cy="276727"/>
          </a:xfrm>
          <a:prstGeom prst="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schemeClr>
                </a:solidFill>
              </a:rPr>
              <a:t>Disabled Print button</a:t>
            </a:r>
          </a:p>
        </p:txBody>
      </p:sp>
      <p:pic>
        <p:nvPicPr>
          <p:cNvPr id="7" name="Picture 6" descr="message indicating that the PRN file needs to be converted in order to print">
            <a:extLst>
              <a:ext uri="{FF2B5EF4-FFF2-40B4-BE49-F238E27FC236}">
                <a16:creationId xmlns:a16="http://schemas.microsoft.com/office/drawing/2014/main" id="{5B3A5FF2-9920-4A64-830F-26109E4CF1D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85975" y="3629962"/>
            <a:ext cx="3121377" cy="15240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Save As window">
            <a:extLst>
              <a:ext uri="{FF2B5EF4-FFF2-40B4-BE49-F238E27FC236}">
                <a16:creationId xmlns:a16="http://schemas.microsoft.com/office/drawing/2014/main" id="{54143B7B-4A0D-4FE0-9E30-7940A9D001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237935" y="3404678"/>
            <a:ext cx="2607681" cy="215944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4D344ECC-D065-437A-8B84-4D241053474C}"/>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55609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Emboss on Reques</a:t>
            </a:r>
            <a:r>
              <a:rPr lang="en-US" altLang="en-US" dirty="0"/>
              <a:t>t: BRF</a:t>
            </a:r>
            <a:endParaRPr altLang="en-US" dirty="0"/>
          </a:p>
        </p:txBody>
      </p:sp>
      <p:sp>
        <p:nvSpPr>
          <p:cNvPr id="3" name="Content Placeholder 2">
            <a:extLst>
              <a:ext uri="{FF2B5EF4-FFF2-40B4-BE49-F238E27FC236}">
                <a16:creationId xmlns:a16="http://schemas.microsoft.com/office/drawing/2014/main" id="{75195308-35A4-4472-B08E-4179BBA419D1}"/>
              </a:ext>
            </a:extLst>
          </p:cNvPr>
          <p:cNvSpPr>
            <a:spLocks noGrp="1"/>
          </p:cNvSpPr>
          <p:nvPr>
            <p:ph idx="1"/>
          </p:nvPr>
        </p:nvSpPr>
        <p:spPr>
          <a:xfrm>
            <a:off x="510341" y="1047750"/>
            <a:ext cx="6808303" cy="5080676"/>
          </a:xfrm>
        </p:spPr>
        <p:txBody>
          <a:bodyPr>
            <a:normAutofit fontScale="92500"/>
          </a:bodyPr>
          <a:lstStyle/>
          <a:p>
            <a:pPr>
              <a:defRPr/>
            </a:pPr>
            <a:r>
              <a:rPr lang="en-US" sz="2600" b="1" dirty="0">
                <a:solidFill>
                  <a:srgbClr val="53565A"/>
                </a:solidFill>
                <a:cs typeface="Arial" pitchFamily="34" charset="0"/>
              </a:rPr>
              <a:t>To emboss a Braille Ready File (BRF):</a:t>
            </a:r>
          </a:p>
          <a:p>
            <a:pPr marL="342900" lvl="0" indent="-342900">
              <a:spcBef>
                <a:spcPts val="0"/>
              </a:spcBef>
              <a:buFont typeface="+mj-lt"/>
              <a:buAutoNum type="arabicPeriod"/>
            </a:pPr>
            <a:r>
              <a:rPr lang="en-US" dirty="0">
                <a:solidFill>
                  <a:srgbClr val="53565A"/>
                </a:solidFill>
                <a:ea typeface="Calibri" panose="020F0502020204030204" pitchFamily="34" charset="0"/>
                <a:cs typeface="Times New Roman" panose="02020603050405020304" pitchFamily="18" charset="0"/>
              </a:rPr>
              <a:t>When you approve a print request that prints in BRF format, a print dialog window opens.</a:t>
            </a:r>
          </a:p>
          <a:p>
            <a:pPr marL="800100" lvl="1" indent="-342900">
              <a:spcBef>
                <a:spcPts val="0"/>
              </a:spcBef>
            </a:pPr>
            <a:r>
              <a:rPr lang="en-US" dirty="0">
                <a:solidFill>
                  <a:srgbClr val="53565A"/>
                </a:solidFill>
                <a:ea typeface="Calibri" panose="020F0502020204030204" pitchFamily="34" charset="0"/>
                <a:cs typeface="Times New Roman" panose="02020603050405020304" pitchFamily="18" charset="0"/>
              </a:rPr>
              <a:t>Select </a:t>
            </a:r>
            <a:r>
              <a:rPr lang="en-US" b="1" dirty="0">
                <a:solidFill>
                  <a:srgbClr val="53565A"/>
                </a:solidFill>
                <a:ea typeface="Calibri" panose="020F0502020204030204" pitchFamily="34" charset="0"/>
                <a:cs typeface="Times New Roman" panose="02020603050405020304" pitchFamily="18" charset="0"/>
              </a:rPr>
              <a:t>Open with</a:t>
            </a:r>
            <a:r>
              <a:rPr lang="en-US" dirty="0">
                <a:solidFill>
                  <a:srgbClr val="53565A"/>
                </a:solidFill>
                <a:ea typeface="Calibri" panose="020F0502020204030204" pitchFamily="34" charset="0"/>
                <a:cs typeface="Times New Roman" panose="02020603050405020304" pitchFamily="18" charset="0"/>
              </a:rPr>
              <a:t>.</a:t>
            </a:r>
          </a:p>
          <a:p>
            <a:pPr marL="800100" lvl="1" indent="-342900">
              <a:spcBef>
                <a:spcPts val="0"/>
              </a:spcBef>
            </a:pPr>
            <a:r>
              <a:rPr lang="en-US" dirty="0">
                <a:solidFill>
                  <a:srgbClr val="53565A"/>
                </a:solidFill>
                <a:ea typeface="Calibri" panose="020F0502020204030204" pitchFamily="34" charset="0"/>
                <a:cs typeface="Times New Roman" panose="02020603050405020304" pitchFamily="18" charset="0"/>
              </a:rPr>
              <a:t>In the drop-down list, select </a:t>
            </a:r>
            <a:r>
              <a:rPr lang="en-US" b="1" dirty="0">
                <a:solidFill>
                  <a:srgbClr val="53565A"/>
                </a:solidFill>
                <a:ea typeface="Calibri" panose="020F0502020204030204" pitchFamily="34" charset="0"/>
                <a:cs typeface="Times New Roman" panose="02020603050405020304" pitchFamily="18" charset="0"/>
              </a:rPr>
              <a:t>Duxbury Braille Translator</a:t>
            </a:r>
            <a:r>
              <a:rPr lang="en-US" dirty="0">
                <a:solidFill>
                  <a:srgbClr val="53565A"/>
                </a:solidFill>
                <a:ea typeface="Calibri" panose="020F0502020204030204" pitchFamily="34" charset="0"/>
                <a:cs typeface="Times New Roman" panose="02020603050405020304" pitchFamily="18" charset="0"/>
              </a:rPr>
              <a:t>. </a:t>
            </a:r>
          </a:p>
          <a:p>
            <a:pPr marL="800100" lvl="1" indent="-342900">
              <a:spcBef>
                <a:spcPts val="0"/>
              </a:spcBef>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 The </a:t>
            </a:r>
            <a:r>
              <a:rPr lang="en-US" b="1" i="1" dirty="0">
                <a:solidFill>
                  <a:srgbClr val="53565A"/>
                </a:solidFill>
                <a:ea typeface="Calibri" panose="020F0502020204030204" pitchFamily="34" charset="0"/>
                <a:cs typeface="Times New Roman" panose="02020603050405020304" pitchFamily="18" charset="0"/>
              </a:rPr>
              <a:t>Import File</a:t>
            </a:r>
            <a:r>
              <a:rPr lang="en-US" dirty="0">
                <a:solidFill>
                  <a:srgbClr val="53565A"/>
                </a:solidFill>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a:pPr>
            <a:r>
              <a:rPr lang="en-US" dirty="0">
                <a:solidFill>
                  <a:srgbClr val="53565A"/>
                </a:solidFill>
                <a:ea typeface="Calibri" panose="020F0502020204030204" pitchFamily="34" charset="0"/>
                <a:cs typeface="Times New Roman" panose="02020603050405020304" pitchFamily="18" charset="0"/>
              </a:rPr>
              <a:t>Ensure that the following are selected:</a:t>
            </a:r>
          </a:p>
          <a:p>
            <a:pPr marL="808038" lvl="2" indent="-342900">
              <a:spcBef>
                <a:spcPts val="0"/>
              </a:spcBef>
              <a:buFont typeface="Symbol" panose="05050102010706020507" pitchFamily="18" charset="2"/>
              <a:buChar char=""/>
            </a:pPr>
            <a:r>
              <a:rPr lang="en-US" dirty="0">
                <a:solidFill>
                  <a:srgbClr val="53565A"/>
                </a:solidFill>
                <a:ea typeface="Calibri" panose="020F0502020204030204" pitchFamily="34" charset="0"/>
                <a:cs typeface="Times New Roman" panose="02020603050405020304" pitchFamily="18" charset="0"/>
              </a:rPr>
              <a:t>Template:</a:t>
            </a:r>
          </a:p>
          <a:p>
            <a:pPr marL="977900" lvl="2" indent="-285750">
              <a:spcBef>
                <a:spcPts val="0"/>
              </a:spcBef>
              <a:buFont typeface="Courier New" panose="02070309020205020404" pitchFamily="49" charset="0"/>
              <a:buChar char="o"/>
            </a:pPr>
            <a:r>
              <a:rPr lang="en-US" sz="1900" dirty="0">
                <a:solidFill>
                  <a:srgbClr val="53565A"/>
                </a:solidFill>
                <a:ea typeface="Calibri" panose="020F0502020204030204" pitchFamily="34" charset="0"/>
                <a:cs typeface="Times New Roman" panose="02020603050405020304" pitchFamily="18" charset="0"/>
              </a:rPr>
              <a:t>For Duxbury 11.2 or earlier: </a:t>
            </a:r>
            <a:r>
              <a:rPr lang="en-US" sz="1900" b="1" dirty="0">
                <a:solidFill>
                  <a:srgbClr val="53565A"/>
                </a:solidFill>
                <a:ea typeface="Calibri" panose="020F0502020204030204" pitchFamily="34" charset="0"/>
                <a:cs typeface="Times New Roman" panose="02020603050405020304" pitchFamily="18" charset="0"/>
              </a:rPr>
              <a:t>English (American) – Standard Literary Format</a:t>
            </a:r>
            <a:endParaRPr lang="en-US" sz="1900" dirty="0">
              <a:solidFill>
                <a:srgbClr val="53565A"/>
              </a:solidFill>
              <a:ea typeface="Calibri" panose="020F0502020204030204" pitchFamily="34" charset="0"/>
              <a:cs typeface="Times New Roman" panose="02020603050405020304" pitchFamily="18" charset="0"/>
            </a:endParaRPr>
          </a:p>
          <a:p>
            <a:pPr marL="977900" lvl="2" indent="-285750">
              <a:spcBef>
                <a:spcPts val="0"/>
              </a:spcBef>
              <a:buFont typeface="Courier New" panose="02070309020205020404" pitchFamily="49" charset="0"/>
              <a:buChar char="o"/>
            </a:pPr>
            <a:r>
              <a:rPr lang="en-US" sz="1900" dirty="0">
                <a:solidFill>
                  <a:srgbClr val="53565A"/>
                </a:solidFill>
                <a:ea typeface="Calibri" panose="020F0502020204030204" pitchFamily="34" charset="0"/>
                <a:cs typeface="Times New Roman" panose="02020603050405020304" pitchFamily="18" charset="0"/>
              </a:rPr>
              <a:t>For Duxbury 11.3 or later: </a:t>
            </a:r>
            <a:r>
              <a:rPr lang="en-US" sz="1900" b="1" dirty="0">
                <a:solidFill>
                  <a:srgbClr val="53565A"/>
                </a:solidFill>
                <a:ea typeface="Calibri" panose="020F0502020204030204" pitchFamily="34" charset="0"/>
                <a:cs typeface="Times New Roman" panose="02020603050405020304" pitchFamily="18" charset="0"/>
              </a:rPr>
              <a:t>English (BANA Pre-UEB) – Literary Format</a:t>
            </a:r>
            <a:r>
              <a:rPr lang="en-US" sz="1900" dirty="0">
                <a:solidFill>
                  <a:srgbClr val="53565A"/>
                </a:solidFill>
                <a:ea typeface="Calibri" panose="020F0502020204030204" pitchFamily="34" charset="0"/>
                <a:cs typeface="Times New Roman" panose="02020603050405020304" pitchFamily="18" charset="0"/>
              </a:rPr>
              <a:t> </a:t>
            </a:r>
          </a:p>
          <a:p>
            <a:pPr marL="808038" lvl="2" indent="-342900">
              <a:spcBef>
                <a:spcPts val="0"/>
              </a:spcBef>
              <a:buFont typeface="Symbol" panose="05050102010706020507" pitchFamily="18" charset="2"/>
              <a:buChar char=""/>
            </a:pPr>
            <a:r>
              <a:rPr lang="en-US" dirty="0">
                <a:solidFill>
                  <a:srgbClr val="53565A"/>
                </a:solidFill>
                <a:ea typeface="Calibri" panose="020F0502020204030204" pitchFamily="34" charset="0"/>
                <a:cs typeface="Times New Roman" panose="02020603050405020304" pitchFamily="18" charset="0"/>
              </a:rPr>
              <a:t>Import Filter: </a:t>
            </a:r>
            <a:r>
              <a:rPr lang="en-US" b="1" dirty="0">
                <a:solidFill>
                  <a:srgbClr val="53565A"/>
                </a:solidFill>
                <a:ea typeface="Calibri" panose="020F0502020204030204" pitchFamily="34" charset="0"/>
                <a:cs typeface="Times New Roman" panose="02020603050405020304" pitchFamily="18" charset="0"/>
              </a:rPr>
              <a:t>Formatted braille</a:t>
            </a:r>
            <a:endParaRPr lang="en-US" dirty="0">
              <a:solidFill>
                <a:srgbClr val="53565A"/>
              </a:solidFill>
              <a:ea typeface="Calibri" panose="020F0502020204030204" pitchFamily="34" charset="0"/>
              <a:cs typeface="Times New Roman" panose="02020603050405020304" pitchFamily="18" charset="0"/>
            </a:endParaRPr>
          </a:p>
          <a:p>
            <a:pPr>
              <a:defRPr/>
            </a:pPr>
            <a:endParaRPr lang="en-US" sz="2800" b="1" dirty="0">
              <a:cs typeface="Arial" pitchFamily="34" charset="0"/>
            </a:endParaRPr>
          </a:p>
          <a:p>
            <a:endParaRPr lang="en-US" sz="2800" dirty="0"/>
          </a:p>
        </p:txBody>
      </p:sp>
      <p:pic>
        <p:nvPicPr>
          <p:cNvPr id="5" name="Picture 4">
            <a:extLs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674939" y="1562632"/>
            <a:ext cx="4050934" cy="37327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3E4EA12B-2158-4899-A66C-AEC662A54F2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07960711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Emboss on Request: BRF, continued</a:t>
            </a:r>
            <a:endParaRPr altLang="en-US" dirty="0"/>
          </a:p>
        </p:txBody>
      </p:sp>
      <p:sp>
        <p:nvSpPr>
          <p:cNvPr id="3" name="Content Placeholder 2">
            <a:extLst>
              <a:ext uri="{FF2B5EF4-FFF2-40B4-BE49-F238E27FC236}">
                <a16:creationId xmlns:a16="http://schemas.microsoft.com/office/drawing/2014/main" id="{80B01D54-C832-4F4F-9676-3C49C43BCA2F}"/>
              </a:ext>
            </a:extLst>
          </p:cNvPr>
          <p:cNvSpPr>
            <a:spLocks noGrp="1"/>
          </p:cNvSpPr>
          <p:nvPr>
            <p:ph idx="1"/>
          </p:nvPr>
        </p:nvSpPr>
        <p:spPr>
          <a:xfrm>
            <a:off x="466127" y="1176236"/>
            <a:ext cx="6438899" cy="4874368"/>
          </a:xfrm>
        </p:spPr>
        <p:txBody>
          <a:bodyPr>
            <a:normAutofit/>
          </a:bodyPr>
          <a:lstStyle/>
          <a:p>
            <a:pPr>
              <a:defRPr/>
            </a:pPr>
            <a:r>
              <a:rPr lang="en-US" sz="2400" b="1" dirty="0">
                <a:solidFill>
                  <a:srgbClr val="53565A"/>
                </a:solidFill>
                <a:cs typeface="Arial" pitchFamily="34" charset="0"/>
              </a:rPr>
              <a:t>To emboss a Braille Ready File (BRF):</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 The </a:t>
            </a:r>
            <a:r>
              <a:rPr lang="en-US" b="1" i="1" dirty="0">
                <a:solidFill>
                  <a:srgbClr val="53565A"/>
                </a:solidFill>
                <a:ea typeface="Calibri" panose="020F0502020204030204" pitchFamily="34" charset="0"/>
                <a:cs typeface="Times New Roman" panose="02020603050405020304" pitchFamily="18" charset="0"/>
              </a:rPr>
              <a:t>Duxbury Braille Translator</a:t>
            </a:r>
            <a:r>
              <a:rPr lang="en-US" dirty="0">
                <a:solidFill>
                  <a:srgbClr val="53565A"/>
                </a:solidFill>
                <a:ea typeface="Calibri" panose="020F0502020204030204" pitchFamily="34" charset="0"/>
                <a:cs typeface="Times New Roman" panose="02020603050405020304" pitchFamily="18" charset="0"/>
              </a:rPr>
              <a:t> preview window opens.</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Go to </a:t>
            </a:r>
            <a:r>
              <a:rPr lang="en-US" b="1" dirty="0">
                <a:solidFill>
                  <a:srgbClr val="53565A"/>
                </a:solidFill>
                <a:ea typeface="Calibri" panose="020F0502020204030204" pitchFamily="34" charset="0"/>
                <a:cs typeface="Times New Roman" panose="02020603050405020304" pitchFamily="18" charset="0"/>
              </a:rPr>
              <a:t>File</a:t>
            </a:r>
            <a:r>
              <a:rPr lang="en-US" dirty="0">
                <a:solidFill>
                  <a:srgbClr val="53565A"/>
                </a:solidFill>
                <a:ea typeface="Calibri" panose="020F0502020204030204" pitchFamily="34" charset="0"/>
                <a:cs typeface="Times New Roman" panose="02020603050405020304" pitchFamily="18" charset="0"/>
              </a:rPr>
              <a:t> &gt; </a:t>
            </a:r>
            <a:r>
              <a:rPr lang="en-US" b="1" dirty="0">
                <a:solidFill>
                  <a:srgbClr val="53565A"/>
                </a:solidFill>
                <a:ea typeface="Calibri" panose="020F0502020204030204" pitchFamily="34" charset="0"/>
                <a:cs typeface="Times New Roman" panose="02020603050405020304" pitchFamily="18" charset="0"/>
              </a:rPr>
              <a:t>Emboss</a:t>
            </a:r>
            <a:r>
              <a:rPr lang="en-US" dirty="0">
                <a:solidFill>
                  <a:srgbClr val="53565A"/>
                </a:solidFill>
                <a:ea typeface="Calibri" panose="020F0502020204030204" pitchFamily="34" charset="0"/>
                <a:cs typeface="Times New Roman" panose="02020603050405020304" pitchFamily="18" charset="0"/>
              </a:rPr>
              <a:t>. The</a:t>
            </a:r>
            <a:r>
              <a:rPr lang="en-US" i="1" dirty="0">
                <a:solidFill>
                  <a:srgbClr val="53565A"/>
                </a:solidFill>
                <a:ea typeface="Calibri" panose="020F0502020204030204" pitchFamily="34" charset="0"/>
                <a:cs typeface="Times New Roman" panose="02020603050405020304" pitchFamily="18" charset="0"/>
              </a:rPr>
              <a:t> </a:t>
            </a:r>
            <a:r>
              <a:rPr lang="en-US" b="1" i="1" dirty="0">
                <a:solidFill>
                  <a:srgbClr val="53565A"/>
                </a:solidFill>
                <a:ea typeface="Calibri" panose="020F0502020204030204" pitchFamily="34" charset="0"/>
                <a:cs typeface="Times New Roman" panose="02020603050405020304" pitchFamily="18" charset="0"/>
              </a:rPr>
              <a:t>File: Emboss</a:t>
            </a:r>
            <a:r>
              <a:rPr lang="en-US" dirty="0">
                <a:solidFill>
                  <a:srgbClr val="53565A"/>
                </a:solidFill>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Ensure that only one copy is being printed, the page range is set to </a:t>
            </a:r>
            <a:r>
              <a:rPr lang="en-US" b="1" dirty="0">
                <a:solidFill>
                  <a:srgbClr val="53565A"/>
                </a:solidFill>
                <a:ea typeface="Calibri" panose="020F0502020204030204" pitchFamily="34" charset="0"/>
                <a:cs typeface="Times New Roman" panose="02020603050405020304" pitchFamily="18" charset="0"/>
              </a:rPr>
              <a:t>All</a:t>
            </a:r>
            <a:r>
              <a:rPr lang="en-US" dirty="0">
                <a:solidFill>
                  <a:srgbClr val="53565A"/>
                </a:solidFill>
                <a:ea typeface="Calibri" panose="020F0502020204030204" pitchFamily="34" charset="0"/>
                <a:cs typeface="Times New Roman" panose="02020603050405020304" pitchFamily="18" charset="0"/>
              </a:rPr>
              <a:t>, and the </a:t>
            </a:r>
            <a:r>
              <a:rPr lang="en-US" dirty="0" err="1">
                <a:solidFill>
                  <a:srgbClr val="53565A"/>
                </a:solidFill>
                <a:ea typeface="Calibri" panose="020F0502020204030204" pitchFamily="34" charset="0"/>
                <a:cs typeface="Times New Roman" panose="02020603050405020304" pitchFamily="18" charset="0"/>
              </a:rPr>
              <a:t>Brailler</a:t>
            </a:r>
            <a:r>
              <a:rPr lang="en-US" dirty="0">
                <a:solidFill>
                  <a:srgbClr val="53565A"/>
                </a:solidFill>
                <a:ea typeface="Calibri" panose="020F0502020204030204" pitchFamily="34" charset="0"/>
                <a:cs typeface="Times New Roman" panose="02020603050405020304" pitchFamily="18" charset="0"/>
              </a:rPr>
              <a:t> Device is set to </a:t>
            </a:r>
            <a:r>
              <a:rPr lang="en-US" b="1" dirty="0">
                <a:solidFill>
                  <a:srgbClr val="53565A"/>
                </a:solidFill>
                <a:ea typeface="Calibri" panose="020F0502020204030204" pitchFamily="34" charset="0"/>
                <a:cs typeface="Times New Roman" panose="02020603050405020304" pitchFamily="18" charset="0"/>
              </a:rPr>
              <a:t>ViewPlus Max</a:t>
            </a:r>
            <a:r>
              <a:rPr lang="en-US" dirty="0">
                <a:solidFill>
                  <a:srgbClr val="53565A"/>
                </a:solidFill>
                <a:ea typeface="Calibri" panose="020F0502020204030204" pitchFamily="34" charset="0"/>
                <a:cs typeface="Times New Roman" panose="02020603050405020304" pitchFamily="18" charset="0"/>
              </a:rPr>
              <a:t> (or other ViewPlus embosser).</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a:t>
            </a:r>
          </a:p>
          <a:p>
            <a:pPr marL="0" lvl="1" indent="0">
              <a:buNone/>
              <a:defRPr/>
            </a:pPr>
            <a:endParaRPr lang="en-US" dirty="0"/>
          </a:p>
          <a:p>
            <a:endParaRPr lang="en-US" dirty="0"/>
          </a:p>
        </p:txBody>
      </p:sp>
      <p:pic>
        <p:nvPicPr>
          <p:cNvPr id="6" name="Picture 5">
            <a:extLs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184895" y="2010607"/>
            <a:ext cx="4540978" cy="26071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41E0D33C-5D54-4934-9EA7-0CEB2E284B4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72542054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Deleting Test-Related Files</a:t>
            </a:r>
          </a:p>
        </p:txBody>
      </p:sp>
      <p:sp>
        <p:nvSpPr>
          <p:cNvPr id="5" name="Content Placeholder 4">
            <a:extLst>
              <a:ext uri="{FF2B5EF4-FFF2-40B4-BE49-F238E27FC236}">
                <a16:creationId xmlns:a16="http://schemas.microsoft.com/office/drawing/2014/main" id="{19D8CEE8-9AE4-435E-BC7B-FAB750E65E8C}"/>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dirty="0">
                <a:solidFill>
                  <a:srgbClr val="53565A"/>
                </a:solidFill>
              </a:rPr>
              <a:t>Most supported web browsers automatically save downloaded files. </a:t>
            </a:r>
          </a:p>
          <a:p>
            <a:pPr marL="342900" indent="-342900">
              <a:buFont typeface="Arial" panose="020B0604020202020204" pitchFamily="34" charset="0"/>
              <a:buChar char="•"/>
            </a:pPr>
            <a:r>
              <a:rPr lang="en-US" sz="2400" dirty="0">
                <a:solidFill>
                  <a:srgbClr val="53565A"/>
                </a:solidFill>
              </a:rPr>
              <a:t>If your computer saves the BRF and PRN files from emboss requests, you </a:t>
            </a:r>
            <a:r>
              <a:rPr lang="en-US" sz="2400" b="1" dirty="0">
                <a:solidFill>
                  <a:srgbClr val="53565A"/>
                </a:solidFill>
              </a:rPr>
              <a:t>must </a:t>
            </a:r>
            <a:r>
              <a:rPr lang="en-US" sz="2400" dirty="0">
                <a:solidFill>
                  <a:srgbClr val="53565A"/>
                </a:solidFill>
              </a:rPr>
              <a:t>delete all test-related files from your browser’s download archive for security purposes.</a:t>
            </a:r>
          </a:p>
          <a:p>
            <a:pPr marL="342900" indent="-342900">
              <a:buFont typeface="Arial" panose="020B0604020202020204" pitchFamily="34" charset="0"/>
              <a:buChar char="•"/>
            </a:pPr>
            <a:r>
              <a:rPr lang="en-US" sz="2400" dirty="0">
                <a:solidFill>
                  <a:srgbClr val="53565A"/>
                </a:solidFill>
              </a:rPr>
              <a:t>For more information on how to delete test-related files from your internet browser’s download archive, please consult the </a:t>
            </a:r>
            <a:r>
              <a:rPr lang="en-US" sz="2400" i="1" dirty="0">
                <a:solidFill>
                  <a:srgbClr val="53565A"/>
                </a:solidFill>
              </a:rPr>
              <a:t>Assistive Technology Manual for Windows and macOS</a:t>
            </a:r>
            <a:r>
              <a:rPr lang="en-US" sz="2400" dirty="0">
                <a:solidFill>
                  <a:srgbClr val="53565A"/>
                </a:solidFill>
              </a:rPr>
              <a:t>.</a:t>
            </a:r>
          </a:p>
        </p:txBody>
      </p:sp>
      <p:sp>
        <p:nvSpPr>
          <p:cNvPr id="6" name="Slide Number Placeholder 3">
            <a:extLst>
              <a:ext uri="{FF2B5EF4-FFF2-40B4-BE49-F238E27FC236}">
                <a16:creationId xmlns:a16="http://schemas.microsoft.com/office/drawing/2014/main" id="{2D6694BA-F9D9-4EC6-BDFC-638F522CAF8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76343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3979" y="2381693"/>
            <a:ext cx="6632003" cy="1315356"/>
          </a:xfrm>
        </p:spPr>
        <p:txBody>
          <a:bodyPr/>
          <a:lstStyle/>
          <a:p>
            <a:r>
              <a:rPr lang="en-US" dirty="0"/>
              <a:t>Technology for Testing with Braille</a:t>
            </a:r>
          </a:p>
        </p:txBody>
      </p:sp>
    </p:spTree>
    <p:custDataLst>
      <p:tags r:id="rId1"/>
    </p:custDataLst>
    <p:extLst>
      <p:ext uri="{BB962C8B-B14F-4D97-AF65-F5344CB8AC3E}">
        <p14:creationId xmlns:p14="http://schemas.microsoft.com/office/powerpoint/2010/main" val="3413631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Requests</a:t>
            </a:r>
          </a:p>
        </p:txBody>
      </p:sp>
      <p:grpSp>
        <p:nvGrpSpPr>
          <p:cNvPr id="4" name="Group 3" descr="Approved Requests button">
            <a:extLst>
              <a:ext uri="{FF2B5EF4-FFF2-40B4-BE49-F238E27FC236}">
                <a16:creationId xmlns:a16="http://schemas.microsoft.com/office/drawing/2014/main" id="{AD5DC29B-EB08-2D59-0847-63E1E5773AF2}"/>
              </a:ext>
            </a:extLst>
          </p:cNvPr>
          <p:cNvGrpSpPr/>
          <p:nvPr/>
        </p:nvGrpSpPr>
        <p:grpSpPr>
          <a:xfrm>
            <a:off x="1507474" y="949672"/>
            <a:ext cx="10079577" cy="2090057"/>
            <a:chOff x="1507474" y="949672"/>
            <a:chExt cx="10079577" cy="2090057"/>
          </a:xfrm>
        </p:grpSpPr>
        <p:pic>
          <p:nvPicPr>
            <p:cNvPr id="5" name="Picture 4">
              <a:extLst>
                <a:ext uri="{FF2B5EF4-FFF2-40B4-BE49-F238E27FC236}">
                  <a16:creationId xmlns:a16="http://schemas.microsoft.com/office/drawing/2014/main" id="{01A5C5F3-F451-F9FE-5040-0DD43AA3884C}"/>
                </a:ext>
              </a:extLst>
            </p:cNvPr>
            <p:cNvPicPr>
              <a:picLocks noChangeAspect="1"/>
            </p:cNvPicPr>
            <p:nvPr/>
          </p:nvPicPr>
          <p:blipFill rotWithShape="1">
            <a:blip r:embed="rId4"/>
            <a:srcRect b="69524"/>
            <a:stretch/>
          </p:blipFill>
          <p:spPr>
            <a:xfrm>
              <a:off x="1507474" y="949672"/>
              <a:ext cx="9144000" cy="2090057"/>
            </a:xfrm>
            <a:prstGeom prst="rect">
              <a:avLst/>
            </a:prstGeom>
            <a:ln>
              <a:noFill/>
            </a:ln>
            <a:effectLst>
              <a:outerShdw blurRad="292100" dist="139700" dir="2700000" algn="tl" rotWithShape="0">
                <a:srgbClr val="333333">
                  <a:alpha val="65000"/>
                </a:srgbClr>
              </a:outerShdw>
            </a:effectLst>
          </p:spPr>
        </p:pic>
        <p:sp>
          <p:nvSpPr>
            <p:cNvPr id="8" name="Arrow: Left 7">
              <a:extLst>
                <a:ext uri="{FF2B5EF4-FFF2-40B4-BE49-F238E27FC236}">
                  <a16:creationId xmlns:a16="http://schemas.microsoft.com/office/drawing/2014/main" id="{C9664768-0735-6980-A70B-109696B0946D}"/>
                </a:ext>
              </a:extLst>
            </p:cNvPr>
            <p:cNvSpPr/>
            <p:nvPr/>
          </p:nvSpPr>
          <p:spPr>
            <a:xfrm>
              <a:off x="10684526" y="2521717"/>
              <a:ext cx="902525" cy="51801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Rectangle: Rounded Corners 8">
              <a:extLst>
                <a:ext uri="{FF2B5EF4-FFF2-40B4-BE49-F238E27FC236}">
                  <a16:creationId xmlns:a16="http://schemas.microsoft.com/office/drawing/2014/main" id="{E9658F11-02E6-EB0A-45B0-68CD407689FB}"/>
                </a:ext>
              </a:extLst>
            </p:cNvPr>
            <p:cNvSpPr/>
            <p:nvPr/>
          </p:nvSpPr>
          <p:spPr>
            <a:xfrm>
              <a:off x="9666514" y="1508166"/>
              <a:ext cx="866899" cy="66272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Rectangle: Rounded Corners 9">
              <a:extLst>
                <a:ext uri="{FF2B5EF4-FFF2-40B4-BE49-F238E27FC236}">
                  <a16:creationId xmlns:a16="http://schemas.microsoft.com/office/drawing/2014/main" id="{EC0B1C3F-19B6-04CD-7264-7EE91A2628D1}"/>
                </a:ext>
              </a:extLst>
            </p:cNvPr>
            <p:cNvSpPr/>
            <p:nvPr/>
          </p:nvSpPr>
          <p:spPr>
            <a:xfrm>
              <a:off x="9092968" y="2544920"/>
              <a:ext cx="1558506" cy="44785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3" name="Group 12" descr="print approved requests">
            <a:extLst>
              <a:ext uri="{FF2B5EF4-FFF2-40B4-BE49-F238E27FC236}">
                <a16:creationId xmlns:a16="http://schemas.microsoft.com/office/drawing/2014/main" id="{4B78B8E5-3A5B-E87F-C973-BF6E75FEEF61}"/>
              </a:ext>
            </a:extLst>
          </p:cNvPr>
          <p:cNvGrpSpPr/>
          <p:nvPr/>
        </p:nvGrpSpPr>
        <p:grpSpPr>
          <a:xfrm>
            <a:off x="1725188" y="3490686"/>
            <a:ext cx="8708571" cy="2612572"/>
            <a:chOff x="1725188" y="3490686"/>
            <a:chExt cx="8708571" cy="2612572"/>
          </a:xfrm>
        </p:grpSpPr>
        <p:pic>
          <p:nvPicPr>
            <p:cNvPr id="14" name="Picture 13">
              <a:extLst>
                <a:ext uri="{FF2B5EF4-FFF2-40B4-BE49-F238E27FC236}">
                  <a16:creationId xmlns:a16="http://schemas.microsoft.com/office/drawing/2014/main" id="{0D87CDA8-34B5-8E61-2B85-FB4ABF9D5A80}"/>
                </a:ext>
              </a:extLst>
            </p:cNvPr>
            <p:cNvPicPr>
              <a:picLocks noChangeAspect="1"/>
            </p:cNvPicPr>
            <p:nvPr/>
          </p:nvPicPr>
          <p:blipFill rotWithShape="1">
            <a:blip r:embed="rId5"/>
            <a:srcRect l="2063" t="30265" r="2700" b="31640"/>
            <a:stretch/>
          </p:blipFill>
          <p:spPr>
            <a:xfrm>
              <a:off x="1725188" y="3490686"/>
              <a:ext cx="8708571" cy="2612572"/>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D3016111-2305-15EF-5286-FF7CE0F15AA2}"/>
                </a:ext>
              </a:extLst>
            </p:cNvPr>
            <p:cNvSpPr/>
            <p:nvPr/>
          </p:nvSpPr>
          <p:spPr>
            <a:xfrm>
              <a:off x="7600208" y="3820634"/>
              <a:ext cx="771896" cy="44785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29" name="Slide Number Placeholder 3">
            <a:extLst>
              <a:ext uri="{FF2B5EF4-FFF2-40B4-BE49-F238E27FC236}">
                <a16:creationId xmlns:a16="http://schemas.microsoft.com/office/drawing/2014/main" id="{F31D713E-6751-4BD0-99C8-E5C092BE602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62442509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lang="en-US" altLang="en-US" dirty="0"/>
              <a:t>Print</a:t>
            </a:r>
            <a:r>
              <a:rPr altLang="en-US" dirty="0"/>
              <a:t> Test Session Information</a:t>
            </a:r>
          </a:p>
        </p:txBody>
      </p:sp>
      <p:grpSp>
        <p:nvGrpSpPr>
          <p:cNvPr id="3" name="Group 2" descr="Print icon to print session information">
            <a:extLst>
              <a:ext uri="{FF2B5EF4-FFF2-40B4-BE49-F238E27FC236}">
                <a16:creationId xmlns:a16="http://schemas.microsoft.com/office/drawing/2014/main" id="{B459EFB9-65DE-ECE8-1C31-FFD4F3F09E0A}"/>
              </a:ext>
            </a:extLst>
          </p:cNvPr>
          <p:cNvGrpSpPr/>
          <p:nvPr/>
        </p:nvGrpSpPr>
        <p:grpSpPr>
          <a:xfrm>
            <a:off x="488460" y="926201"/>
            <a:ext cx="10388959" cy="4153799"/>
            <a:chOff x="237636" y="926201"/>
            <a:chExt cx="10388959" cy="4153799"/>
          </a:xfrm>
        </p:grpSpPr>
        <p:pic>
          <p:nvPicPr>
            <p:cNvPr id="5" name="Picture 4">
              <a:extLst>
                <a:ext uri="{FF2B5EF4-FFF2-40B4-BE49-F238E27FC236}">
                  <a16:creationId xmlns:a16="http://schemas.microsoft.com/office/drawing/2014/main" id="{CA3C31C1-C93C-AF06-616C-B5B9E6ECA129}"/>
                </a:ext>
              </a:extLst>
            </p:cNvPr>
            <p:cNvPicPr>
              <a:picLocks noChangeAspect="1"/>
            </p:cNvPicPr>
            <p:nvPr/>
          </p:nvPicPr>
          <p:blipFill rotWithShape="1">
            <a:blip r:embed="rId4"/>
            <a:srcRect t="8458" b="20797"/>
            <a:stretch/>
          </p:blipFill>
          <p:spPr>
            <a:xfrm>
              <a:off x="237636" y="926201"/>
              <a:ext cx="7828781" cy="415379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D141E4B-8B6E-F7CD-2E0D-A389B07DF0A8}"/>
                </a:ext>
              </a:extLst>
            </p:cNvPr>
            <p:cNvPicPr>
              <a:picLocks noChangeAspect="1"/>
            </p:cNvPicPr>
            <p:nvPr/>
          </p:nvPicPr>
          <p:blipFill>
            <a:blip r:embed="rId5"/>
            <a:stretch>
              <a:fillRect/>
            </a:stretch>
          </p:blipFill>
          <p:spPr>
            <a:xfrm>
              <a:off x="9588500" y="1109910"/>
              <a:ext cx="1038095" cy="1019048"/>
            </a:xfrm>
            <a:prstGeom prst="rect">
              <a:avLst/>
            </a:prstGeom>
          </p:spPr>
        </p:pic>
        <p:cxnSp>
          <p:nvCxnSpPr>
            <p:cNvPr id="8" name="Straight Arrow Connector 7">
              <a:extLst>
                <a:ext uri="{FF2B5EF4-FFF2-40B4-BE49-F238E27FC236}">
                  <a16:creationId xmlns:a16="http://schemas.microsoft.com/office/drawing/2014/main" id="{603D111A-E237-0E98-D357-D6BCAA1B8B43}"/>
                </a:ext>
              </a:extLst>
            </p:cNvPr>
            <p:cNvCxnSpPr>
              <a:cxnSpLocks/>
            </p:cNvCxnSpPr>
            <p:nvPr/>
          </p:nvCxnSpPr>
          <p:spPr>
            <a:xfrm>
              <a:off x="7721600" y="1676400"/>
              <a:ext cx="1866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descr="previous of session information printout">
            <a:extLst>
              <a:ext uri="{FF2B5EF4-FFF2-40B4-BE49-F238E27FC236}">
                <a16:creationId xmlns:a16="http://schemas.microsoft.com/office/drawing/2014/main" id="{2DC4B580-4AD2-970C-47A3-DC4E96D6A276}"/>
              </a:ext>
            </a:extLst>
          </p:cNvPr>
          <p:cNvPicPr>
            <a:picLocks noChangeAspect="1"/>
          </p:cNvPicPr>
          <p:nvPr/>
        </p:nvPicPr>
        <p:blipFill>
          <a:blip r:embed="rId6"/>
          <a:stretch>
            <a:fillRect/>
          </a:stretch>
        </p:blipFill>
        <p:spPr>
          <a:xfrm>
            <a:off x="5693405" y="2261866"/>
            <a:ext cx="5885819" cy="3883248"/>
          </a:xfrm>
          <a:prstGeom prst="rect">
            <a:avLst/>
          </a:prstGeom>
          <a:ln>
            <a:noFill/>
          </a:ln>
          <a:effectLst>
            <a:outerShdw blurRad="292100" dist="139700" dir="2700000" algn="tl" rotWithShape="0">
              <a:srgbClr val="333333">
                <a:alpha val="65000"/>
              </a:srgbClr>
            </a:outerShdw>
          </a:effectLst>
        </p:spPr>
      </p:pic>
      <p:sp>
        <p:nvSpPr>
          <p:cNvPr id="18" name="Slide Number Placeholder 3">
            <a:extLst>
              <a:ext uri="{FF2B5EF4-FFF2-40B4-BE49-F238E27FC236}">
                <a16:creationId xmlns:a16="http://schemas.microsoft.com/office/drawing/2014/main" id="{F2F57C06-7C98-4DD6-B3F2-D42EF56C37B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2291778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7" y="2488019"/>
            <a:ext cx="6887017" cy="826258"/>
          </a:xfrm>
        </p:spPr>
        <p:txBody>
          <a:bodyPr>
            <a:normAutofit/>
          </a:bodyPr>
          <a:lstStyle/>
          <a:p>
            <a:r>
              <a:rPr lang="en-US" dirty="0"/>
              <a:t>Navigating a Test Using Braille</a:t>
            </a:r>
          </a:p>
        </p:txBody>
      </p:sp>
    </p:spTree>
    <p:custDataLst>
      <p:tags r:id="rId1"/>
    </p:custDataLst>
    <p:extLst>
      <p:ext uri="{BB962C8B-B14F-4D97-AF65-F5344CB8AC3E}">
        <p14:creationId xmlns:p14="http://schemas.microsoft.com/office/powerpoint/2010/main" val="2638544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JAWS Keyboard Commands</a:t>
            </a:r>
          </a:p>
        </p:txBody>
      </p:sp>
      <p:graphicFrame>
        <p:nvGraphicFramePr>
          <p:cNvPr id="5" name="Table 4"/>
          <p:cNvGraphicFramePr>
            <a:graphicFrameLocks noGrp="1"/>
          </p:cNvGraphicFramePr>
          <p:nvPr>
            <p:extLst>
              <p:ext uri="{D42A27DB-BD31-4B8C-83A1-F6EECF244321}">
                <p14:modId xmlns:p14="http://schemas.microsoft.com/office/powerpoint/2010/main" val="2360481042"/>
              </p:ext>
            </p:extLst>
          </p:nvPr>
        </p:nvGraphicFramePr>
        <p:xfrm>
          <a:off x="1990981" y="1256031"/>
          <a:ext cx="7886699" cy="4345937"/>
        </p:xfrm>
        <a:graphic>
          <a:graphicData uri="http://schemas.openxmlformats.org/drawingml/2006/table">
            <a:tbl>
              <a:tblPr firstRow="1" firstCol="1" bandRow="1">
                <a:tableStyleId>{B301B821-A1FF-4177-AEE7-76D212191A09}</a:tableStyleId>
              </a:tblPr>
              <a:tblGrid>
                <a:gridCol w="54482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388903">
                <a:tc>
                  <a:txBody>
                    <a:bodyPr/>
                    <a:lstStyle/>
                    <a:p>
                      <a:pPr marL="73025" marR="73025">
                        <a:spcBef>
                          <a:spcPts val="0"/>
                        </a:spcBef>
                        <a:spcAft>
                          <a:spcPts val="400"/>
                        </a:spcAft>
                      </a:pPr>
                      <a:r>
                        <a:rPr lang="en-US" sz="1800" b="1" dirty="0">
                          <a:effectLst/>
                        </a:rPr>
                        <a:t>Action</a:t>
                      </a:r>
                      <a:endParaRPr lang="en-US" sz="1800" b="1" dirty="0">
                        <a:effectLst/>
                        <a:latin typeface="Arial"/>
                        <a:ea typeface="Times New Roman"/>
                        <a:cs typeface="Times New Roman"/>
                      </a:endParaRPr>
                    </a:p>
                  </a:txBody>
                  <a:tcPr marL="0" marR="0" marT="0" marB="0"/>
                </a:tc>
                <a:tc>
                  <a:txBody>
                    <a:bodyPr/>
                    <a:lstStyle/>
                    <a:p>
                      <a:pPr marL="73025" marR="73025">
                        <a:spcBef>
                          <a:spcPts val="0"/>
                        </a:spcBef>
                        <a:spcAft>
                          <a:spcPts val="400"/>
                        </a:spcAft>
                      </a:pPr>
                      <a:r>
                        <a:rPr lang="en-US" sz="1800" b="1" dirty="0">
                          <a:effectLst/>
                        </a:rPr>
                        <a:t>Keyboard Command</a:t>
                      </a:r>
                      <a:endParaRPr lang="en-US" sz="1800" b="1" dirty="0">
                        <a:effectLst/>
                        <a:latin typeface="Arial"/>
                        <a:ea typeface="Times New Roman"/>
                        <a:cs typeface="Times New Roman"/>
                      </a:endParaRPr>
                    </a:p>
                  </a:txBody>
                  <a:tcPr marL="0" marR="0" marT="0" marB="0"/>
                </a:tc>
                <a:extLst>
                  <a:ext uri="{0D108BD9-81ED-4DB2-BD59-A6C34878D82A}">
                    <a16:rowId xmlns:a16="http://schemas.microsoft.com/office/drawing/2014/main" val="10000"/>
                  </a:ext>
                </a:extLst>
              </a:tr>
              <a:tr h="340508">
                <a:tc>
                  <a:txBody>
                    <a:bodyPr/>
                    <a:lstStyle/>
                    <a:p>
                      <a:pPr marL="73025" marR="73025">
                        <a:spcBef>
                          <a:spcPts val="0"/>
                        </a:spcBef>
                        <a:spcAft>
                          <a:spcPts val="400"/>
                        </a:spcAft>
                      </a:pPr>
                      <a:r>
                        <a:rPr lang="en-US" sz="1800" b="0" dirty="0">
                          <a:effectLst/>
                        </a:rPr>
                        <a:t>Navigate to the next landmark element on the page. </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1"/>
                  </a:ext>
                </a:extLst>
              </a:tr>
              <a:tr h="340508">
                <a:tc>
                  <a:txBody>
                    <a:bodyPr/>
                    <a:lstStyle/>
                    <a:p>
                      <a:pPr marL="73025" marR="73025">
                        <a:spcBef>
                          <a:spcPts val="0"/>
                        </a:spcBef>
                        <a:spcAft>
                          <a:spcPts val="400"/>
                        </a:spcAft>
                      </a:pPr>
                      <a:r>
                        <a:rPr lang="en-US" sz="1800" b="0">
                          <a:effectLst/>
                        </a:rPr>
                        <a:t>Move to the next line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2"/>
                  </a:ext>
                </a:extLst>
              </a:tr>
              <a:tr h="340508">
                <a:tc>
                  <a:txBody>
                    <a:bodyPr/>
                    <a:lstStyle/>
                    <a:p>
                      <a:pPr marL="73025" marR="73025">
                        <a:spcBef>
                          <a:spcPts val="0"/>
                        </a:spcBef>
                        <a:spcAft>
                          <a:spcPts val="400"/>
                        </a:spcAft>
                      </a:pPr>
                      <a:r>
                        <a:rPr lang="en-US" sz="1800" b="0" dirty="0">
                          <a:effectLst/>
                        </a:rPr>
                        <a:t>Move to the previous line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Up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3"/>
                  </a:ext>
                </a:extLst>
              </a:tr>
              <a:tr h="340508">
                <a:tc>
                  <a:txBody>
                    <a:bodyPr/>
                    <a:lstStyle/>
                    <a:p>
                      <a:pPr marL="73025" marR="73025">
                        <a:spcBef>
                          <a:spcPts val="0"/>
                        </a:spcBef>
                        <a:spcAft>
                          <a:spcPts val="400"/>
                        </a:spcAft>
                      </a:pPr>
                      <a:r>
                        <a:rPr lang="en-US" sz="1800" b="0" dirty="0">
                          <a:effectLst/>
                        </a:rPr>
                        <a:t>Move to the next component on the page.</a:t>
                      </a:r>
                    </a:p>
                  </a:txBody>
                  <a:tcPr marL="0" marR="0" marT="0" marB="0" anchor="ctr"/>
                </a:tc>
                <a:tc>
                  <a:txBody>
                    <a:bodyPr/>
                    <a:lstStyle/>
                    <a:p>
                      <a:pPr marL="73025" marR="73025">
                        <a:spcBef>
                          <a:spcPts val="0"/>
                        </a:spcBef>
                        <a:spcAft>
                          <a:spcPts val="400"/>
                        </a:spcAft>
                      </a:pPr>
                      <a:r>
                        <a:rPr lang="en-US" sz="1800" b="0" dirty="0">
                          <a:effectLst/>
                        </a:rPr>
                        <a:t>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4"/>
                  </a:ext>
                </a:extLst>
              </a:tr>
              <a:tr h="340508">
                <a:tc>
                  <a:txBody>
                    <a:bodyPr/>
                    <a:lstStyle/>
                    <a:p>
                      <a:pPr marL="73025" marR="73025">
                        <a:spcBef>
                          <a:spcPts val="0"/>
                        </a:spcBef>
                        <a:spcAft>
                          <a:spcPts val="400"/>
                        </a:spcAft>
                      </a:pPr>
                      <a:r>
                        <a:rPr lang="en-US" sz="1800" b="0">
                          <a:effectLst/>
                        </a:rPr>
                        <a:t>Move to the previous component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5"/>
                  </a:ext>
                </a:extLst>
              </a:tr>
              <a:tr h="340508">
                <a:tc>
                  <a:txBody>
                    <a:bodyPr/>
                    <a:lstStyle/>
                    <a:p>
                      <a:pPr marL="73025" marR="73025">
                        <a:spcBef>
                          <a:spcPts val="0"/>
                        </a:spcBef>
                        <a:spcAft>
                          <a:spcPts val="400"/>
                        </a:spcAft>
                      </a:pPr>
                      <a:r>
                        <a:rPr lang="en-US" sz="1800" b="0" dirty="0">
                          <a:effectLst/>
                        </a:rPr>
                        <a:t>Jump to the next heading on the page. </a:t>
                      </a:r>
                    </a:p>
                  </a:txBody>
                  <a:tcPr marL="0" marR="0" marT="0" marB="0" anchor="ctr"/>
                </a:tc>
                <a:tc>
                  <a:txBody>
                    <a:bodyPr/>
                    <a:lstStyle/>
                    <a:p>
                      <a:pPr marL="73025" marR="73025">
                        <a:spcBef>
                          <a:spcPts val="0"/>
                        </a:spcBef>
                        <a:spcAft>
                          <a:spcPts val="400"/>
                        </a:spcAft>
                      </a:pPr>
                      <a:r>
                        <a:rPr lang="en-US" sz="1800" b="0" dirty="0">
                          <a:effectLst/>
                        </a:rPr>
                        <a:t>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6"/>
                  </a:ext>
                </a:extLst>
              </a:tr>
              <a:tr h="340508">
                <a:tc>
                  <a:txBody>
                    <a:bodyPr/>
                    <a:lstStyle/>
                    <a:p>
                      <a:pPr marL="73025" marR="73025">
                        <a:spcBef>
                          <a:spcPts val="0"/>
                        </a:spcBef>
                        <a:spcAft>
                          <a:spcPts val="400"/>
                        </a:spcAft>
                      </a:pPr>
                      <a:r>
                        <a:rPr lang="en-US" sz="1800" b="0">
                          <a:effectLst/>
                        </a:rPr>
                        <a:t>Jump to the previous header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7"/>
                  </a:ext>
                </a:extLst>
              </a:tr>
              <a:tr h="340508">
                <a:tc>
                  <a:txBody>
                    <a:bodyPr/>
                    <a:lstStyle/>
                    <a:p>
                      <a:pPr marL="73025" marR="73025">
                        <a:spcBef>
                          <a:spcPts val="0"/>
                        </a:spcBef>
                        <a:spcAft>
                          <a:spcPts val="400"/>
                        </a:spcAft>
                      </a:pPr>
                      <a:r>
                        <a:rPr lang="en-US" sz="1800" b="0">
                          <a:effectLst/>
                        </a:rPr>
                        <a:t>Select an option or button.</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Enter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8"/>
                  </a:ext>
                </a:extLst>
              </a:tr>
              <a:tr h="950601">
                <a:tc>
                  <a:txBody>
                    <a:bodyPr/>
                    <a:lstStyle/>
                    <a:p>
                      <a:pPr marL="73025" marR="73025">
                        <a:spcBef>
                          <a:spcPts val="0"/>
                        </a:spcBef>
                        <a:spcAft>
                          <a:spcPts val="400"/>
                        </a:spcAft>
                      </a:pPr>
                      <a:r>
                        <a:rPr lang="en-US" sz="1800" b="0" dirty="0">
                          <a:effectLst/>
                        </a:rPr>
                        <a:t>Read everything on the page </a:t>
                      </a:r>
                      <a:br>
                        <a:rPr lang="en-US" sz="1800" b="0" dirty="0">
                          <a:effectLst/>
                        </a:rPr>
                      </a:br>
                      <a:r>
                        <a:rPr lang="en-US" sz="1800" b="0" dirty="0">
                          <a:effectLst/>
                        </a:rPr>
                        <a:t>(from your current place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Insert + 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9"/>
                  </a:ext>
                </a:extLst>
              </a:tr>
              <a:tr h="282369">
                <a:tc>
                  <a:txBody>
                    <a:bodyPr/>
                    <a:lstStyle/>
                    <a:p>
                      <a:pPr marL="73025" marR="73025">
                        <a:spcBef>
                          <a:spcPts val="0"/>
                        </a:spcBef>
                        <a:spcAft>
                          <a:spcPts val="400"/>
                        </a:spcAft>
                      </a:pPr>
                      <a:r>
                        <a:rPr lang="en-US" sz="1800" b="0">
                          <a:effectLst/>
                        </a:rPr>
                        <a:t>Stop JAWS from reading.</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Ctrl</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10"/>
                  </a:ext>
                </a:extLst>
              </a:tr>
            </a:tbl>
          </a:graphicData>
        </a:graphic>
      </p:graphicFrame>
      <p:sp>
        <p:nvSpPr>
          <p:cNvPr id="6" name="Slide Number Placeholder 3">
            <a:extLst>
              <a:ext uri="{FF2B5EF4-FFF2-40B4-BE49-F238E27FC236}">
                <a16:creationId xmlns:a16="http://schemas.microsoft.com/office/drawing/2014/main" id="{7A55E56B-7C3C-4F42-AB35-ED7BBE6412E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61349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Student Sign In</a:t>
            </a:r>
            <a:endParaRPr altLang="en-US" dirty="0"/>
          </a:p>
        </p:txBody>
      </p:sp>
      <p:sp>
        <p:nvSpPr>
          <p:cNvPr id="8" name="Content Placeholder 1"/>
          <p:cNvSpPr txBox="1">
            <a:spLocks/>
          </p:cNvSpPr>
          <p:nvPr/>
        </p:nvSpPr>
        <p:spPr>
          <a:xfrm>
            <a:off x="809177" y="831807"/>
            <a:ext cx="10966448" cy="518013"/>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buNone/>
            </a:pPr>
            <a:r>
              <a:rPr lang="en-US" dirty="0">
                <a:solidFill>
                  <a:srgbClr val="53565A"/>
                </a:solidFill>
              </a:rPr>
              <a:t>Students use the </a:t>
            </a:r>
            <a:r>
              <a:rPr lang="en-US" b="1" dirty="0">
                <a:solidFill>
                  <a:srgbClr val="53565A"/>
                </a:solidFill>
              </a:rPr>
              <a:t>Tab</a:t>
            </a:r>
            <a:r>
              <a:rPr lang="en-US" dirty="0">
                <a:solidFill>
                  <a:srgbClr val="53565A"/>
                </a:solidFill>
              </a:rPr>
              <a:t> key to navigate between fields and enter their information. </a:t>
            </a:r>
          </a:p>
        </p:txBody>
      </p:sp>
      <p:grpSp>
        <p:nvGrpSpPr>
          <p:cNvPr id="2" name="Group 1" descr="Student Sign In page.">
            <a:extLst>
              <a:ext uri="{FF2B5EF4-FFF2-40B4-BE49-F238E27FC236}">
                <a16:creationId xmlns:a16="http://schemas.microsoft.com/office/drawing/2014/main" id="{BE94F3C3-0D2D-910C-FCC4-5E1094AF2786}"/>
              </a:ext>
            </a:extLst>
          </p:cNvPr>
          <p:cNvGrpSpPr/>
          <p:nvPr/>
        </p:nvGrpSpPr>
        <p:grpSpPr>
          <a:xfrm>
            <a:off x="2655246" y="1445621"/>
            <a:ext cx="6881508" cy="4562630"/>
            <a:chOff x="2127025" y="904651"/>
            <a:chExt cx="7614612" cy="5048698"/>
          </a:xfrm>
        </p:grpSpPr>
        <p:pic>
          <p:nvPicPr>
            <p:cNvPr id="3" name="Picture 2">
              <a:extLst>
                <a:ext uri="{FF2B5EF4-FFF2-40B4-BE49-F238E27FC236}">
                  <a16:creationId xmlns:a16="http://schemas.microsoft.com/office/drawing/2014/main" id="{DD2E36AE-6788-ED27-8146-EB6D0E1BC0FA}"/>
                </a:ext>
              </a:extLst>
            </p:cNvPr>
            <p:cNvPicPr>
              <a:picLocks noChangeAspect="1"/>
            </p:cNvPicPr>
            <p:nvPr/>
          </p:nvPicPr>
          <p:blipFill>
            <a:blip r:embed="rId4"/>
            <a:stretch>
              <a:fillRect/>
            </a:stretch>
          </p:blipFill>
          <p:spPr>
            <a:xfrm>
              <a:off x="2127025" y="904651"/>
              <a:ext cx="7614612" cy="5048698"/>
            </a:xfrm>
            <a:prstGeom prst="rect">
              <a:avLst/>
            </a:prstGeom>
            <a:ln>
              <a:noFill/>
            </a:ln>
            <a:effectLst>
              <a:outerShdw blurRad="292100" dist="139700" dir="2700000" algn="tl" rotWithShape="0">
                <a:srgbClr val="333333">
                  <a:alpha val="65000"/>
                </a:srgbClr>
              </a:outerShdw>
            </a:effectLst>
          </p:spPr>
        </p:pic>
        <p:grpSp>
          <p:nvGrpSpPr>
            <p:cNvPr id="4" name="Group 3" descr="Image fo the Secure Browser sign in screen.">
              <a:extLst>
                <a:ext uri="{FF2B5EF4-FFF2-40B4-BE49-F238E27FC236}">
                  <a16:creationId xmlns:a16="http://schemas.microsoft.com/office/drawing/2014/main" id="{57B17188-D769-DD83-6CCA-9DEC589B318C}"/>
                </a:ext>
              </a:extLst>
            </p:cNvPr>
            <p:cNvGrpSpPr/>
            <p:nvPr/>
          </p:nvGrpSpPr>
          <p:grpSpPr>
            <a:xfrm>
              <a:off x="3880517" y="2349840"/>
              <a:ext cx="3497145" cy="3603508"/>
              <a:chOff x="4391251" y="2517504"/>
              <a:chExt cx="3062740" cy="3070191"/>
            </a:xfrm>
          </p:grpSpPr>
          <p:sp>
            <p:nvSpPr>
              <p:cNvPr id="5" name="Arrow: Left 4">
                <a:extLst>
                  <a:ext uri="{FF2B5EF4-FFF2-40B4-BE49-F238E27FC236}">
                    <a16:creationId xmlns:a16="http://schemas.microsoft.com/office/drawing/2014/main" id="{7C70DC51-2B69-4E80-31F6-87B5AAB741C0}"/>
                  </a:ext>
                </a:extLst>
              </p:cNvPr>
              <p:cNvSpPr/>
              <p:nvPr/>
            </p:nvSpPr>
            <p:spPr>
              <a:xfrm rot="10800000">
                <a:off x="4391537" y="2517504"/>
                <a:ext cx="720734" cy="389535"/>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 6">
                <a:extLst>
                  <a:ext uri="{FF2B5EF4-FFF2-40B4-BE49-F238E27FC236}">
                    <a16:creationId xmlns:a16="http://schemas.microsoft.com/office/drawing/2014/main" id="{13FC73C1-FB00-6200-F321-9BE822125346}"/>
                  </a:ext>
                </a:extLst>
              </p:cNvPr>
              <p:cNvSpPr/>
              <p:nvPr/>
            </p:nvSpPr>
            <p:spPr>
              <a:xfrm rot="10800000">
                <a:off x="4426472" y="4069850"/>
                <a:ext cx="685800" cy="3810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 8">
                <a:extLst>
                  <a:ext uri="{FF2B5EF4-FFF2-40B4-BE49-F238E27FC236}">
                    <a16:creationId xmlns:a16="http://schemas.microsoft.com/office/drawing/2014/main" id="{39392FA4-3DDE-C30F-E97C-B4C5C3DD248D}"/>
                  </a:ext>
                </a:extLst>
              </p:cNvPr>
              <p:cNvSpPr/>
              <p:nvPr/>
            </p:nvSpPr>
            <p:spPr>
              <a:xfrm rot="10800000">
                <a:off x="4391251" y="3205199"/>
                <a:ext cx="685800" cy="3810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 9">
                <a:extLst>
                  <a:ext uri="{FF2B5EF4-FFF2-40B4-BE49-F238E27FC236}">
                    <a16:creationId xmlns:a16="http://schemas.microsoft.com/office/drawing/2014/main" id="{2D895828-0897-DCC6-451F-A06E1DAD158E}"/>
                  </a:ext>
                </a:extLst>
              </p:cNvPr>
              <p:cNvSpPr/>
              <p:nvPr/>
            </p:nvSpPr>
            <p:spPr>
              <a:xfrm>
                <a:off x="6768191" y="5206695"/>
                <a:ext cx="685800" cy="3810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Slide Number Placeholder 3">
            <a:extLst>
              <a:ext uri="{FF2B5EF4-FFF2-40B4-BE49-F238E27FC236}">
                <a16:creationId xmlns:a16="http://schemas.microsoft.com/office/drawing/2014/main" id="{65B66F00-0906-4C36-ADEE-EC7283FB3DF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97881086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Student Verification</a:t>
            </a:r>
            <a:endParaRPr altLang="en-US" dirty="0"/>
          </a:p>
        </p:txBody>
      </p:sp>
      <p:sp>
        <p:nvSpPr>
          <p:cNvPr id="8" name="Content Placeholder 1"/>
          <p:cNvSpPr txBox="1">
            <a:spLocks/>
          </p:cNvSpPr>
          <p:nvPr/>
        </p:nvSpPr>
        <p:spPr>
          <a:xfrm>
            <a:off x="775162" y="2286000"/>
            <a:ext cx="4561791" cy="2286000"/>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dirty="0">
                <a:solidFill>
                  <a:srgbClr val="53565A"/>
                </a:solidFill>
              </a:rPr>
              <a:t>Students listen to each line of text by pressing the </a:t>
            </a:r>
            <a:r>
              <a:rPr lang="en-US" altLang="en-US" b="1" dirty="0">
                <a:solidFill>
                  <a:srgbClr val="53565A"/>
                </a:solidFill>
              </a:rPr>
              <a:t>Down </a:t>
            </a:r>
            <a:r>
              <a:rPr lang="en-US" altLang="en-US" dirty="0">
                <a:solidFill>
                  <a:srgbClr val="53565A"/>
                </a:solidFill>
              </a:rPr>
              <a:t>arrow key. </a:t>
            </a:r>
          </a:p>
          <a:p>
            <a:pPr marL="0" indent="0">
              <a:spcBef>
                <a:spcPct val="0"/>
              </a:spcBef>
              <a:buNone/>
            </a:pPr>
            <a:endParaRPr lang="en-US" altLang="en-US" dirty="0">
              <a:solidFill>
                <a:srgbClr val="53565A"/>
              </a:solidFill>
            </a:endParaRPr>
          </a:p>
          <a:p>
            <a:pPr marL="0" indent="0">
              <a:spcBef>
                <a:spcPct val="0"/>
              </a:spcBef>
              <a:buNone/>
            </a:pPr>
            <a:r>
              <a:rPr lang="en-US" altLang="en-US" dirty="0">
                <a:solidFill>
                  <a:srgbClr val="53565A"/>
                </a:solidFill>
              </a:rPr>
              <a:t>To move to the </a:t>
            </a:r>
            <a:r>
              <a:rPr lang="en-US" altLang="en-US" b="1" dirty="0">
                <a:solidFill>
                  <a:srgbClr val="53565A"/>
                </a:solidFill>
              </a:rPr>
              <a:t>No </a:t>
            </a:r>
            <a:r>
              <a:rPr lang="en-US" altLang="en-US" dirty="0">
                <a:solidFill>
                  <a:srgbClr val="53565A"/>
                </a:solidFill>
              </a:rPr>
              <a:t>and </a:t>
            </a:r>
            <a:r>
              <a:rPr lang="en-US" altLang="en-US" b="1" dirty="0">
                <a:solidFill>
                  <a:srgbClr val="53565A"/>
                </a:solidFill>
              </a:rPr>
              <a:t>Yes </a:t>
            </a:r>
            <a:r>
              <a:rPr lang="en-US" altLang="en-US" dirty="0">
                <a:solidFill>
                  <a:srgbClr val="53565A"/>
                </a:solidFill>
              </a:rPr>
              <a:t>buttons, press </a:t>
            </a:r>
            <a:r>
              <a:rPr lang="en-US" altLang="en-US" b="1" dirty="0">
                <a:solidFill>
                  <a:srgbClr val="53565A"/>
                </a:solidFill>
              </a:rPr>
              <a:t>Tab</a:t>
            </a:r>
            <a:r>
              <a:rPr lang="en-US" altLang="en-US" dirty="0">
                <a:solidFill>
                  <a:srgbClr val="53565A"/>
                </a:solidFill>
              </a:rPr>
              <a:t>.</a:t>
            </a:r>
            <a:endParaRPr lang="en-US" altLang="en-US" b="1" dirty="0">
              <a:solidFill>
                <a:srgbClr val="53565A"/>
              </a:solidFill>
            </a:endParaRPr>
          </a:p>
        </p:txBody>
      </p:sp>
      <p:grpSp>
        <p:nvGrpSpPr>
          <p:cNvPr id="2" name="Group 1" descr="Is This You page on student interface">
            <a:extLst>
              <a:ext uri="{FF2B5EF4-FFF2-40B4-BE49-F238E27FC236}">
                <a16:creationId xmlns:a16="http://schemas.microsoft.com/office/drawing/2014/main" id="{488D578B-578B-8D26-B029-F2853D111F18}"/>
              </a:ext>
            </a:extLst>
          </p:cNvPr>
          <p:cNvGrpSpPr/>
          <p:nvPr/>
        </p:nvGrpSpPr>
        <p:grpSpPr>
          <a:xfrm>
            <a:off x="5596632" y="1439333"/>
            <a:ext cx="5820206" cy="4046862"/>
            <a:chOff x="2358022" y="829937"/>
            <a:chExt cx="7475955" cy="5198125"/>
          </a:xfrm>
        </p:grpSpPr>
        <p:pic>
          <p:nvPicPr>
            <p:cNvPr id="4" name="Picture 3">
              <a:extLst>
                <a:ext uri="{FF2B5EF4-FFF2-40B4-BE49-F238E27FC236}">
                  <a16:creationId xmlns:a16="http://schemas.microsoft.com/office/drawing/2014/main" id="{3BDB3057-7299-F01B-BB99-421B1190C37A}"/>
                </a:ext>
              </a:extLst>
            </p:cNvPr>
            <p:cNvPicPr>
              <a:picLocks noChangeAspect="1"/>
            </p:cNvPicPr>
            <p:nvPr/>
          </p:nvPicPr>
          <p:blipFill>
            <a:blip r:embed="rId4"/>
            <a:stretch>
              <a:fillRect/>
            </a:stretch>
          </p:blipFill>
          <p:spPr>
            <a:xfrm>
              <a:off x="2358022" y="829937"/>
              <a:ext cx="7475955" cy="519812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C7DAEFF-963D-61C4-A614-6078D534CAC8}"/>
                </a:ext>
              </a:extLst>
            </p:cNvPr>
            <p:cNvSpPr/>
            <p:nvPr/>
          </p:nvSpPr>
          <p:spPr>
            <a:xfrm>
              <a:off x="4941490" y="5452783"/>
              <a:ext cx="2319922" cy="5618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Slide Number Placeholder 3">
            <a:extLst>
              <a:ext uri="{FF2B5EF4-FFF2-40B4-BE49-F238E27FC236}">
                <a16:creationId xmlns:a16="http://schemas.microsoft.com/office/drawing/2014/main" id="{6396A461-AA65-4002-8B49-B133528D995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58780942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 Selection</a:t>
            </a:r>
            <a:endParaRPr lang="en-US" dirty="0"/>
          </a:p>
        </p:txBody>
      </p:sp>
      <p:sp>
        <p:nvSpPr>
          <p:cNvPr id="9" name="Content Placeholder 1"/>
          <p:cNvSpPr txBox="1">
            <a:spLocks/>
          </p:cNvSpPr>
          <p:nvPr/>
        </p:nvSpPr>
        <p:spPr>
          <a:xfrm>
            <a:off x="748430" y="932796"/>
            <a:ext cx="10966448" cy="1242822"/>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sz="2000" dirty="0">
                <a:solidFill>
                  <a:srgbClr val="53565A"/>
                </a:solidFill>
              </a:rPr>
              <a:t>Press </a:t>
            </a:r>
            <a:r>
              <a:rPr lang="en-US" altLang="en-US" sz="2000" b="1" dirty="0">
                <a:solidFill>
                  <a:srgbClr val="53565A"/>
                </a:solidFill>
              </a:rPr>
              <a:t>Tab </a:t>
            </a:r>
            <a:r>
              <a:rPr lang="en-US" altLang="en-US" sz="2000" dirty="0">
                <a:solidFill>
                  <a:srgbClr val="53565A"/>
                </a:solidFill>
              </a:rPr>
              <a:t>to navigate to each test listed on this page. The navigation order is from left to right and top to bottom, in a zigzag pattern. Press </a:t>
            </a:r>
            <a:r>
              <a:rPr lang="en-US" altLang="en-US" sz="2000" b="1" dirty="0">
                <a:solidFill>
                  <a:srgbClr val="53565A"/>
                </a:solidFill>
              </a:rPr>
              <a:t>Enter </a:t>
            </a:r>
            <a:r>
              <a:rPr lang="en-US" altLang="en-US" sz="2000" dirty="0">
                <a:solidFill>
                  <a:srgbClr val="53565A"/>
                </a:solidFill>
              </a:rPr>
              <a:t>to start or resume the test.</a:t>
            </a:r>
          </a:p>
        </p:txBody>
      </p:sp>
      <p:grpSp>
        <p:nvGrpSpPr>
          <p:cNvPr id="38" name="Group 37" descr="Your tests page">
            <a:extLst>
              <a:ext uri="{FF2B5EF4-FFF2-40B4-BE49-F238E27FC236}">
                <a16:creationId xmlns:a16="http://schemas.microsoft.com/office/drawing/2014/main" id="{3D572DFB-C4EC-9163-B6B9-E34A2B9A6415}"/>
              </a:ext>
            </a:extLst>
          </p:cNvPr>
          <p:cNvGrpSpPr/>
          <p:nvPr/>
        </p:nvGrpSpPr>
        <p:grpSpPr>
          <a:xfrm>
            <a:off x="3028216" y="2037218"/>
            <a:ext cx="5819098" cy="3799684"/>
            <a:chOff x="3028216" y="2077858"/>
            <a:chExt cx="5819098" cy="3799684"/>
          </a:xfrm>
        </p:grpSpPr>
        <p:pic>
          <p:nvPicPr>
            <p:cNvPr id="7" name="Picture 6">
              <a:extLst>
                <a:ext uri="{FF2B5EF4-FFF2-40B4-BE49-F238E27FC236}">
                  <a16:creationId xmlns:a16="http://schemas.microsoft.com/office/drawing/2014/main" id="{A4A3BE17-5F77-59E1-D1EC-9A8F5FE5F9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8216" y="2077858"/>
              <a:ext cx="5819098" cy="3799684"/>
            </a:xfrm>
            <a:prstGeom prst="rect">
              <a:avLst/>
            </a:prstGeom>
            <a:ln>
              <a:no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6442266B-710D-B06F-91E6-5A4FF56BA9A0}"/>
                </a:ext>
              </a:extLst>
            </p:cNvPr>
            <p:cNvGrpSpPr/>
            <p:nvPr/>
          </p:nvGrpSpPr>
          <p:grpSpPr>
            <a:xfrm>
              <a:off x="4291584" y="4256316"/>
              <a:ext cx="3568344" cy="1081085"/>
              <a:chOff x="4291584" y="4256316"/>
              <a:chExt cx="3568344" cy="1081085"/>
            </a:xfrm>
          </p:grpSpPr>
          <p:cxnSp>
            <p:nvCxnSpPr>
              <p:cNvPr id="10" name="Straight Arrow Connector 9">
                <a:extLst>
                  <a:ext uri="{FF2B5EF4-FFF2-40B4-BE49-F238E27FC236}">
                    <a16:creationId xmlns:a16="http://schemas.microsoft.com/office/drawing/2014/main" id="{01BB5CD9-D472-EA14-8B7D-F10E5339D1EB}"/>
                  </a:ext>
                </a:extLst>
              </p:cNvPr>
              <p:cNvCxnSpPr>
                <a:cxnSpLocks/>
              </p:cNvCxnSpPr>
              <p:nvPr/>
            </p:nvCxnSpPr>
            <p:spPr>
              <a:xfrm>
                <a:off x="4291584" y="4256316"/>
                <a:ext cx="3454100" cy="0"/>
              </a:xfrm>
              <a:prstGeom prst="straightConnector1">
                <a:avLst/>
              </a:prstGeom>
              <a:ln w="38100">
                <a:solidFill>
                  <a:srgbClr val="C00000"/>
                </a:solidFill>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F84AC063-F3CC-B1D8-3448-EF4FA08A951A}"/>
                  </a:ext>
                </a:extLst>
              </p:cNvPr>
              <p:cNvCxnSpPr>
                <a:cxnSpLocks/>
              </p:cNvCxnSpPr>
              <p:nvPr/>
            </p:nvCxnSpPr>
            <p:spPr>
              <a:xfrm flipH="1">
                <a:off x="4291584" y="4268343"/>
                <a:ext cx="3371088" cy="1069058"/>
              </a:xfrm>
              <a:prstGeom prst="straightConnector1">
                <a:avLst/>
              </a:prstGeom>
              <a:ln w="38100">
                <a:solidFill>
                  <a:srgbClr val="C00000"/>
                </a:solidFill>
                <a:tailEnd type="triangle"/>
              </a:ln>
            </p:spPr>
            <p:style>
              <a:lnRef idx="2">
                <a:schemeClr val="accent3"/>
              </a:lnRef>
              <a:fillRef idx="0">
                <a:schemeClr val="accent3"/>
              </a:fillRef>
              <a:effectRef idx="1">
                <a:schemeClr val="accent3"/>
              </a:effectRef>
              <a:fontRef idx="minor">
                <a:schemeClr val="tx1"/>
              </a:fontRef>
            </p:style>
          </p:cxnSp>
          <p:cxnSp>
            <p:nvCxnSpPr>
              <p:cNvPr id="25" name="Straight Arrow Connector 24">
                <a:extLst>
                  <a:ext uri="{FF2B5EF4-FFF2-40B4-BE49-F238E27FC236}">
                    <a16:creationId xmlns:a16="http://schemas.microsoft.com/office/drawing/2014/main" id="{83D99F9D-16CE-3353-A229-C56F25035CF3}"/>
                  </a:ext>
                </a:extLst>
              </p:cNvPr>
              <p:cNvCxnSpPr>
                <a:cxnSpLocks/>
              </p:cNvCxnSpPr>
              <p:nvPr/>
            </p:nvCxnSpPr>
            <p:spPr>
              <a:xfrm>
                <a:off x="4291584" y="5337401"/>
                <a:ext cx="3568344" cy="0"/>
              </a:xfrm>
              <a:prstGeom prst="straightConnector1">
                <a:avLst/>
              </a:prstGeom>
              <a:ln w="38100">
                <a:solidFill>
                  <a:srgbClr val="C00000"/>
                </a:solidFill>
                <a:tailEnd type="triangle"/>
              </a:ln>
            </p:spPr>
            <p:style>
              <a:lnRef idx="2">
                <a:schemeClr val="accent3"/>
              </a:lnRef>
              <a:fillRef idx="0">
                <a:schemeClr val="accent3"/>
              </a:fillRef>
              <a:effectRef idx="1">
                <a:schemeClr val="accent3"/>
              </a:effectRef>
              <a:fontRef idx="minor">
                <a:schemeClr val="tx1"/>
              </a:fontRef>
            </p:style>
          </p:cxnSp>
        </p:grpSp>
      </p:grpSp>
      <p:sp>
        <p:nvSpPr>
          <p:cNvPr id="11" name="Slide Number Placeholder 3">
            <a:extLst>
              <a:ext uri="{FF2B5EF4-FFF2-40B4-BE49-F238E27FC236}">
                <a16:creationId xmlns:a16="http://schemas.microsoft.com/office/drawing/2014/main" id="{049F0EF4-1C5C-4DA0-AF82-2FF25215F5C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014682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4D7C3E-43AB-C181-FAEE-AF78678B896A}"/>
              </a:ext>
            </a:extLst>
          </p:cNvPr>
          <p:cNvPicPr>
            <a:picLocks noChangeAspect="1"/>
          </p:cNvPicPr>
          <p:nvPr/>
        </p:nvPicPr>
        <p:blipFill>
          <a:blip r:embed="rId4"/>
          <a:stretch>
            <a:fillRect/>
          </a:stretch>
        </p:blipFill>
        <p:spPr>
          <a:xfrm>
            <a:off x="5206357" y="777922"/>
            <a:ext cx="5345625" cy="5493224"/>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ltLang="en-US" dirty="0"/>
              <a:t>Login Confirmation</a:t>
            </a:r>
            <a:endParaRPr lang="en-US" dirty="0"/>
          </a:p>
        </p:txBody>
      </p:sp>
      <p:sp>
        <p:nvSpPr>
          <p:cNvPr id="10" name="Content Placeholder 1"/>
          <p:cNvSpPr txBox="1">
            <a:spLocks/>
          </p:cNvSpPr>
          <p:nvPr/>
        </p:nvSpPr>
        <p:spPr>
          <a:xfrm>
            <a:off x="548640" y="1591733"/>
            <a:ext cx="4156710" cy="4504266"/>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a:spcBef>
                <a:spcPct val="0"/>
              </a:spcBef>
            </a:pPr>
            <a:r>
              <a:rPr lang="en-US" altLang="en-US" dirty="0">
                <a:solidFill>
                  <a:srgbClr val="53565A"/>
                </a:solidFill>
              </a:rPr>
              <a:t>To listen to each line of text, press the </a:t>
            </a:r>
            <a:r>
              <a:rPr lang="en-US" altLang="en-US" b="1" dirty="0">
                <a:solidFill>
                  <a:srgbClr val="53565A"/>
                </a:solidFill>
              </a:rPr>
              <a:t>Down</a:t>
            </a:r>
            <a:r>
              <a:rPr lang="en-US" altLang="en-US" dirty="0">
                <a:solidFill>
                  <a:srgbClr val="53565A"/>
                </a:solidFill>
              </a:rPr>
              <a:t> arrow.</a:t>
            </a:r>
          </a:p>
          <a:p>
            <a:pPr>
              <a:spcBef>
                <a:spcPct val="0"/>
              </a:spcBef>
            </a:pPr>
            <a:endParaRPr lang="en-US" altLang="en-US" dirty="0">
              <a:solidFill>
                <a:srgbClr val="53565A"/>
              </a:solidFill>
            </a:endParaRPr>
          </a:p>
          <a:p>
            <a:pPr>
              <a:spcBef>
                <a:spcPct val="0"/>
              </a:spcBef>
            </a:pPr>
            <a:r>
              <a:rPr lang="en-US" altLang="en-US" dirty="0">
                <a:solidFill>
                  <a:srgbClr val="53565A"/>
                </a:solidFill>
              </a:rPr>
              <a:t>To move to the </a:t>
            </a:r>
            <a:r>
              <a:rPr lang="en-US" altLang="en-US" b="1" dirty="0">
                <a:solidFill>
                  <a:srgbClr val="53565A"/>
                </a:solidFill>
              </a:rPr>
              <a:t>OK </a:t>
            </a:r>
            <a:r>
              <a:rPr lang="en-US" altLang="en-US" dirty="0">
                <a:solidFill>
                  <a:srgbClr val="53565A"/>
                </a:solidFill>
              </a:rPr>
              <a:t>button, press </a:t>
            </a:r>
            <a:r>
              <a:rPr lang="en-US" altLang="en-US" b="1" dirty="0">
                <a:solidFill>
                  <a:srgbClr val="53565A"/>
                </a:solidFill>
              </a:rPr>
              <a:t>Tab</a:t>
            </a:r>
            <a:r>
              <a:rPr lang="en-US" altLang="en-US" dirty="0">
                <a:solidFill>
                  <a:srgbClr val="53565A"/>
                </a:solidFill>
              </a:rPr>
              <a:t>. </a:t>
            </a:r>
          </a:p>
          <a:p>
            <a:pPr>
              <a:spcBef>
                <a:spcPct val="0"/>
              </a:spcBef>
            </a:pPr>
            <a:endParaRPr lang="en-US" altLang="en-US" dirty="0">
              <a:solidFill>
                <a:srgbClr val="53565A"/>
              </a:solidFill>
            </a:endParaRPr>
          </a:p>
          <a:p>
            <a:pPr>
              <a:spcBef>
                <a:spcPct val="0"/>
              </a:spcBef>
            </a:pPr>
            <a:r>
              <a:rPr lang="en-US" altLang="en-US" dirty="0">
                <a:solidFill>
                  <a:srgbClr val="53565A"/>
                </a:solidFill>
              </a:rPr>
              <a:t>To select </a:t>
            </a:r>
            <a:r>
              <a:rPr lang="en-US" altLang="en-US" b="1" dirty="0">
                <a:solidFill>
                  <a:srgbClr val="53565A"/>
                </a:solidFill>
              </a:rPr>
              <a:t>OK</a:t>
            </a:r>
            <a:r>
              <a:rPr lang="en-US" altLang="en-US" dirty="0">
                <a:solidFill>
                  <a:srgbClr val="53565A"/>
                </a:solidFill>
              </a:rPr>
              <a:t>, press </a:t>
            </a:r>
            <a:r>
              <a:rPr lang="en-US" altLang="en-US" b="1" dirty="0">
                <a:solidFill>
                  <a:srgbClr val="53565A"/>
                </a:solidFill>
              </a:rPr>
              <a:t>Enter</a:t>
            </a:r>
            <a:r>
              <a:rPr lang="en-US" altLang="en-US" dirty="0">
                <a:solidFill>
                  <a:srgbClr val="53565A"/>
                </a:solidFill>
              </a:rPr>
              <a:t>.</a:t>
            </a:r>
          </a:p>
        </p:txBody>
      </p:sp>
      <p:sp>
        <p:nvSpPr>
          <p:cNvPr id="5" name="Rectangle 4">
            <a:extLst>
              <a:ext uri="{FF2B5EF4-FFF2-40B4-BE49-F238E27FC236}">
                <a16:creationId xmlns:a16="http://schemas.microsoft.com/office/drawing/2014/main" id="{5374D572-0882-B789-8B6F-4FD03532C069}"/>
              </a:ext>
            </a:extLst>
          </p:cNvPr>
          <p:cNvSpPr/>
          <p:nvPr/>
        </p:nvSpPr>
        <p:spPr>
          <a:xfrm>
            <a:off x="6946710" y="5909530"/>
            <a:ext cx="2020580" cy="3410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a:extLst>
              <a:ext uri="{FF2B5EF4-FFF2-40B4-BE49-F238E27FC236}">
                <a16:creationId xmlns:a16="http://schemas.microsoft.com/office/drawing/2014/main" id="{DD1A0299-6BD8-4ACE-B22C-E3D5C2B25C2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761017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Instructions and Help</a:t>
            </a:r>
            <a:endParaRPr lang="en-US" dirty="0"/>
          </a:p>
        </p:txBody>
      </p:sp>
      <p:sp>
        <p:nvSpPr>
          <p:cNvPr id="10" name="Content Placeholder 1"/>
          <p:cNvSpPr txBox="1">
            <a:spLocks/>
          </p:cNvSpPr>
          <p:nvPr/>
        </p:nvSpPr>
        <p:spPr>
          <a:xfrm>
            <a:off x="468062" y="1501991"/>
            <a:ext cx="5943600" cy="4159076"/>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open the Help Guide,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to navigate to the </a:t>
            </a:r>
            <a:r>
              <a:rPr lang="en-US" sz="1800" b="1" dirty="0">
                <a:solidFill>
                  <a:srgbClr val="53565A"/>
                </a:solidFill>
                <a:ea typeface="Calibri" panose="020F0502020204030204" pitchFamily="34" charset="0"/>
                <a:cs typeface="Times New Roman" panose="02020603050405020304" pitchFamily="18" charset="0"/>
              </a:rPr>
              <a:t>View Help Guide</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 To close the Help Guide, use the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key to navigate to the </a:t>
            </a:r>
            <a:r>
              <a:rPr lang="en-US" sz="1800" b="1" dirty="0">
                <a:solidFill>
                  <a:srgbClr val="53565A"/>
                </a:solidFill>
                <a:ea typeface="Calibri" panose="020F0502020204030204" pitchFamily="34" charset="0"/>
                <a:cs typeface="Times New Roman" panose="02020603050405020304" pitchFamily="18" charset="0"/>
              </a:rPr>
              <a:t>Back</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open the Test Settings window,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to navigate to the </a:t>
            </a:r>
            <a:r>
              <a:rPr lang="en-US" sz="1800" b="1" dirty="0">
                <a:solidFill>
                  <a:srgbClr val="53565A"/>
                </a:solidFill>
                <a:ea typeface="Calibri" panose="020F0502020204030204" pitchFamily="34" charset="0"/>
                <a:cs typeface="Times New Roman" panose="02020603050405020304" pitchFamily="18" charset="0"/>
              </a:rPr>
              <a:t>View Test Settings</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 To close the Test Settings window, use the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key to navigate to the </a:t>
            </a:r>
            <a:r>
              <a:rPr lang="en-US" sz="1800" b="1" dirty="0">
                <a:solidFill>
                  <a:srgbClr val="53565A"/>
                </a:solidFill>
                <a:ea typeface="Calibri" panose="020F0502020204030204" pitchFamily="34" charset="0"/>
                <a:cs typeface="Times New Roman" panose="02020603050405020304" pitchFamily="18" charset="0"/>
              </a:rPr>
              <a:t>OK</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move to the </a:t>
            </a:r>
            <a:r>
              <a:rPr lang="en-US" sz="1800" b="1" dirty="0">
                <a:solidFill>
                  <a:srgbClr val="53565A"/>
                </a:solidFill>
                <a:ea typeface="Calibri" panose="020F0502020204030204" pitchFamily="34" charset="0"/>
                <a:cs typeface="Times New Roman" panose="02020603050405020304" pitchFamily="18" charset="0"/>
              </a:rPr>
              <a:t>Begin Test Now</a:t>
            </a:r>
            <a:r>
              <a:rPr lang="en-US" sz="1800" dirty="0">
                <a:solidFill>
                  <a:srgbClr val="53565A"/>
                </a:solidFill>
                <a:ea typeface="Calibri" panose="020F0502020204030204" pitchFamily="34" charset="0"/>
                <a:cs typeface="Times New Roman" panose="02020603050405020304" pitchFamily="18" charset="0"/>
              </a:rPr>
              <a:t> and </a:t>
            </a:r>
            <a:r>
              <a:rPr lang="en-US" sz="1800" b="1" dirty="0">
                <a:solidFill>
                  <a:srgbClr val="53565A"/>
                </a:solidFill>
                <a:ea typeface="Calibri" panose="020F0502020204030204" pitchFamily="34" charset="0"/>
                <a:cs typeface="Times New Roman" panose="02020603050405020304" pitchFamily="18" charset="0"/>
              </a:rPr>
              <a:t>Go Back </a:t>
            </a:r>
            <a:r>
              <a:rPr lang="en-US" sz="1800" dirty="0">
                <a:solidFill>
                  <a:srgbClr val="53565A"/>
                </a:solidFill>
                <a:ea typeface="Calibri" panose="020F0502020204030204" pitchFamily="34" charset="0"/>
                <a:cs typeface="Times New Roman" panose="02020603050405020304" pitchFamily="18" charset="0"/>
              </a:rPr>
              <a:t>buttons,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select to the </a:t>
            </a:r>
            <a:r>
              <a:rPr lang="en-US" sz="1800" b="1" dirty="0">
                <a:solidFill>
                  <a:srgbClr val="53565A"/>
                </a:solidFill>
                <a:ea typeface="Calibri" panose="020F0502020204030204" pitchFamily="34" charset="0"/>
                <a:cs typeface="Times New Roman" panose="02020603050405020304" pitchFamily="18" charset="0"/>
              </a:rPr>
              <a:t>Begin Test Now</a:t>
            </a:r>
            <a:r>
              <a:rPr lang="en-US" sz="1800" dirty="0">
                <a:solidFill>
                  <a:srgbClr val="53565A"/>
                </a:solidFill>
                <a:ea typeface="Calibri" panose="020F0502020204030204" pitchFamily="34" charset="0"/>
                <a:cs typeface="Times New Roman" panose="02020603050405020304" pitchFamily="18" charset="0"/>
              </a:rPr>
              <a:t> or </a:t>
            </a:r>
            <a:r>
              <a:rPr lang="en-US" sz="1800" b="1" dirty="0">
                <a:solidFill>
                  <a:srgbClr val="53565A"/>
                </a:solidFill>
                <a:ea typeface="Calibri" panose="020F0502020204030204" pitchFamily="34" charset="0"/>
                <a:cs typeface="Times New Roman" panose="02020603050405020304" pitchFamily="18" charset="0"/>
              </a:rPr>
              <a:t>Go Back </a:t>
            </a:r>
            <a:r>
              <a:rPr lang="en-US" sz="1800" dirty="0">
                <a:solidFill>
                  <a:srgbClr val="53565A"/>
                </a:solidFill>
                <a:ea typeface="Calibri" panose="020F0502020204030204" pitchFamily="34" charset="0"/>
                <a:cs typeface="Times New Roman" panose="02020603050405020304" pitchFamily="18" charset="0"/>
              </a:rPr>
              <a:t>button,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p:txBody>
      </p:sp>
      <p:pic>
        <p:nvPicPr>
          <p:cNvPr id="5" name="Picture 4" descr="image of the Instructions and Help screen">
            <a:extLst>
              <a:ext uri="{FF2B5EF4-FFF2-40B4-BE49-F238E27FC236}">
                <a16:creationId xmlns:a16="http://schemas.microsoft.com/office/drawing/2014/main" id="{5D34E753-C44B-93CB-608A-180A94C4B7C4}"/>
              </a:ext>
            </a:extLst>
          </p:cNvPr>
          <p:cNvPicPr>
            <a:picLocks noChangeAspect="1"/>
          </p:cNvPicPr>
          <p:nvPr/>
        </p:nvPicPr>
        <p:blipFill>
          <a:blip r:embed="rId4"/>
          <a:stretch>
            <a:fillRect/>
          </a:stretch>
        </p:blipFill>
        <p:spPr>
          <a:xfrm>
            <a:off x="6482980" y="1552790"/>
            <a:ext cx="5355264" cy="3854018"/>
          </a:xfrm>
          <a:prstGeom prst="rect">
            <a:avLst/>
          </a:prstGeom>
          <a:ln>
            <a:noFill/>
          </a:ln>
          <a:effectLst>
            <a:outerShdw blurRad="292100" dist="139700" dir="2700000" algn="tl" rotWithShape="0">
              <a:srgbClr val="333333">
                <a:alpha val="65000"/>
              </a:srgbClr>
            </a:outerShdw>
          </a:effectLst>
        </p:spPr>
      </p:pic>
      <p:sp>
        <p:nvSpPr>
          <p:cNvPr id="11" name="Slide Number Placeholder 3">
            <a:extLst>
              <a:ext uri="{FF2B5EF4-FFF2-40B4-BE49-F238E27FC236}">
                <a16:creationId xmlns:a16="http://schemas.microsoft.com/office/drawing/2014/main" id="{D0951A76-E60B-40AE-A5A7-C8D05C9FAB2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417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7" y="2725016"/>
            <a:ext cx="6632003" cy="703984"/>
          </a:xfrm>
        </p:spPr>
        <p:txBody>
          <a:bodyPr/>
          <a:lstStyle/>
          <a:p>
            <a:r>
              <a:rPr lang="en-US" dirty="0"/>
              <a:t>Test Elements</a:t>
            </a:r>
          </a:p>
        </p:txBody>
      </p:sp>
    </p:spTree>
    <p:custDataLst>
      <p:tags r:id="rId1"/>
    </p:custDataLst>
    <p:extLst>
      <p:ext uri="{BB962C8B-B14F-4D97-AF65-F5344CB8AC3E}">
        <p14:creationId xmlns:p14="http://schemas.microsoft.com/office/powerpoint/2010/main" val="289989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Screen Readers</a:t>
            </a:r>
          </a:p>
        </p:txBody>
      </p:sp>
      <p:sp>
        <p:nvSpPr>
          <p:cNvPr id="2" name="Content Placeholder 1"/>
          <p:cNvSpPr>
            <a:spLocks noGrp="1"/>
          </p:cNvSpPr>
          <p:nvPr>
            <p:ph idx="1"/>
          </p:nvPr>
        </p:nvSpPr>
        <p:spPr>
          <a:xfrm>
            <a:off x="685800" y="1179975"/>
            <a:ext cx="7988300" cy="4498049"/>
          </a:xfrm>
        </p:spPr>
        <p:txBody>
          <a:bodyPr>
            <a:normAutofit/>
          </a:bodyPr>
          <a:lstStyle/>
          <a:p>
            <a:pPr marL="0" indent="0">
              <a:buNone/>
            </a:pPr>
            <a:r>
              <a:rPr lang="en-US" sz="2800" b="1" dirty="0">
                <a:solidFill>
                  <a:srgbClr val="53565A"/>
                </a:solidFill>
              </a:rPr>
              <a:t>Job Access With Speech (JAWS)</a:t>
            </a:r>
          </a:p>
          <a:p>
            <a:pPr marL="557784" lvl="1" indent="-237744"/>
            <a:r>
              <a:rPr lang="en-US" sz="2200" dirty="0">
                <a:solidFill>
                  <a:srgbClr val="53565A"/>
                </a:solidFill>
              </a:rPr>
              <a:t>A computer screen-reader program that allows students who are visually impaired students to read the screen either with a text-to-speech output or by a Refreshable Braille Display (RBD).</a:t>
            </a:r>
          </a:p>
          <a:p>
            <a:pPr marL="557784" lvl="1" indent="-237744"/>
            <a:r>
              <a:rPr lang="en-US" sz="2200" dirty="0">
                <a:solidFill>
                  <a:srgbClr val="53565A"/>
                </a:solidFill>
              </a:rPr>
              <a:t>Students use their keyboards to navigate between lines and test elements.</a:t>
            </a:r>
          </a:p>
          <a:p>
            <a:pPr marL="557784" lvl="1" indent="-237744"/>
            <a:r>
              <a:rPr lang="en-US" sz="2200" dirty="0">
                <a:solidFill>
                  <a:srgbClr val="53565A"/>
                </a:solidFill>
              </a:rPr>
              <a:t>Only JAWS may be used on ELA and Reading tests.</a:t>
            </a:r>
          </a:p>
          <a:p>
            <a:pPr marL="320040" lvl="1" indent="0">
              <a:buNone/>
            </a:pPr>
            <a:endParaRPr lang="en-US" sz="2800" b="1" dirty="0">
              <a:solidFill>
                <a:srgbClr val="53565A"/>
              </a:solidFill>
            </a:endParaRPr>
          </a:p>
        </p:txBody>
      </p:sp>
      <p:pic>
        <p:nvPicPr>
          <p:cNvPr id="5" name="Picture 4">
            <a:extLst>
              <a:ext uri="{FF2B5EF4-FFF2-40B4-BE49-F238E27FC236}">
                <a16:creationId xmlns:a16="http://schemas.microsoft.com/office/drawing/2014/main" id="{3FB4B0F4-2E1B-F4C7-FF05-E43227D06D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14953" y="2639090"/>
            <a:ext cx="2664271" cy="2164018"/>
          </a:xfrm>
          <a:prstGeom prst="rect">
            <a:avLst/>
          </a:prstGeom>
        </p:spPr>
      </p:pic>
      <p:sp>
        <p:nvSpPr>
          <p:cNvPr id="7" name="Slide Number Placeholder 3">
            <a:extLst>
              <a:ext uri="{FF2B5EF4-FFF2-40B4-BE49-F238E27FC236}">
                <a16:creationId xmlns:a16="http://schemas.microsoft.com/office/drawing/2014/main" id="{BED5E76D-2650-4DB9-82E6-65BB2E13326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09487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45" y="-297318"/>
            <a:ext cx="10966449" cy="897241"/>
          </a:xfrm>
        </p:spPr>
        <p:txBody>
          <a:bodyPr/>
          <a:lstStyle/>
          <a:p>
            <a:r>
              <a:rPr lang="en-US" dirty="0"/>
              <a:t>Test Elements</a:t>
            </a:r>
          </a:p>
        </p:txBody>
      </p:sp>
      <p:grpSp>
        <p:nvGrpSpPr>
          <p:cNvPr id="3" name="Group 2" descr="sample test item showing the banner, navigation buttons and test tools, stimulus section and question section. Item is shown in streamline mode.">
            <a:extLst>
              <a:ext uri="{FF2B5EF4-FFF2-40B4-BE49-F238E27FC236}">
                <a16:creationId xmlns:a16="http://schemas.microsoft.com/office/drawing/2014/main" id="{BA9D4D6B-CE10-C933-508C-CC959B05A6B0}"/>
              </a:ext>
            </a:extLst>
          </p:cNvPr>
          <p:cNvGrpSpPr/>
          <p:nvPr/>
        </p:nvGrpSpPr>
        <p:grpSpPr>
          <a:xfrm>
            <a:off x="179966" y="1128502"/>
            <a:ext cx="9878433" cy="4522108"/>
            <a:chOff x="179966" y="1128502"/>
            <a:chExt cx="9878433" cy="4522108"/>
          </a:xfrm>
        </p:grpSpPr>
        <p:grpSp>
          <p:nvGrpSpPr>
            <p:cNvPr id="20" name="Group 19">
              <a:extLst>
                <a:ext uri="{FF2B5EF4-FFF2-40B4-BE49-F238E27FC236}">
                  <a16:creationId xmlns:a16="http://schemas.microsoft.com/office/drawing/2014/main" id="{15BA2F2B-2EFA-4520-AE9D-4DCF48A7E1AE}"/>
                </a:ext>
              </a:extLst>
            </p:cNvPr>
            <p:cNvGrpSpPr/>
            <p:nvPr/>
          </p:nvGrpSpPr>
          <p:grpSpPr>
            <a:xfrm>
              <a:off x="179966" y="1128502"/>
              <a:ext cx="9878433" cy="4522108"/>
              <a:chOff x="179966" y="1311764"/>
              <a:chExt cx="9878433" cy="4522108"/>
            </a:xfrm>
          </p:grpSpPr>
          <p:grpSp>
            <p:nvGrpSpPr>
              <p:cNvPr id="16" name="Group 15">
                <a:extLst>
                  <a:ext uri="{FF2B5EF4-FFF2-40B4-BE49-F238E27FC236}">
                    <a16:creationId xmlns:a16="http://schemas.microsoft.com/office/drawing/2014/main" id="{14E19EC7-8905-4598-AEB4-8324CF927E52}"/>
                  </a:ext>
                </a:extLst>
              </p:cNvPr>
              <p:cNvGrpSpPr/>
              <p:nvPr/>
            </p:nvGrpSpPr>
            <p:grpSpPr>
              <a:xfrm>
                <a:off x="179966" y="1311764"/>
                <a:ext cx="9878433" cy="4522108"/>
                <a:chOff x="179966" y="1311764"/>
                <a:chExt cx="9878433" cy="4522108"/>
              </a:xfrm>
            </p:grpSpPr>
            <p:grpSp>
              <p:nvGrpSpPr>
                <p:cNvPr id="4" name="Group 3">
                  <a:extLst>
                    <a:ext uri="{FF2B5EF4-FFF2-40B4-BE49-F238E27FC236}">
                      <a16:creationId xmlns:a16="http://schemas.microsoft.com/office/drawing/2014/main" id="{A0651B4A-E36D-4039-972C-91A4E611866E}"/>
                    </a:ext>
                  </a:extLst>
                </p:cNvPr>
                <p:cNvGrpSpPr/>
                <p:nvPr/>
              </p:nvGrpSpPr>
              <p:grpSpPr>
                <a:xfrm>
                  <a:off x="179966" y="1311764"/>
                  <a:ext cx="9878433" cy="4522108"/>
                  <a:chOff x="224549" y="1321451"/>
                  <a:chExt cx="8980018" cy="3966803"/>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433" y="1466850"/>
                    <a:ext cx="6217133" cy="3803904"/>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987433" y="1442466"/>
                    <a:ext cx="6217134" cy="12801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87433" y="1863090"/>
                    <a:ext cx="6217134" cy="3425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63633" y="1924050"/>
                    <a:ext cx="6096000" cy="23622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3633" y="4438650"/>
                    <a:ext cx="6096000" cy="76200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75718" y="1321451"/>
                    <a:ext cx="2164866" cy="296980"/>
                  </a:xfrm>
                  <a:prstGeom prst="rect">
                    <a:avLst/>
                  </a:prstGeom>
                  <a:noFill/>
                </p:spPr>
                <p:txBody>
                  <a:bodyPr wrap="square" rtlCol="0">
                    <a:spAutoFit/>
                  </a:bodyPr>
                  <a:lstStyle/>
                  <a:p>
                    <a:pPr algn="r"/>
                    <a:r>
                      <a:rPr lang="en-US" sz="1600" b="1" dirty="0">
                        <a:solidFill>
                          <a:schemeClr val="tx2"/>
                        </a:solidFill>
                      </a:rPr>
                      <a:t>Banner</a:t>
                    </a:r>
                  </a:p>
                </p:txBody>
              </p:sp>
              <p:sp>
                <p:nvSpPr>
                  <p:cNvPr id="13" name="TextBox 12"/>
                  <p:cNvSpPr txBox="1"/>
                  <p:nvPr/>
                </p:nvSpPr>
                <p:spPr>
                  <a:xfrm>
                    <a:off x="224549" y="1514530"/>
                    <a:ext cx="2836065" cy="296980"/>
                  </a:xfrm>
                  <a:prstGeom prst="rect">
                    <a:avLst/>
                  </a:prstGeom>
                  <a:noFill/>
                </p:spPr>
                <p:txBody>
                  <a:bodyPr wrap="square" rtlCol="0">
                    <a:spAutoFit/>
                  </a:bodyPr>
                  <a:lstStyle/>
                  <a:p>
                    <a:pPr algn="r"/>
                    <a:r>
                      <a:rPr lang="en-US" sz="1600" b="1" dirty="0">
                        <a:solidFill>
                          <a:schemeClr val="accent3"/>
                        </a:solidFill>
                      </a:rPr>
                      <a:t>Navigation Buttons &amp; Test Tools </a:t>
                    </a:r>
                  </a:p>
                </p:txBody>
              </p:sp>
              <p:sp>
                <p:nvSpPr>
                  <p:cNvPr id="14" name="TextBox 13"/>
                  <p:cNvSpPr txBox="1"/>
                  <p:nvPr/>
                </p:nvSpPr>
                <p:spPr>
                  <a:xfrm>
                    <a:off x="1190696" y="3162359"/>
                    <a:ext cx="1308271" cy="728952"/>
                  </a:xfrm>
                  <a:prstGeom prst="rect">
                    <a:avLst/>
                  </a:prstGeom>
                  <a:noFill/>
                </p:spPr>
                <p:txBody>
                  <a:bodyPr vert="horz" wrap="square" rtlCol="0">
                    <a:spAutoFit/>
                  </a:bodyPr>
                  <a:lstStyle/>
                  <a:p>
                    <a:pPr algn="r"/>
                    <a:r>
                      <a:rPr lang="en-US" sz="2400" dirty="0">
                        <a:solidFill>
                          <a:srgbClr val="C00000"/>
                        </a:solidFill>
                      </a:rPr>
                      <a:t>Item Content </a:t>
                    </a:r>
                  </a:p>
                </p:txBody>
              </p:sp>
              <p:sp>
                <p:nvSpPr>
                  <p:cNvPr id="12" name="Left Brace 11"/>
                  <p:cNvSpPr/>
                  <p:nvPr/>
                </p:nvSpPr>
                <p:spPr>
                  <a:xfrm>
                    <a:off x="2498967" y="1863090"/>
                    <a:ext cx="428298" cy="3425164"/>
                  </a:xfrm>
                  <a:prstGeom prst="leftBrace">
                    <a:avLst>
                      <a:gd name="adj1" fmla="val 67637"/>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37567" y="2920484"/>
                    <a:ext cx="2438400" cy="323979"/>
                  </a:xfrm>
                  <a:prstGeom prst="rect">
                    <a:avLst/>
                  </a:prstGeom>
                  <a:noFill/>
                </p:spPr>
                <p:txBody>
                  <a:bodyPr vert="horz" wrap="square" rtlCol="0">
                    <a:spAutoFit/>
                  </a:bodyPr>
                  <a:lstStyle/>
                  <a:p>
                    <a:pPr algn="ctr"/>
                    <a:r>
                      <a:rPr lang="en-US" b="1" dirty="0">
                        <a:solidFill>
                          <a:schemeClr val="accent5"/>
                        </a:solidFill>
                        <a:effectLst>
                          <a:outerShdw blurRad="50800" dist="38100" dir="2700000" algn="tl" rotWithShape="0">
                            <a:prstClr val="black">
                              <a:alpha val="40000"/>
                            </a:prstClr>
                          </a:outerShdw>
                        </a:effectLst>
                      </a:rPr>
                      <a:t>Stimulus Section</a:t>
                    </a:r>
                  </a:p>
                </p:txBody>
              </p:sp>
              <p:sp>
                <p:nvSpPr>
                  <p:cNvPr id="19" name="TextBox 18"/>
                  <p:cNvSpPr txBox="1"/>
                  <p:nvPr/>
                </p:nvSpPr>
                <p:spPr>
                  <a:xfrm>
                    <a:off x="6537567" y="4678918"/>
                    <a:ext cx="2438400" cy="323979"/>
                  </a:xfrm>
                  <a:prstGeom prst="rect">
                    <a:avLst/>
                  </a:prstGeom>
                  <a:noFill/>
                </p:spPr>
                <p:txBody>
                  <a:bodyPr vert="horz" wrap="square" rtlCol="0">
                    <a:spAutoFit/>
                  </a:bodyPr>
                  <a:lstStyle/>
                  <a:p>
                    <a:pPr algn="ctr"/>
                    <a:r>
                      <a:rPr lang="en-US" b="1" dirty="0">
                        <a:solidFill>
                          <a:schemeClr val="accent4"/>
                        </a:solidFill>
                        <a:effectLst>
                          <a:outerShdw blurRad="50800" dist="38100" dir="2700000" algn="tl" rotWithShape="0">
                            <a:prstClr val="black">
                              <a:alpha val="40000"/>
                            </a:prstClr>
                          </a:outerShdw>
                        </a:effectLst>
                      </a:rPr>
                      <a:t>Question Section</a:t>
                    </a:r>
                  </a:p>
                </p:txBody>
              </p:sp>
            </p:grpSp>
            <p:pic>
              <p:nvPicPr>
                <p:cNvPr id="15" name="Picture 14" descr="A close up of a logo&#10;&#10;Description generated with high confidence">
                  <a:extLst>
                    <a:ext uri="{FF2B5EF4-FFF2-40B4-BE49-F238E27FC236}">
                      <a16:creationId xmlns:a16="http://schemas.microsoft.com/office/drawing/2014/main" id="{24FCBE48-E162-4966-80F7-005EB5EFD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9174" y="1481988"/>
                  <a:ext cx="182910" cy="99769"/>
                </a:xfrm>
                <a:prstGeom prst="rect">
                  <a:avLst/>
                </a:prstGeom>
              </p:spPr>
            </p:pic>
          </p:grpSp>
          <p:sp>
            <p:nvSpPr>
              <p:cNvPr id="17" name="Rectangle 16">
                <a:extLst>
                  <a:ext uri="{FF2B5EF4-FFF2-40B4-BE49-F238E27FC236}">
                    <a16:creationId xmlns:a16="http://schemas.microsoft.com/office/drawing/2014/main" id="{AC5C84E9-2143-4C50-9445-B80775258B5A}"/>
                  </a:ext>
                </a:extLst>
              </p:cNvPr>
              <p:cNvSpPr/>
              <p:nvPr/>
            </p:nvSpPr>
            <p:spPr>
              <a:xfrm>
                <a:off x="4083908" y="1624914"/>
                <a:ext cx="247135" cy="26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8A867066-2FAF-404B-9A12-6D6C96A80005}"/>
                </a:ext>
              </a:extLst>
            </p:cNvPr>
            <p:cNvSpPr/>
            <p:nvPr/>
          </p:nvSpPr>
          <p:spPr>
            <a:xfrm>
              <a:off x="3219264" y="1430458"/>
              <a:ext cx="6839134" cy="29534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3">
            <a:extLst>
              <a:ext uri="{FF2B5EF4-FFF2-40B4-BE49-F238E27FC236}">
                <a16:creationId xmlns:a16="http://schemas.microsoft.com/office/drawing/2014/main" id="{6C073182-1404-43BA-A821-E38764C540F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82169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Opening Context Menus</a:t>
            </a:r>
            <a:endParaRPr altLang="en-US" dirty="0"/>
          </a:p>
        </p:txBody>
      </p:sp>
      <p:sp>
        <p:nvSpPr>
          <p:cNvPr id="3" name="Content Placeholder 2">
            <a:extLst>
              <a:ext uri="{FF2B5EF4-FFF2-40B4-BE49-F238E27FC236}">
                <a16:creationId xmlns:a16="http://schemas.microsoft.com/office/drawing/2014/main" id="{8DBB5459-F559-4F40-8AFE-A31E6AF4FDC2}"/>
              </a:ext>
            </a:extLst>
          </p:cNvPr>
          <p:cNvSpPr>
            <a:spLocks noGrp="1"/>
          </p:cNvSpPr>
          <p:nvPr>
            <p:ph idx="1"/>
          </p:nvPr>
        </p:nvSpPr>
        <p:spPr>
          <a:xfrm>
            <a:off x="619700" y="896956"/>
            <a:ext cx="7872984" cy="4751832"/>
          </a:xfrm>
        </p:spPr>
        <p:txBody>
          <a:bodyPr>
            <a:normAutofit fontScale="92500" lnSpcReduction="20000"/>
          </a:bodyPr>
          <a:lstStyle/>
          <a:p>
            <a:pPr>
              <a:spcBef>
                <a:spcPts val="600"/>
              </a:spcBef>
              <a:defRPr/>
            </a:pPr>
            <a:r>
              <a:rPr lang="en-US" b="1" dirty="0">
                <a:solidFill>
                  <a:srgbClr val="53565A"/>
                </a:solidFill>
                <a:cs typeface="Arial" pitchFamily="34" charset="0"/>
              </a:rPr>
              <a:t>Context menus allow students to:</a:t>
            </a:r>
          </a:p>
          <a:p>
            <a:pPr marL="292100" lvl="1" indent="-292100">
              <a:spcBef>
                <a:spcPts val="600"/>
              </a:spcBef>
              <a:buFont typeface="Wingdings" pitchFamily="2" charset="2"/>
              <a:buChar char="§"/>
              <a:defRPr/>
            </a:pPr>
            <a:r>
              <a:rPr lang="en-US" sz="2000" dirty="0">
                <a:solidFill>
                  <a:srgbClr val="53565A"/>
                </a:solidFill>
              </a:rPr>
              <a:t>Mark items for review</a:t>
            </a:r>
          </a:p>
          <a:p>
            <a:pPr marL="292100" lvl="1" indent="-292100">
              <a:spcBef>
                <a:spcPts val="600"/>
              </a:spcBef>
              <a:buFont typeface="Wingdings" pitchFamily="2" charset="2"/>
              <a:buChar char="§"/>
              <a:defRPr/>
            </a:pPr>
            <a:r>
              <a:rPr lang="en-US" sz="2000" dirty="0">
                <a:solidFill>
                  <a:srgbClr val="53565A"/>
                </a:solidFill>
              </a:rPr>
              <a:t>View item tutorials</a:t>
            </a:r>
          </a:p>
          <a:p>
            <a:pPr marL="292100" lvl="1" indent="-292100">
              <a:spcBef>
                <a:spcPts val="600"/>
              </a:spcBef>
              <a:buFont typeface="Wingdings" pitchFamily="2" charset="2"/>
              <a:buChar char="§"/>
              <a:defRPr/>
            </a:pPr>
            <a:r>
              <a:rPr lang="en-US" sz="2000" dirty="0">
                <a:solidFill>
                  <a:srgbClr val="53565A"/>
                </a:solidFill>
              </a:rPr>
              <a:t>Send emboss requests to the TA</a:t>
            </a:r>
          </a:p>
          <a:p>
            <a:pPr marL="292100" lvl="1" indent="-292100">
              <a:spcBef>
                <a:spcPts val="600"/>
              </a:spcBef>
              <a:buClr>
                <a:srgbClr val="53565A"/>
              </a:buClr>
              <a:buFont typeface="Wingdings" pitchFamily="2" charset="2"/>
              <a:buChar char="§"/>
              <a:defRPr/>
            </a:pPr>
            <a:r>
              <a:rPr lang="en-US" sz="2000" dirty="0">
                <a:solidFill>
                  <a:srgbClr val="53565A"/>
                </a:solidFill>
              </a:rPr>
              <a:t>Access additional features depending on test settings </a:t>
            </a:r>
          </a:p>
          <a:p>
            <a:pPr marL="292100" lvl="1" indent="0">
              <a:spcBef>
                <a:spcPts val="600"/>
              </a:spcBef>
              <a:buClr>
                <a:srgbClr val="FFFFFF">
                  <a:lumMod val="65000"/>
                </a:srgbClr>
              </a:buClr>
              <a:buNone/>
              <a:defRPr/>
            </a:pPr>
            <a:r>
              <a:rPr lang="en-US" sz="2000" dirty="0">
                <a:solidFill>
                  <a:srgbClr val="53565A"/>
                </a:solidFill>
              </a:rPr>
              <a:t>and item types</a:t>
            </a:r>
            <a:endParaRPr lang="en-US" sz="2400" b="1" dirty="0">
              <a:solidFill>
                <a:srgbClr val="53565A"/>
              </a:solidFill>
            </a:endParaRPr>
          </a:p>
          <a:p>
            <a:pPr marL="0" lvl="1" indent="0">
              <a:spcBef>
                <a:spcPts val="600"/>
              </a:spcBef>
              <a:buNone/>
              <a:defRPr/>
            </a:pPr>
            <a:endParaRPr lang="en-US" sz="2400" b="1" dirty="0">
              <a:solidFill>
                <a:srgbClr val="53565A"/>
              </a:solidFill>
            </a:endParaRPr>
          </a:p>
          <a:p>
            <a:pPr marL="0" lvl="1" indent="0">
              <a:spcBef>
                <a:spcPts val="600"/>
              </a:spcBef>
              <a:buNone/>
              <a:defRPr/>
            </a:pPr>
            <a:r>
              <a:rPr lang="en-US" b="1" dirty="0">
                <a:solidFill>
                  <a:srgbClr val="53565A"/>
                </a:solidFill>
              </a:rPr>
              <a:t>Using context menus:</a:t>
            </a:r>
          </a:p>
          <a:p>
            <a:pPr marL="292100" lvl="1" indent="-292100">
              <a:spcBef>
                <a:spcPts val="600"/>
              </a:spcBef>
              <a:buFont typeface="+mj-lt"/>
              <a:buAutoNum type="arabicPeriod"/>
              <a:defRPr/>
            </a:pPr>
            <a:r>
              <a:rPr lang="en-US" sz="2000" dirty="0">
                <a:solidFill>
                  <a:srgbClr val="53565A"/>
                </a:solidFill>
              </a:rPr>
              <a:t>When the context menu is in focus, press </a:t>
            </a:r>
            <a:r>
              <a:rPr lang="en-US" sz="2000" b="1" dirty="0">
                <a:solidFill>
                  <a:srgbClr val="53565A"/>
                </a:solidFill>
              </a:rPr>
              <a:t>Enter </a:t>
            </a:r>
            <a:r>
              <a:rPr lang="en-US" sz="2000" dirty="0">
                <a:solidFill>
                  <a:srgbClr val="53565A"/>
                </a:solidFill>
              </a:rPr>
              <a:t>to open it.</a:t>
            </a:r>
          </a:p>
          <a:p>
            <a:pPr marL="292100" lvl="1" indent="-292100">
              <a:spcBef>
                <a:spcPts val="600"/>
              </a:spcBef>
              <a:buFont typeface="+mj-lt"/>
              <a:buAutoNum type="arabicPeriod"/>
              <a:defRPr/>
            </a:pPr>
            <a:r>
              <a:rPr lang="en-US" sz="2000" dirty="0">
                <a:solidFill>
                  <a:srgbClr val="53565A"/>
                </a:solidFill>
              </a:rPr>
              <a:t>Use </a:t>
            </a:r>
            <a:r>
              <a:rPr lang="en-US" sz="2000" b="1" dirty="0">
                <a:solidFill>
                  <a:srgbClr val="53565A"/>
                </a:solidFill>
              </a:rPr>
              <a:t>Up </a:t>
            </a:r>
            <a:r>
              <a:rPr lang="en-US" sz="2000" dirty="0">
                <a:solidFill>
                  <a:srgbClr val="53565A"/>
                </a:solidFill>
              </a:rPr>
              <a:t>and </a:t>
            </a:r>
            <a:r>
              <a:rPr lang="en-US" sz="2000" b="1" dirty="0">
                <a:solidFill>
                  <a:srgbClr val="53565A"/>
                </a:solidFill>
              </a:rPr>
              <a:t>Down </a:t>
            </a:r>
            <a:r>
              <a:rPr lang="en-US" sz="2000" dirty="0">
                <a:solidFill>
                  <a:srgbClr val="53565A"/>
                </a:solidFill>
              </a:rPr>
              <a:t>arrows to move between options. </a:t>
            </a:r>
          </a:p>
          <a:p>
            <a:pPr marL="292100" lvl="1" indent="-292100">
              <a:spcBef>
                <a:spcPts val="600"/>
              </a:spcBef>
              <a:buFont typeface="+mj-lt"/>
              <a:buAutoNum type="arabicPeriod"/>
              <a:defRPr/>
            </a:pPr>
            <a:r>
              <a:rPr lang="en-US" sz="2000" dirty="0">
                <a:solidFill>
                  <a:srgbClr val="53565A"/>
                </a:solidFill>
              </a:rPr>
              <a:t>Press </a:t>
            </a:r>
            <a:r>
              <a:rPr lang="en-US" sz="2000" b="1" dirty="0">
                <a:solidFill>
                  <a:srgbClr val="53565A"/>
                </a:solidFill>
              </a:rPr>
              <a:t>Space</a:t>
            </a:r>
            <a:r>
              <a:rPr lang="en-US" sz="2000" dirty="0">
                <a:solidFill>
                  <a:srgbClr val="53565A"/>
                </a:solidFill>
              </a:rPr>
              <a:t> to select an option.</a:t>
            </a:r>
          </a:p>
          <a:p>
            <a:pPr marL="292100" lvl="1" indent="-292100">
              <a:spcBef>
                <a:spcPts val="600"/>
              </a:spcBef>
              <a:buFont typeface="+mj-lt"/>
              <a:buAutoNum type="arabicPeriod"/>
              <a:defRPr/>
            </a:pPr>
            <a:r>
              <a:rPr lang="en-US" sz="2000" dirty="0">
                <a:solidFill>
                  <a:srgbClr val="53565A"/>
                </a:solidFill>
              </a:rPr>
              <a:t>Press </a:t>
            </a:r>
            <a:r>
              <a:rPr lang="en-US" sz="2000" b="1" dirty="0">
                <a:solidFill>
                  <a:srgbClr val="53565A"/>
                </a:solidFill>
              </a:rPr>
              <a:t>Esc </a:t>
            </a:r>
            <a:r>
              <a:rPr lang="en-US" sz="2000" dirty="0">
                <a:solidFill>
                  <a:srgbClr val="53565A"/>
                </a:solidFill>
              </a:rPr>
              <a:t>to exit the menu without making a selection.</a:t>
            </a:r>
          </a:p>
          <a:p>
            <a:pPr marL="292100" lvl="1" indent="-292100">
              <a:buFont typeface="Wingdings" pitchFamily="2" charset="2"/>
              <a:buChar char="§"/>
              <a:defRPr/>
            </a:pPr>
            <a:endParaRPr lang="en-US" dirty="0"/>
          </a:p>
        </p:txBody>
      </p:sp>
      <p:grpSp>
        <p:nvGrpSpPr>
          <p:cNvPr id="2" name="Group 1" descr="Mark for review">
            <a:extLst>
              <a:ext uri="{FF2B5EF4-FFF2-40B4-BE49-F238E27FC236}">
                <a16:creationId xmlns:a16="http://schemas.microsoft.com/office/drawing/2014/main" id="{BC4124AD-0D66-BCFE-F024-24B980520AFC}"/>
              </a:ext>
            </a:extLst>
          </p:cNvPr>
          <p:cNvGrpSpPr/>
          <p:nvPr/>
        </p:nvGrpSpPr>
        <p:grpSpPr>
          <a:xfrm>
            <a:off x="7453503" y="1568199"/>
            <a:ext cx="4458039" cy="2567764"/>
            <a:chOff x="7453503" y="1568199"/>
            <a:chExt cx="4458039" cy="2567764"/>
          </a:xfrm>
        </p:grpSpPr>
        <p:grpSp>
          <p:nvGrpSpPr>
            <p:cNvPr id="11" name="Group 10">
              <a:extLst>
                <a:ext uri="{FF2B5EF4-FFF2-40B4-BE49-F238E27FC236}">
                  <a16:creationId xmlns:a16="http://schemas.microsoft.com/office/drawing/2014/main" id="{7CA51743-6006-4A4C-A59D-6B501F631BFC}"/>
                </a:ext>
              </a:extLst>
            </p:cNvPr>
            <p:cNvGrpSpPr/>
            <p:nvPr/>
          </p:nvGrpSpPr>
          <p:grpSpPr>
            <a:xfrm>
              <a:off x="7453503" y="1568199"/>
              <a:ext cx="4458039" cy="2567764"/>
              <a:chOff x="7453503" y="1568199"/>
              <a:chExt cx="4458039" cy="2567764"/>
            </a:xfrm>
          </p:grpSpPr>
          <p:pic>
            <p:nvPicPr>
              <p:cNvPr id="7" name="Picture 6" descr="The Context Menu icon consists of three horizontal lines stacked vertically and is located to the right of the item number." title="Context Menu for Item"/>
              <p:cNvPicPr/>
              <p:nvPr/>
            </p:nvPicPr>
            <p:blipFill>
              <a:blip r:embed="rId4">
                <a:extLst>
                  <a:ext uri="{28A0092B-C50C-407E-A947-70E740481C1C}">
                    <a14:useLocalDpi xmlns:a14="http://schemas.microsoft.com/office/drawing/2010/main" val="0"/>
                  </a:ext>
                </a:extLst>
              </a:blip>
              <a:stretch>
                <a:fillRect/>
              </a:stretch>
            </p:blipFill>
            <p:spPr>
              <a:xfrm>
                <a:off x="7453503" y="1568199"/>
                <a:ext cx="4458039" cy="256776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3D6A262A-8816-40DC-AE7B-C5DC34949EDC}"/>
                  </a:ext>
                </a:extLst>
              </p:cNvPr>
              <p:cNvGrpSpPr/>
              <p:nvPr/>
            </p:nvGrpSpPr>
            <p:grpSpPr>
              <a:xfrm>
                <a:off x="10249453" y="1930883"/>
                <a:ext cx="1582658" cy="710717"/>
                <a:chOff x="10249453" y="1930883"/>
                <a:chExt cx="1582658" cy="710717"/>
              </a:xfrm>
            </p:grpSpPr>
            <p:sp>
              <p:nvSpPr>
                <p:cNvPr id="4" name="Rectangle 3">
                  <a:extLst>
                    <a:ext uri="{FF2B5EF4-FFF2-40B4-BE49-F238E27FC236}">
                      <a16:creationId xmlns:a16="http://schemas.microsoft.com/office/drawing/2014/main" id="{E216B97D-38D7-4297-9F14-D853B3B3B6BF}"/>
                    </a:ext>
                  </a:extLst>
                </p:cNvPr>
                <p:cNvSpPr/>
                <p:nvPr/>
              </p:nvSpPr>
              <p:spPr>
                <a:xfrm>
                  <a:off x="10249453" y="1992294"/>
                  <a:ext cx="1582658" cy="6493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213E94-19A1-4A8C-8507-CD8DC241A705}"/>
                    </a:ext>
                  </a:extLst>
                </p:cNvPr>
                <p:cNvPicPr>
                  <a:picLocks noChangeAspect="1"/>
                </p:cNvPicPr>
                <p:nvPr/>
              </p:nvPicPr>
              <p:blipFill>
                <a:blip r:embed="rId5"/>
                <a:stretch>
                  <a:fillRect/>
                </a:stretch>
              </p:blipFill>
              <p:spPr>
                <a:xfrm>
                  <a:off x="10326406" y="1930883"/>
                  <a:ext cx="1400175" cy="304800"/>
                </a:xfrm>
                <a:prstGeom prst="rect">
                  <a:avLst/>
                </a:prstGeom>
                <a:ln>
                  <a:solidFill>
                    <a:schemeClr val="bg1">
                      <a:lumMod val="75000"/>
                    </a:schemeClr>
                  </a:solidFill>
                </a:ln>
                <a:effectLst>
                  <a:outerShdw blurRad="63500" dist="12700" dir="4440000" sx="95000" sy="95000" algn="ctr" rotWithShape="0">
                    <a:prstClr val="black">
                      <a:alpha val="40000"/>
                    </a:prstClr>
                  </a:outerShdw>
                </a:effectLst>
                <a:scene3d>
                  <a:camera prst="orthographicFront"/>
                  <a:lightRig rig="threePt" dir="t"/>
                </a:scene3d>
                <a:sp3d>
                  <a:bevelT w="6350"/>
                </a:sp3d>
              </p:spPr>
            </p:pic>
          </p:grpSp>
        </p:grpSp>
        <p:sp>
          <p:nvSpPr>
            <p:cNvPr id="8" name="Rectangle 7"/>
            <p:cNvSpPr/>
            <p:nvPr/>
          </p:nvSpPr>
          <p:spPr>
            <a:xfrm>
              <a:off x="10249452" y="1568199"/>
              <a:ext cx="1633515" cy="7705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lide Number Placeholder 3">
            <a:extLst>
              <a:ext uri="{FF2B5EF4-FFF2-40B4-BE49-F238E27FC236}">
                <a16:creationId xmlns:a16="http://schemas.microsoft.com/office/drawing/2014/main" id="{9DB480AE-A6B3-439B-8CE3-27F0586BEAD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23065567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891" y="2254102"/>
            <a:ext cx="7256366" cy="1320224"/>
          </a:xfrm>
        </p:spPr>
        <p:txBody>
          <a:bodyPr/>
          <a:lstStyle/>
          <a:p>
            <a:r>
              <a:rPr lang="en-US" dirty="0"/>
              <a:t>Responding to Items with JAWS Keyboard Commands</a:t>
            </a:r>
          </a:p>
        </p:txBody>
      </p:sp>
    </p:spTree>
    <p:custDataLst>
      <p:tags r:id="rId1"/>
    </p:custDataLst>
    <p:extLst>
      <p:ext uri="{BB962C8B-B14F-4D97-AF65-F5344CB8AC3E}">
        <p14:creationId xmlns:p14="http://schemas.microsoft.com/office/powerpoint/2010/main" val="793397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278864" y="-306300"/>
            <a:ext cx="11791950" cy="897241"/>
          </a:xfrm>
        </p:spPr>
        <p:txBody>
          <a:bodyPr>
            <a:normAutofit/>
          </a:bodyPr>
          <a:lstStyle/>
          <a:p>
            <a:r>
              <a:rPr lang="en-US" altLang="en-US" dirty="0"/>
              <a:t>Responding to Items: Multiple Choice and Multi-Select</a:t>
            </a:r>
            <a:endParaRPr altLang="en-US" dirty="0"/>
          </a:p>
        </p:txBody>
      </p:sp>
      <p:sp>
        <p:nvSpPr>
          <p:cNvPr id="4" name="Content Placeholder 3">
            <a:extLst>
              <a:ext uri="{FF2B5EF4-FFF2-40B4-BE49-F238E27FC236}">
                <a16:creationId xmlns:a16="http://schemas.microsoft.com/office/drawing/2014/main" id="{C2C9C0A6-5FC1-49ED-BBA4-37BE243AF058}"/>
              </a:ext>
            </a:extLst>
          </p:cNvPr>
          <p:cNvSpPr>
            <a:spLocks noGrp="1"/>
          </p:cNvSpPr>
          <p:nvPr>
            <p:ph idx="1"/>
          </p:nvPr>
        </p:nvSpPr>
        <p:spPr>
          <a:xfrm>
            <a:off x="685800" y="1109385"/>
            <a:ext cx="7200900" cy="1605649"/>
          </a:xfrm>
        </p:spPr>
        <p:txBody>
          <a:bodyPr/>
          <a:lstStyle/>
          <a:p>
            <a:pPr>
              <a:spcBef>
                <a:spcPts val="600"/>
              </a:spcBef>
              <a:defRPr/>
            </a:pPr>
            <a:r>
              <a:rPr lang="en-US" dirty="0">
                <a:solidFill>
                  <a:srgbClr val="53565A"/>
                </a:solidFill>
                <a:cs typeface="Arial" pitchFamily="34" charset="0"/>
              </a:rPr>
              <a:t>Multiple choice and multi-select items require you to choose from a group of options by selecting a radio button or checking one or more checkboxes.</a:t>
            </a:r>
          </a:p>
          <a:p>
            <a:endParaRPr lang="en-US" dirty="0"/>
          </a:p>
        </p:txBody>
      </p:sp>
      <p:sp>
        <p:nvSpPr>
          <p:cNvPr id="5" name="TextBox 4">
            <a:extLst>
              <a:ext uri="{FF2B5EF4-FFF2-40B4-BE49-F238E27FC236}">
                <a16:creationId xmlns:a16="http://schemas.microsoft.com/office/drawing/2014/main" id="{537C825C-6CA0-446E-B93D-57F813A4012E}"/>
              </a:ext>
            </a:extLst>
          </p:cNvPr>
          <p:cNvSpPr txBox="1"/>
          <p:nvPr/>
        </p:nvSpPr>
        <p:spPr>
          <a:xfrm>
            <a:off x="685800" y="2884536"/>
            <a:ext cx="7668223" cy="2816156"/>
          </a:xfrm>
          <a:prstGeom prst="rect">
            <a:avLst/>
          </a:prstGeom>
          <a:noFill/>
        </p:spPr>
        <p:txBody>
          <a:bodyPr wrap="square" rtlCol="0">
            <a:spAutoFit/>
          </a:bodyPr>
          <a:lstStyle/>
          <a:p>
            <a:pPr marL="0" lvl="1" eaLnBrk="0" fontAlgn="base" hangingPunct="0">
              <a:spcBef>
                <a:spcPts val="600"/>
              </a:spcBef>
              <a:buClr>
                <a:srgbClr val="FFFFFF">
                  <a:lumMod val="65000"/>
                </a:srgbClr>
              </a:buClr>
              <a:defRPr/>
            </a:pPr>
            <a:r>
              <a:rPr lang="en-US" sz="2400" b="1" dirty="0">
                <a:solidFill>
                  <a:srgbClr val="53565A"/>
                </a:solidFill>
                <a:cs typeface="Arial" pitchFamily="34" charset="0"/>
              </a:rPr>
              <a:t>How to Respond: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After listening to the question, press </a:t>
            </a:r>
            <a:r>
              <a:rPr lang="en-US" sz="2000" b="1" dirty="0">
                <a:solidFill>
                  <a:srgbClr val="53565A"/>
                </a:solidFill>
                <a:cs typeface="Arial" pitchFamily="34" charset="0"/>
              </a:rPr>
              <a:t>Tab</a:t>
            </a:r>
            <a:br>
              <a:rPr lang="en-US" sz="2000" dirty="0">
                <a:solidFill>
                  <a:srgbClr val="53565A"/>
                </a:solidFill>
                <a:cs typeface="Arial" pitchFamily="34" charset="0"/>
              </a:rPr>
            </a:br>
            <a:r>
              <a:rPr lang="en-US" sz="2000" dirty="0">
                <a:solidFill>
                  <a:srgbClr val="53565A"/>
                </a:solidFill>
                <a:cs typeface="Arial" pitchFamily="34" charset="0"/>
              </a:rPr>
              <a:t>to hear the option letter and corresponding text.</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Use </a:t>
            </a:r>
            <a:r>
              <a:rPr lang="en-US" sz="2000" b="1" dirty="0">
                <a:solidFill>
                  <a:srgbClr val="53565A"/>
                </a:solidFill>
                <a:cs typeface="Arial" pitchFamily="34" charset="0"/>
              </a:rPr>
              <a:t>Tab </a:t>
            </a:r>
            <a:r>
              <a:rPr lang="en-US" sz="2000" dirty="0">
                <a:solidFill>
                  <a:srgbClr val="53565A"/>
                </a:solidFill>
                <a:cs typeface="Arial" pitchFamily="34" charset="0"/>
              </a:rPr>
              <a:t>and </a:t>
            </a:r>
            <a:r>
              <a:rPr lang="en-US" sz="2000" b="1" dirty="0">
                <a:solidFill>
                  <a:srgbClr val="53565A"/>
                </a:solidFill>
                <a:cs typeface="Arial" pitchFamily="34" charset="0"/>
              </a:rPr>
              <a:t>Shift </a:t>
            </a:r>
            <a:r>
              <a:rPr lang="en-US" sz="2000" dirty="0">
                <a:solidFill>
                  <a:srgbClr val="53565A"/>
                </a:solidFill>
                <a:cs typeface="Arial" pitchFamily="34" charset="0"/>
              </a:rPr>
              <a:t>+ </a:t>
            </a:r>
            <a:r>
              <a:rPr lang="en-US" sz="2000" b="1" dirty="0">
                <a:solidFill>
                  <a:srgbClr val="53565A"/>
                </a:solidFill>
                <a:cs typeface="Arial" pitchFamily="34" charset="0"/>
              </a:rPr>
              <a:t>Tab </a:t>
            </a:r>
            <a:r>
              <a:rPr lang="en-US" sz="2000" dirty="0">
                <a:solidFill>
                  <a:srgbClr val="53565A"/>
                </a:solidFill>
                <a:cs typeface="Arial" pitchFamily="34" charset="0"/>
              </a:rPr>
              <a:t>or the </a:t>
            </a:r>
            <a:r>
              <a:rPr lang="en-US" sz="2000" b="1" dirty="0">
                <a:solidFill>
                  <a:srgbClr val="53565A"/>
                </a:solidFill>
                <a:cs typeface="Arial" pitchFamily="34" charset="0"/>
              </a:rPr>
              <a:t>Up </a:t>
            </a:r>
            <a:r>
              <a:rPr lang="en-US" sz="2000" dirty="0">
                <a:solidFill>
                  <a:srgbClr val="53565A"/>
                </a:solidFill>
                <a:cs typeface="Arial" pitchFamily="34" charset="0"/>
              </a:rPr>
              <a:t>and </a:t>
            </a:r>
            <a:r>
              <a:rPr lang="en-US" sz="2000" b="1" dirty="0">
                <a:solidFill>
                  <a:srgbClr val="53565A"/>
                </a:solidFill>
                <a:cs typeface="Arial" pitchFamily="34" charset="0"/>
              </a:rPr>
              <a:t>Down </a:t>
            </a:r>
            <a:r>
              <a:rPr lang="en-US" sz="2000" dirty="0">
                <a:solidFill>
                  <a:srgbClr val="53565A"/>
                </a:solidFill>
                <a:cs typeface="Arial" pitchFamily="34" charset="0"/>
              </a:rPr>
              <a:t>arrow keys to move between answer options and hear each one read aloud.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Press </a:t>
            </a:r>
            <a:r>
              <a:rPr lang="en-US" sz="2000" b="1" dirty="0">
                <a:solidFill>
                  <a:srgbClr val="53565A"/>
                </a:solidFill>
                <a:cs typeface="Arial" pitchFamily="34" charset="0"/>
              </a:rPr>
              <a:t>Space</a:t>
            </a:r>
            <a:r>
              <a:rPr lang="en-US" sz="2000" dirty="0">
                <a:solidFill>
                  <a:srgbClr val="53565A"/>
                </a:solidFill>
                <a:cs typeface="Arial" pitchFamily="34" charset="0"/>
              </a:rPr>
              <a:t> to select the current response </a:t>
            </a:r>
            <a:br>
              <a:rPr lang="en-US" sz="2000" dirty="0">
                <a:solidFill>
                  <a:srgbClr val="53565A"/>
                </a:solidFill>
                <a:cs typeface="Arial" pitchFamily="34" charset="0"/>
              </a:rPr>
            </a:br>
            <a:r>
              <a:rPr lang="en-US" sz="2000" dirty="0">
                <a:solidFill>
                  <a:srgbClr val="53565A"/>
                </a:solidFill>
                <a:cs typeface="Arial" pitchFamily="34" charset="0"/>
              </a:rPr>
              <a:t>option in focus.</a:t>
            </a:r>
          </a:p>
          <a:p>
            <a:endParaRPr lang="en-US" dirty="0"/>
          </a:p>
        </p:txBody>
      </p:sp>
      <p:grpSp>
        <p:nvGrpSpPr>
          <p:cNvPr id="6" name="Group 5" descr="Multiple Choice and Muli-Select items">
            <a:extLst>
              <a:ext uri="{FF2B5EF4-FFF2-40B4-BE49-F238E27FC236}">
                <a16:creationId xmlns:a16="http://schemas.microsoft.com/office/drawing/2014/main" id="{D9B3B91F-D177-4BDA-981A-919951188A20}"/>
              </a:ext>
            </a:extLst>
          </p:cNvPr>
          <p:cNvGrpSpPr/>
          <p:nvPr/>
        </p:nvGrpSpPr>
        <p:grpSpPr>
          <a:xfrm>
            <a:off x="8528087" y="1148776"/>
            <a:ext cx="3267673" cy="4738166"/>
            <a:chOff x="8515350" y="1674679"/>
            <a:chExt cx="2743200" cy="4060468"/>
          </a:xfrm>
        </p:grpSpPr>
        <p:pic>
          <p:nvPicPr>
            <p:cNvPr id="9" name="Picture 8" descr="Multiple-Choice items display a stem and a group of response options and their corresponding radio buttons listed vertically." title="Multiple-Choice Item"/>
            <p:cNvPicPr/>
            <p:nvPr/>
          </p:nvPicPr>
          <p:blipFill>
            <a:blip r:embed="rId4">
              <a:extLst>
                <a:ext uri="{28A0092B-C50C-407E-A947-70E740481C1C}">
                  <a14:useLocalDpi xmlns:a14="http://schemas.microsoft.com/office/drawing/2010/main" val="0"/>
                </a:ext>
              </a:extLst>
            </a:blip>
            <a:stretch>
              <a:fillRect/>
            </a:stretch>
          </p:blipFill>
          <p:spPr>
            <a:xfrm>
              <a:off x="8515350" y="1999485"/>
              <a:ext cx="2743200" cy="16941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Multi-Select items display a stem and a group of response options and their corresponding checkboxes listed vertically." title="Multi-Select Items"/>
            <p:cNvPicPr/>
            <p:nvPr/>
          </p:nvPicPr>
          <p:blipFill>
            <a:blip r:embed="rId5">
              <a:extLst>
                <a:ext uri="{28A0092B-C50C-407E-A947-70E740481C1C}">
                  <a14:useLocalDpi xmlns:a14="http://schemas.microsoft.com/office/drawing/2010/main" val="0"/>
                </a:ext>
              </a:extLst>
            </a:blip>
            <a:stretch>
              <a:fillRect/>
            </a:stretch>
          </p:blipFill>
          <p:spPr>
            <a:xfrm>
              <a:off x="8515350" y="3973657"/>
              <a:ext cx="2743200" cy="176149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extBox 2"/>
            <p:cNvSpPr txBox="1"/>
            <p:nvPr/>
          </p:nvSpPr>
          <p:spPr>
            <a:xfrm>
              <a:off x="8515350" y="1674679"/>
              <a:ext cx="2743200" cy="316507"/>
            </a:xfrm>
            <a:prstGeom prst="rect">
              <a:avLst/>
            </a:prstGeom>
            <a:noFill/>
          </p:spPr>
          <p:txBody>
            <a:bodyPr wrap="square" rtlCol="0">
              <a:spAutoFit/>
            </a:bodyPr>
            <a:lstStyle/>
            <a:p>
              <a:pPr algn="ctr"/>
              <a:r>
                <a:rPr lang="en-US" dirty="0">
                  <a:solidFill>
                    <a:srgbClr val="53565A"/>
                  </a:solidFill>
                </a:rPr>
                <a:t>Multiple Choice</a:t>
              </a:r>
            </a:p>
          </p:txBody>
        </p:sp>
        <p:sp>
          <p:nvSpPr>
            <p:cNvPr id="10" name="TextBox 9"/>
            <p:cNvSpPr txBox="1"/>
            <p:nvPr/>
          </p:nvSpPr>
          <p:spPr>
            <a:xfrm>
              <a:off x="8515350" y="3658419"/>
              <a:ext cx="2743200" cy="316507"/>
            </a:xfrm>
            <a:prstGeom prst="rect">
              <a:avLst/>
            </a:prstGeom>
            <a:noFill/>
            <a:ln>
              <a:noFill/>
            </a:ln>
          </p:spPr>
          <p:txBody>
            <a:bodyPr wrap="square" rtlCol="0">
              <a:spAutoFit/>
            </a:bodyPr>
            <a:lstStyle/>
            <a:p>
              <a:pPr algn="ctr"/>
              <a:r>
                <a:rPr lang="en-US" dirty="0">
                  <a:solidFill>
                    <a:srgbClr val="53565A"/>
                  </a:solidFill>
                </a:rPr>
                <a:t>Multi-Select</a:t>
              </a:r>
            </a:p>
          </p:txBody>
        </p:sp>
      </p:grpSp>
      <p:sp>
        <p:nvSpPr>
          <p:cNvPr id="11" name="Slide Number Placeholder 3">
            <a:extLst>
              <a:ext uri="{FF2B5EF4-FFF2-40B4-BE49-F238E27FC236}">
                <a16:creationId xmlns:a16="http://schemas.microsoft.com/office/drawing/2014/main" id="{1894824E-7326-475E-A032-D213373E25C8}"/>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69486696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Hot-Text</a:t>
            </a:r>
            <a:endParaRPr altLang="en-US" dirty="0"/>
          </a:p>
        </p:txBody>
      </p:sp>
      <p:sp>
        <p:nvSpPr>
          <p:cNvPr id="3" name="Content Placeholder 2">
            <a:extLst>
              <a:ext uri="{FF2B5EF4-FFF2-40B4-BE49-F238E27FC236}">
                <a16:creationId xmlns:a16="http://schemas.microsoft.com/office/drawing/2014/main" id="{CCB17A2F-DA71-4E66-AB10-6071DB9A9611}"/>
              </a:ext>
            </a:extLst>
          </p:cNvPr>
          <p:cNvSpPr>
            <a:spLocks noGrp="1"/>
          </p:cNvSpPr>
          <p:nvPr>
            <p:ph idx="1"/>
          </p:nvPr>
        </p:nvSpPr>
        <p:spPr>
          <a:xfrm>
            <a:off x="612775" y="939438"/>
            <a:ext cx="10966449" cy="1409700"/>
          </a:xfrm>
        </p:spPr>
        <p:txBody>
          <a:bodyPr/>
          <a:lstStyle/>
          <a:p>
            <a:r>
              <a:rPr lang="en-US" dirty="0">
                <a:solidFill>
                  <a:srgbClr val="53565A"/>
                </a:solidFill>
                <a:cs typeface="Arial" pitchFamily="34" charset="0"/>
              </a:rPr>
              <a:t>Hot-text items require you to select at least one word, phrase, or sentence. Each selectable text area is pre-defined. Selecting a phrase or sentence automatically marks all the words in that text area as selected.</a:t>
            </a:r>
          </a:p>
          <a:p>
            <a:endParaRPr lang="en-US" dirty="0"/>
          </a:p>
        </p:txBody>
      </p:sp>
      <p:sp>
        <p:nvSpPr>
          <p:cNvPr id="11" name="TextBox 10"/>
          <p:cNvSpPr txBox="1"/>
          <p:nvPr/>
        </p:nvSpPr>
        <p:spPr>
          <a:xfrm>
            <a:off x="612775" y="2571062"/>
            <a:ext cx="6337299" cy="2846933"/>
          </a:xfrm>
          <a:prstGeom prst="rect">
            <a:avLst/>
          </a:prstGeom>
          <a:noFill/>
        </p:spPr>
        <p:txBody>
          <a:bodyPr wrap="square" rtlCol="0">
            <a:spAutoFit/>
          </a:bodyPr>
          <a:lstStyle/>
          <a:p>
            <a:pPr marL="0" lvl="1" fontAlgn="base">
              <a:spcBef>
                <a:spcPts val="600"/>
              </a:spcBef>
              <a:buClr>
                <a:schemeClr val="bg1">
                  <a:lumMod val="65000"/>
                </a:schemeClr>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After listening to the question text,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hear JAWS read aloud the text that is in focus.</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Use the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a:t>
            </a:r>
            <a:r>
              <a:rPr lang="en-US" sz="2000" dirty="0">
                <a:solidFill>
                  <a:srgbClr val="53565A"/>
                </a:solidFill>
                <a:ea typeface="Arial" pitchFamily="34" charset="0"/>
                <a:cs typeface="Arial" pitchFamily="34" charset="0"/>
              </a:rPr>
              <a:t>+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commands to move between selectable text areas and hear each one read aloud.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Enter </a:t>
            </a:r>
            <a:r>
              <a:rPr lang="en-US" sz="2000" dirty="0">
                <a:solidFill>
                  <a:srgbClr val="53565A"/>
                </a:solidFill>
                <a:ea typeface="Arial" pitchFamily="34" charset="0"/>
                <a:cs typeface="Arial" pitchFamily="34" charset="0"/>
              </a:rPr>
              <a:t>to choose a selectable text area in focus as your response.</a:t>
            </a:r>
          </a:p>
        </p:txBody>
      </p:sp>
      <p:pic>
        <p:nvPicPr>
          <p:cNvPr id="7" name="Picture 6" descr="Hot Text Item&#10;&#10;Hot Text items display a stem and a reading excerpt consisting of interactive text elements." title="Hot Text Item"/>
          <p:cNvPicPr/>
          <p:nvPr/>
        </p:nvPicPr>
        <p:blipFill>
          <a:blip r:embed="rId4">
            <a:extLst>
              <a:ext uri="{28A0092B-C50C-407E-A947-70E740481C1C}">
                <a14:useLocalDpi xmlns:a14="http://schemas.microsoft.com/office/drawing/2010/main" val="0"/>
              </a:ext>
            </a:extLst>
          </a:blip>
          <a:stretch>
            <a:fillRect/>
          </a:stretch>
        </p:blipFill>
        <p:spPr>
          <a:xfrm>
            <a:off x="7196232" y="2974233"/>
            <a:ext cx="4114800" cy="12430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Slide Number Placeholder 3">
            <a:extLst>
              <a:ext uri="{FF2B5EF4-FFF2-40B4-BE49-F238E27FC236}">
                <a16:creationId xmlns:a16="http://schemas.microsoft.com/office/drawing/2014/main" id="{6FCB52CA-F009-46B6-8AB6-93B7D8B4DB4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76584226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Edit Task</a:t>
            </a:r>
            <a:endParaRPr altLang="en-US" dirty="0"/>
          </a:p>
        </p:txBody>
      </p:sp>
      <p:sp>
        <p:nvSpPr>
          <p:cNvPr id="3" name="Content Placeholder 2">
            <a:extLst>
              <a:ext uri="{FF2B5EF4-FFF2-40B4-BE49-F238E27FC236}">
                <a16:creationId xmlns:a16="http://schemas.microsoft.com/office/drawing/2014/main" id="{C29BE534-E6BA-4BF7-9420-847313A731D7}"/>
              </a:ext>
            </a:extLst>
          </p:cNvPr>
          <p:cNvSpPr>
            <a:spLocks noGrp="1"/>
          </p:cNvSpPr>
          <p:nvPr>
            <p:ph idx="1"/>
          </p:nvPr>
        </p:nvSpPr>
        <p:spPr>
          <a:xfrm>
            <a:off x="614211" y="886149"/>
            <a:ext cx="10966449" cy="1447800"/>
          </a:xfrm>
        </p:spPr>
        <p:txBody>
          <a:bodyPr>
            <a:normAutofit/>
          </a:bodyPr>
          <a:lstStyle/>
          <a:p>
            <a:pPr>
              <a:defRPr/>
            </a:pPr>
            <a:r>
              <a:rPr lang="en-US" sz="2000" dirty="0">
                <a:solidFill>
                  <a:srgbClr val="53565A"/>
                </a:solidFill>
                <a:cs typeface="Arial" pitchFamily="34" charset="0"/>
              </a:rPr>
              <a:t>Edit task items require you to replace an incorrect selectable word or phrase in a reading excerpt. Some edit task items require you to enter the response into a text box, and others require you to select a response from a drop-down.</a:t>
            </a:r>
          </a:p>
          <a:p>
            <a:endParaRPr lang="en-US" dirty="0"/>
          </a:p>
        </p:txBody>
      </p:sp>
      <p:sp>
        <p:nvSpPr>
          <p:cNvPr id="11" name="TextBox 10"/>
          <p:cNvSpPr txBox="1"/>
          <p:nvPr/>
        </p:nvSpPr>
        <p:spPr>
          <a:xfrm>
            <a:off x="611339" y="2333949"/>
            <a:ext cx="7685993" cy="3708708"/>
          </a:xfrm>
          <a:prstGeom prst="rect">
            <a:avLst/>
          </a:prstGeom>
          <a:noFill/>
        </p:spPr>
        <p:txBody>
          <a:bodyPr wrap="square" rtlCol="0">
            <a:spAutoFit/>
          </a:bodyPr>
          <a:lstStyle/>
          <a:p>
            <a:pPr lvl="0" eaLnBrk="0" fontAlgn="base" hangingPunct="0">
              <a:spcBef>
                <a:spcPts val="600"/>
              </a:spcBef>
              <a:buClr>
                <a:srgbClr val="FFFFFF">
                  <a:lumMod val="65000"/>
                </a:srgbClr>
              </a:buClr>
              <a:defRPr/>
            </a:pPr>
            <a:r>
              <a:rPr lang="en-US" sz="2000" b="1" dirty="0">
                <a:solidFill>
                  <a:srgbClr val="53565A"/>
                </a:solidFill>
                <a:cs typeface="Arial" pitchFamily="34" charset="0"/>
              </a:rPr>
              <a:t>How to Respond: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Use the </a:t>
            </a:r>
            <a:r>
              <a:rPr lang="en-US" sz="2000" b="1" dirty="0">
                <a:solidFill>
                  <a:srgbClr val="53565A"/>
                </a:solidFill>
                <a:cs typeface="Arial" pitchFamily="34" charset="0"/>
              </a:rPr>
              <a:t>Down</a:t>
            </a:r>
            <a:r>
              <a:rPr lang="en-US" sz="2000" dirty="0">
                <a:solidFill>
                  <a:srgbClr val="53565A"/>
                </a:solidFill>
                <a:cs typeface="Arial" pitchFamily="34" charset="0"/>
              </a:rPr>
              <a:t> arrow to read through each line of text. If text is selectable, JAWS reads </a:t>
            </a:r>
            <a:r>
              <a:rPr lang="en-US" sz="2000" dirty="0">
                <a:solidFill>
                  <a:srgbClr val="53565A"/>
                </a:solidFill>
                <a:ea typeface="Arial" pitchFamily="34" charset="0"/>
                <a:cs typeface="Arial" pitchFamily="34" charset="0"/>
              </a:rPr>
              <a:t>“clickable” after that word or phrase.</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Use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a:t>
            </a:r>
            <a:r>
              <a:rPr lang="en-US" sz="2000" dirty="0">
                <a:solidFill>
                  <a:srgbClr val="53565A"/>
                </a:solidFill>
                <a:ea typeface="Arial" pitchFamily="34" charset="0"/>
                <a:cs typeface="Arial" pitchFamily="34" charset="0"/>
              </a:rPr>
              <a:t>+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between selectable text fields.</a:t>
            </a:r>
          </a:p>
          <a:p>
            <a:pPr lvl="2" indent="-457200" fontAlgn="base">
              <a:spcBef>
                <a:spcPts val="600"/>
              </a:spcBef>
              <a:buClr>
                <a:srgbClr val="53565A"/>
              </a:buClr>
              <a:buFont typeface="Arial" panose="020B0604020202020204" pitchFamily="34" charset="0"/>
              <a:buChar char="•"/>
              <a:defRPr/>
            </a:pPr>
            <a:r>
              <a:rPr lang="en-US" sz="2000" dirty="0">
                <a:solidFill>
                  <a:srgbClr val="53565A"/>
                </a:solidFill>
                <a:ea typeface="Arial" pitchFamily="34" charset="0"/>
                <a:cs typeface="Arial" pitchFamily="34" charset="0"/>
              </a:rPr>
              <a:t>Return to the beginning of each question</a:t>
            </a:r>
          </a:p>
          <a:p>
            <a:pPr lvl="3" indent="-457200" fontAlgn="base">
              <a:spcBef>
                <a:spcPts val="600"/>
              </a:spcBef>
              <a:buClr>
                <a:srgbClr val="53565A"/>
              </a:buClr>
              <a:buFont typeface="Franklin Gothic Book" panose="020B0503020102020204" pitchFamily="34" charset="0"/>
              <a:buChar char="-"/>
              <a:defRPr/>
            </a:pPr>
            <a:r>
              <a:rPr lang="en-US" sz="2000" dirty="0">
                <a:solidFill>
                  <a:srgbClr val="53565A"/>
                </a:solidFill>
                <a:ea typeface="Arial" pitchFamily="34" charset="0"/>
                <a:cs typeface="Arial" pitchFamily="34" charset="0"/>
              </a:rPr>
              <a:t>Press Shift + H</a:t>
            </a:r>
          </a:p>
          <a:p>
            <a:pPr lvl="3" indent="-457200" fontAlgn="base">
              <a:spcBef>
                <a:spcPts val="600"/>
              </a:spcBef>
              <a:buClr>
                <a:srgbClr val="53565A"/>
              </a:buClr>
              <a:buFont typeface="Franklin Gothic Book" panose="020B0503020102020204" pitchFamily="34" charset="0"/>
              <a:buChar char="-"/>
              <a:defRPr/>
            </a:pPr>
            <a:r>
              <a:rPr lang="en-US" sz="2000" dirty="0">
                <a:solidFill>
                  <a:srgbClr val="53565A"/>
                </a:solidFill>
                <a:ea typeface="Arial" pitchFamily="34" charset="0"/>
                <a:cs typeface="Arial" pitchFamily="34" charset="0"/>
              </a:rPr>
              <a:t>Press Tab to go to the first selectable field</a:t>
            </a:r>
          </a:p>
          <a:p>
            <a:pPr marL="800100" lvl="2" indent="-342900" fontAlgn="base">
              <a:spcBef>
                <a:spcPts val="600"/>
              </a:spcBef>
              <a:buClr>
                <a:srgbClr val="53565A"/>
              </a:buClr>
              <a:buFont typeface="Arial" panose="020B0604020202020204" pitchFamily="34" charset="0"/>
              <a:buChar char="•"/>
              <a:defRPr/>
            </a:pPr>
            <a:r>
              <a:rPr lang="en-US" sz="2000" dirty="0">
                <a:solidFill>
                  <a:srgbClr val="53565A"/>
                </a:solidFill>
                <a:ea typeface="Arial" pitchFamily="34" charset="0"/>
                <a:cs typeface="Arial" pitchFamily="34" charset="0"/>
              </a:rPr>
              <a:t>Move backwards through the selectable text fields in the question</a:t>
            </a:r>
          </a:p>
          <a:p>
            <a:pPr marL="1257300" lvl="3" indent="-342900" fontAlgn="base">
              <a:spcBef>
                <a:spcPts val="600"/>
              </a:spcBef>
              <a:buClr>
                <a:srgbClr val="53565A"/>
              </a:buClr>
              <a:buFont typeface="Franklin Gothic Book" panose="020B0503020102020204" pitchFamily="34" charset="0"/>
              <a:buChar char="-"/>
              <a:defRPr/>
            </a:pPr>
            <a:r>
              <a:rPr lang="en-US" sz="2000" dirty="0">
                <a:solidFill>
                  <a:srgbClr val="53565A"/>
                </a:solidFill>
                <a:ea typeface="Arial" pitchFamily="34" charset="0"/>
                <a:cs typeface="Arial" pitchFamily="34" charset="0"/>
              </a:rPr>
              <a:t>Press Shift + Tab</a:t>
            </a:r>
          </a:p>
        </p:txBody>
      </p:sp>
      <p:pic>
        <p:nvPicPr>
          <p:cNvPr id="12" name="Picture 11" descr="Edit Text Item with Text Box&#10;&#10;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8445604" y="2526145"/>
            <a:ext cx="3392640" cy="14364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Picture 12" descr="Edit Text Item with Drop-Down List&#10;&#10;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8445604" y="4154741"/>
            <a:ext cx="3392640" cy="144780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8" name="Slide Number Placeholder 3">
            <a:extLst>
              <a:ext uri="{FF2B5EF4-FFF2-40B4-BE49-F238E27FC236}">
                <a16:creationId xmlns:a16="http://schemas.microsoft.com/office/drawing/2014/main" id="{7FA88936-5972-4472-ADA6-02FB9F30695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26741403"/>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Edit Task, continued</a:t>
            </a:r>
            <a:endParaRPr altLang="en-US" dirty="0"/>
          </a:p>
        </p:txBody>
      </p:sp>
      <p:sp>
        <p:nvSpPr>
          <p:cNvPr id="10" name="Rectangle 9"/>
          <p:cNvSpPr/>
          <p:nvPr/>
        </p:nvSpPr>
        <p:spPr>
          <a:xfrm>
            <a:off x="533400" y="1295400"/>
            <a:ext cx="7086600" cy="4001095"/>
          </a:xfrm>
          <a:prstGeom prst="rect">
            <a:avLst/>
          </a:prstGeom>
        </p:spPr>
        <p:txBody>
          <a:bodyPr wrap="square">
            <a:spAutoFit/>
          </a:bodyPr>
          <a:lstStyle/>
          <a:p>
            <a:pPr fontAlgn="base">
              <a:spcBef>
                <a:spcPts val="600"/>
              </a:spcBef>
              <a:buClr>
                <a:schemeClr val="bg1">
                  <a:lumMod val="65000"/>
                </a:schemeClr>
              </a:buClr>
              <a:defRPr/>
            </a:pPr>
            <a:r>
              <a:rPr lang="en-US" sz="2400" b="1" dirty="0">
                <a:solidFill>
                  <a:srgbClr val="53565A"/>
                </a:solidFill>
                <a:ea typeface="Arial" pitchFamily="34" charset="0"/>
                <a:cs typeface="Arial" pitchFamily="34" charset="0"/>
              </a:rPr>
              <a:t>How to Respond (continued):</a:t>
            </a:r>
          </a:p>
          <a:p>
            <a:pPr lvl="1" indent="-457200" fontAlgn="base">
              <a:spcBef>
                <a:spcPts val="600"/>
              </a:spcBef>
              <a:buClr>
                <a:srgbClr val="53565A"/>
              </a:buClr>
              <a:buFont typeface="+mj-lt"/>
              <a:buAutoNum type="arabicPeriod" startAt="3"/>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Space</a:t>
            </a:r>
            <a:r>
              <a:rPr lang="en-US" sz="2000" dirty="0">
                <a:solidFill>
                  <a:srgbClr val="53565A"/>
                </a:solidFill>
                <a:ea typeface="Arial" pitchFamily="34" charset="0"/>
                <a:cs typeface="Arial" pitchFamily="34" charset="0"/>
              </a:rPr>
              <a:t> to select the current text in focus. JAWS reads “Edit tools dialog” and provides additional instructions.</a:t>
            </a:r>
          </a:p>
          <a:p>
            <a:pPr lvl="1" indent="-457200" fontAlgn="base">
              <a:spcBef>
                <a:spcPts val="600"/>
              </a:spcBef>
              <a:buClr>
                <a:srgbClr val="53565A"/>
              </a:buClr>
              <a:buFont typeface="+mj-lt"/>
              <a:buAutoNum type="arabicPeriod" startAt="3"/>
              <a:defRPr/>
            </a:pPr>
            <a:r>
              <a:rPr lang="en-US" sz="2000" dirty="0">
                <a:solidFill>
                  <a:srgbClr val="53565A"/>
                </a:solidFill>
                <a:ea typeface="Arial" pitchFamily="34" charset="0"/>
                <a:cs typeface="Arial" pitchFamily="34" charset="0"/>
              </a:rPr>
              <a:t>The student’s actions in the edit menu will depend on the type of edit task question:</a:t>
            </a:r>
          </a:p>
          <a:p>
            <a:pPr marL="800100" lvl="1" indent="-342900" fontAlgn="base">
              <a:spcBef>
                <a:spcPts val="600"/>
              </a:spcBef>
              <a:buClr>
                <a:srgbClr val="FFFFFF">
                  <a:lumMod val="65000"/>
                </a:srgbClr>
              </a:buClr>
              <a:buFont typeface="Arial" panose="020B0604020202020204" pitchFamily="34" charset="0"/>
              <a:buChar char="•"/>
              <a:defRPr/>
            </a:pPr>
            <a:r>
              <a:rPr lang="en-US" sz="2000" u="sng" dirty="0">
                <a:solidFill>
                  <a:srgbClr val="53565A"/>
                </a:solidFill>
                <a:ea typeface="Arial" pitchFamily="34" charset="0"/>
                <a:cs typeface="Arial" pitchFamily="34" charset="0"/>
              </a:rPr>
              <a:t>Text box</a:t>
            </a:r>
            <a:r>
              <a:rPr lang="en-US" sz="2000" dirty="0">
                <a:solidFill>
                  <a:srgbClr val="53565A"/>
                </a:solidFill>
                <a:ea typeface="Arial" pitchFamily="34" charset="0"/>
                <a:cs typeface="Arial" pitchFamily="34" charset="0"/>
              </a:rPr>
              <a:t>: Type in the replacement word or phrase.</a:t>
            </a:r>
          </a:p>
          <a:p>
            <a:pPr marL="800100" lvl="1" indent="-342900" fontAlgn="base">
              <a:spcBef>
                <a:spcPts val="600"/>
              </a:spcBef>
              <a:buClr>
                <a:srgbClr val="FFFFFF">
                  <a:lumMod val="65000"/>
                </a:srgbClr>
              </a:buClr>
              <a:buFont typeface="Arial" panose="020B0604020202020204" pitchFamily="34" charset="0"/>
              <a:buChar char="•"/>
              <a:defRPr/>
            </a:pPr>
            <a:r>
              <a:rPr lang="en-US" sz="2000" u="sng" dirty="0">
                <a:solidFill>
                  <a:srgbClr val="53565A"/>
                </a:solidFill>
                <a:ea typeface="Arial" pitchFamily="34" charset="0"/>
                <a:cs typeface="Arial" pitchFamily="34" charset="0"/>
              </a:rPr>
              <a:t>Drop-down list</a:t>
            </a:r>
            <a:r>
              <a:rPr lang="en-US" sz="2000" dirty="0">
                <a:solidFill>
                  <a:srgbClr val="53565A"/>
                </a:solidFill>
                <a:ea typeface="Arial" pitchFamily="34" charset="0"/>
                <a:cs typeface="Arial" pitchFamily="34" charset="0"/>
              </a:rPr>
              <a:t>: Use the </a:t>
            </a:r>
            <a:r>
              <a:rPr lang="en-US" sz="2000" b="1" dirty="0">
                <a:solidFill>
                  <a:srgbClr val="53565A"/>
                </a:solidFill>
                <a:ea typeface="Arial" pitchFamily="34" charset="0"/>
                <a:cs typeface="Arial" pitchFamily="34" charset="0"/>
              </a:rPr>
              <a:t>Up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Down </a:t>
            </a:r>
            <a:r>
              <a:rPr lang="en-US" sz="2000" dirty="0">
                <a:solidFill>
                  <a:srgbClr val="53565A"/>
                </a:solidFill>
                <a:ea typeface="Arial" pitchFamily="34" charset="0"/>
                <a:cs typeface="Arial" pitchFamily="34" charset="0"/>
              </a:rPr>
              <a:t>arrows to move between options. To select an option, press </a:t>
            </a:r>
            <a:r>
              <a:rPr lang="en-US" sz="2000" b="1" dirty="0">
                <a:solidFill>
                  <a:srgbClr val="53565A"/>
                </a:solidFill>
                <a:ea typeface="Arial" pitchFamily="34" charset="0"/>
                <a:cs typeface="Arial" pitchFamily="34" charset="0"/>
              </a:rPr>
              <a:t>Enter</a:t>
            </a:r>
            <a:r>
              <a:rPr lang="en-US" sz="2000" dirty="0">
                <a:solidFill>
                  <a:srgbClr val="53565A"/>
                </a:solidFill>
                <a:ea typeface="Arial" pitchFamily="34" charset="0"/>
                <a:cs typeface="Arial" pitchFamily="34" charset="0"/>
              </a:rPr>
              <a:t>.</a:t>
            </a:r>
          </a:p>
          <a:p>
            <a:pPr lvl="1" indent="-457200" fontAlgn="base">
              <a:spcBef>
                <a:spcPts val="600"/>
              </a:spcBef>
              <a:buClr>
                <a:srgbClr val="53565A"/>
              </a:buClr>
              <a:buFont typeface="+mj-lt"/>
              <a:buAutoNum type="arabicPeriod" startAt="5"/>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to the </a:t>
            </a:r>
            <a:r>
              <a:rPr lang="en-US" sz="2000" b="1" dirty="0">
                <a:solidFill>
                  <a:srgbClr val="53565A"/>
                </a:solidFill>
                <a:ea typeface="Arial" pitchFamily="34" charset="0"/>
                <a:cs typeface="Arial" pitchFamily="34" charset="0"/>
              </a:rPr>
              <a:t>OK</a:t>
            </a:r>
            <a:r>
              <a:rPr lang="en-US" sz="2000" dirty="0">
                <a:solidFill>
                  <a:srgbClr val="53565A"/>
                </a:solidFill>
                <a:ea typeface="Arial" pitchFamily="34" charset="0"/>
                <a:cs typeface="Arial" pitchFamily="34" charset="0"/>
              </a:rPr>
              <a:t> button. Press </a:t>
            </a:r>
            <a:r>
              <a:rPr lang="en-US" sz="2000" b="1" dirty="0">
                <a:solidFill>
                  <a:srgbClr val="53565A"/>
                </a:solidFill>
                <a:ea typeface="Arial" pitchFamily="34" charset="0"/>
                <a:cs typeface="Arial" pitchFamily="34" charset="0"/>
              </a:rPr>
              <a:t>Enter </a:t>
            </a:r>
            <a:r>
              <a:rPr lang="en-US" sz="2000" dirty="0">
                <a:solidFill>
                  <a:srgbClr val="53565A"/>
                </a:solidFill>
                <a:ea typeface="Arial" pitchFamily="34" charset="0"/>
                <a:cs typeface="Arial" pitchFamily="34" charset="0"/>
              </a:rPr>
              <a:t>to close the edit menu.</a:t>
            </a:r>
          </a:p>
          <a:p>
            <a:pPr lvl="1" fontAlgn="base">
              <a:spcBef>
                <a:spcPts val="600"/>
              </a:spcBef>
              <a:buClr>
                <a:srgbClr val="FFFFFF">
                  <a:lumMod val="65000"/>
                </a:srgbClr>
              </a:buClr>
              <a:defRPr/>
            </a:pPr>
            <a:endParaRPr lang="en-US" sz="2000" dirty="0">
              <a:solidFill>
                <a:srgbClr val="4E76A0">
                  <a:lumMod val="75000"/>
                </a:srgbClr>
              </a:solidFill>
              <a:ea typeface="Arial" pitchFamily="34" charset="0"/>
              <a:cs typeface="Arial" pitchFamily="34" charset="0"/>
            </a:endParaRPr>
          </a:p>
        </p:txBody>
      </p:sp>
      <p:pic>
        <p:nvPicPr>
          <p:cNvPr id="7" name="Picture 6" descr="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8037360" y="1603020"/>
            <a:ext cx="3392640" cy="14364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8037360" y="3642196"/>
            <a:ext cx="3392640" cy="144780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Slide Number Placeholder 3">
            <a:extLst>
              <a:ext uri="{FF2B5EF4-FFF2-40B4-BE49-F238E27FC236}">
                <a16:creationId xmlns:a16="http://schemas.microsoft.com/office/drawing/2014/main" id="{09CA65B3-8851-43BF-A9CC-239CCC037B1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209295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Text Response</a:t>
            </a:r>
            <a:endParaRPr altLang="en-US" dirty="0"/>
          </a:p>
        </p:txBody>
      </p:sp>
      <p:sp>
        <p:nvSpPr>
          <p:cNvPr id="3" name="Content Placeholder 2">
            <a:extLst>
              <a:ext uri="{FF2B5EF4-FFF2-40B4-BE49-F238E27FC236}">
                <a16:creationId xmlns:a16="http://schemas.microsoft.com/office/drawing/2014/main" id="{8F543BC0-9796-4A6E-8CF7-60C2C9F22209}"/>
              </a:ext>
            </a:extLst>
          </p:cNvPr>
          <p:cNvSpPr>
            <a:spLocks noGrp="1"/>
          </p:cNvSpPr>
          <p:nvPr>
            <p:ph idx="1"/>
          </p:nvPr>
        </p:nvSpPr>
        <p:spPr>
          <a:xfrm>
            <a:off x="539751" y="1084245"/>
            <a:ext cx="10966449" cy="1124566"/>
          </a:xfrm>
        </p:spPr>
        <p:txBody>
          <a:bodyPr/>
          <a:lstStyle/>
          <a:p>
            <a:r>
              <a:rPr lang="en-US" dirty="0">
                <a:solidFill>
                  <a:srgbClr val="53565A"/>
                </a:solidFill>
                <a:cs typeface="Arial" pitchFamily="34" charset="0"/>
              </a:rPr>
              <a:t>Text Response items require you to enter text in a text box. Students may need to write a sentence, paragraph, essay, or equation.</a:t>
            </a:r>
          </a:p>
          <a:p>
            <a:endParaRPr lang="en-US" dirty="0"/>
          </a:p>
        </p:txBody>
      </p:sp>
      <p:sp>
        <p:nvSpPr>
          <p:cNvPr id="11" name="TextBox 10"/>
          <p:cNvSpPr txBox="1"/>
          <p:nvPr/>
        </p:nvSpPr>
        <p:spPr>
          <a:xfrm>
            <a:off x="539751" y="2388213"/>
            <a:ext cx="5861049" cy="2769989"/>
          </a:xfrm>
          <a:prstGeom prst="rect">
            <a:avLst/>
          </a:prstGeom>
          <a:noFill/>
        </p:spPr>
        <p:txBody>
          <a:bodyPr wrap="square" rtlCol="0">
            <a:spAutoFit/>
          </a:bodyPr>
          <a:lstStyle/>
          <a:p>
            <a:pPr marL="0" lvl="1" fontAlgn="base">
              <a:spcBef>
                <a:spcPts val="600"/>
              </a:spcBef>
              <a:buClr>
                <a:srgbClr val="FFFFFF">
                  <a:lumMod val="65000"/>
                </a:srgbClr>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use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to the text box. JAWS beeps and reads “Edit, type in text.”</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Enter your response. When you are done,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navigate from the text box to the next question on the page. JAWS beeps again in a different tone.</a:t>
            </a:r>
          </a:p>
        </p:txBody>
      </p:sp>
      <p:pic>
        <p:nvPicPr>
          <p:cNvPr id="8" name="Picture 7" descr="Open Response Item&#10;&#10;Open Response items display a stem and a text box." title="Open Response Item"/>
          <p:cNvPicPr/>
          <p:nvPr/>
        </p:nvPicPr>
        <p:blipFill>
          <a:blip r:embed="rId4">
            <a:extLst>
              <a:ext uri="{28A0092B-C50C-407E-A947-70E740481C1C}">
                <a14:useLocalDpi xmlns:a14="http://schemas.microsoft.com/office/drawing/2010/main" val="0"/>
              </a:ext>
            </a:extLst>
          </a:blip>
          <a:stretch>
            <a:fillRect/>
          </a:stretch>
        </p:blipFill>
        <p:spPr>
          <a:xfrm>
            <a:off x="6967898" y="2594017"/>
            <a:ext cx="4117253" cy="16002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A9F54591-5976-4555-A1BA-2AFC48EB6D1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2776716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Equation</a:t>
            </a:r>
            <a:endParaRPr altLang="en-US" dirty="0"/>
          </a:p>
        </p:txBody>
      </p:sp>
      <p:sp>
        <p:nvSpPr>
          <p:cNvPr id="3" name="Content Placeholder 2">
            <a:extLst>
              <a:ext uri="{FF2B5EF4-FFF2-40B4-BE49-F238E27FC236}">
                <a16:creationId xmlns:a16="http://schemas.microsoft.com/office/drawing/2014/main" id="{9F8DD322-2A5A-453D-9DBB-A7D8549776CD}"/>
              </a:ext>
            </a:extLst>
          </p:cNvPr>
          <p:cNvSpPr>
            <a:spLocks noGrp="1"/>
          </p:cNvSpPr>
          <p:nvPr>
            <p:ph idx="1"/>
          </p:nvPr>
        </p:nvSpPr>
        <p:spPr>
          <a:xfrm>
            <a:off x="685800" y="959190"/>
            <a:ext cx="10966449" cy="897241"/>
          </a:xfrm>
        </p:spPr>
        <p:txBody>
          <a:bodyPr/>
          <a:lstStyle/>
          <a:p>
            <a:r>
              <a:rPr lang="en-US" dirty="0">
                <a:solidFill>
                  <a:srgbClr val="53565A"/>
                </a:solidFill>
                <a:cs typeface="Arial" pitchFamily="34" charset="0"/>
              </a:rPr>
              <a:t>Equation items require you to enter a math equation or expression in a text box using an on-screen keypad.</a:t>
            </a:r>
          </a:p>
          <a:p>
            <a:endParaRPr lang="en-US" dirty="0"/>
          </a:p>
        </p:txBody>
      </p:sp>
      <p:sp>
        <p:nvSpPr>
          <p:cNvPr id="11" name="TextBox 10"/>
          <p:cNvSpPr txBox="1"/>
          <p:nvPr/>
        </p:nvSpPr>
        <p:spPr>
          <a:xfrm>
            <a:off x="553597" y="2057401"/>
            <a:ext cx="6931999" cy="4431983"/>
          </a:xfrm>
          <a:prstGeom prst="rect">
            <a:avLst/>
          </a:prstGeom>
          <a:noFill/>
        </p:spPr>
        <p:txBody>
          <a:bodyPr wrap="square" rtlCol="0">
            <a:spAutoFit/>
          </a:bodyPr>
          <a:lstStyle/>
          <a:p>
            <a:pPr marL="0" lvl="1" fontAlgn="base">
              <a:spcBef>
                <a:spcPts val="600"/>
              </a:spcBef>
              <a:buClr>
                <a:srgbClr val="FFFFFF">
                  <a:lumMod val="65000"/>
                </a:srgbClr>
              </a:buClr>
              <a:defRPr/>
            </a:pPr>
            <a:r>
              <a:rPr lang="en-US" sz="20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use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 Tab </a:t>
            </a:r>
            <a:r>
              <a:rPr lang="en-US" sz="2000" dirty="0">
                <a:solidFill>
                  <a:srgbClr val="53565A"/>
                </a:solidFill>
                <a:ea typeface="Arial" pitchFamily="34" charset="0"/>
                <a:cs typeface="Arial" pitchFamily="34" charset="0"/>
              </a:rPr>
              <a:t>to move between keypad buttons. JAWS reads aloud the character or action for each button.</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enter a character or perform an action, press </a:t>
            </a:r>
            <a:r>
              <a:rPr lang="en-US" sz="2000" b="1" dirty="0">
                <a:solidFill>
                  <a:srgbClr val="53565A"/>
                </a:solidFill>
                <a:ea typeface="Arial" pitchFamily="34" charset="0"/>
                <a:cs typeface="Arial" pitchFamily="34" charset="0"/>
              </a:rPr>
              <a:t>Enter</a:t>
            </a:r>
            <a:r>
              <a:rPr lang="en-US" sz="2000" dirty="0">
                <a:solidFill>
                  <a:srgbClr val="53565A"/>
                </a:solidFill>
                <a:ea typeface="Arial" pitchFamily="34" charset="0"/>
                <a:cs typeface="Arial" pitchFamily="34" charset="0"/>
              </a:rPr>
              <a:t> or press the corresponding key on your keyboard.</a:t>
            </a:r>
          </a:p>
          <a:p>
            <a:pPr lvl="1" indent="-457200" fontAlgn="base">
              <a:spcBef>
                <a:spcPts val="600"/>
              </a:spcBef>
              <a:buClr>
                <a:srgbClr val="53565A"/>
              </a:buClr>
              <a:buFont typeface="+mj-lt"/>
              <a:buAutoNum type="arabicPeriod"/>
              <a:defRPr/>
            </a:pPr>
            <a:r>
              <a:rPr lang="en-US" sz="2000" dirty="0"/>
              <a:t>Optionally, you can add special characters to the text field by pressing Alt + 7 with the focus on the text field. A pop-up window opens, with a drop-down list of the available characters. To move between the options in this list, use the arrow keys. JAWS reads the name of each special character. To insert the selected character, press Enter.</a:t>
            </a:r>
          </a:p>
          <a:p>
            <a:pPr lvl="1" indent="-457200" fontAlgn="base">
              <a:spcBef>
                <a:spcPts val="600"/>
              </a:spcBef>
              <a:buClr>
                <a:srgbClr val="53565A"/>
              </a:buClr>
              <a:buFont typeface="+mj-lt"/>
              <a:buAutoNum type="arabicPeriod"/>
              <a:defRPr/>
            </a:pPr>
            <a:endParaRPr lang="en-US" sz="2000" dirty="0">
              <a:solidFill>
                <a:srgbClr val="53565A"/>
              </a:solidFill>
              <a:ea typeface="Arial" pitchFamily="34" charset="0"/>
              <a:cs typeface="Arial" pitchFamily="34" charset="0"/>
            </a:endParaRPr>
          </a:p>
        </p:txBody>
      </p:sp>
      <p:pic>
        <p:nvPicPr>
          <p:cNvPr id="13" name="Picture 12" descr="equation item keypad"/>
          <p:cNvPicPr/>
          <p:nvPr/>
        </p:nvPicPr>
        <p:blipFill>
          <a:blip r:embed="rId4">
            <a:extLst>
              <a:ext uri="{28A0092B-C50C-407E-A947-70E740481C1C}">
                <a14:useLocalDpi xmlns:a14="http://schemas.microsoft.com/office/drawing/2010/main" val="0"/>
              </a:ext>
            </a:extLst>
          </a:blip>
          <a:stretch>
            <a:fillRect/>
          </a:stretch>
        </p:blipFill>
        <p:spPr>
          <a:xfrm>
            <a:off x="7790396" y="2640747"/>
            <a:ext cx="4166653" cy="32652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26E3AB34-DE4C-49EB-B187-D1A2BB277E6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1420800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Items: Table-Match</a:t>
            </a:r>
            <a:endParaRPr altLang="en-US" dirty="0"/>
          </a:p>
        </p:txBody>
      </p:sp>
      <p:sp>
        <p:nvSpPr>
          <p:cNvPr id="3" name="Content Placeholder 2">
            <a:extLst>
              <a:ext uri="{FF2B5EF4-FFF2-40B4-BE49-F238E27FC236}">
                <a16:creationId xmlns:a16="http://schemas.microsoft.com/office/drawing/2014/main" id="{1A6CB5A7-7B72-4F56-8E63-8FB1D618AF0A}"/>
              </a:ext>
            </a:extLst>
          </p:cNvPr>
          <p:cNvSpPr>
            <a:spLocks noGrp="1"/>
          </p:cNvSpPr>
          <p:nvPr>
            <p:ph idx="1"/>
          </p:nvPr>
        </p:nvSpPr>
        <p:spPr>
          <a:xfrm>
            <a:off x="612775" y="1085908"/>
            <a:ext cx="10966449" cy="1694180"/>
          </a:xfrm>
        </p:spPr>
        <p:txBody>
          <a:bodyPr/>
          <a:lstStyle/>
          <a:p>
            <a:r>
              <a:rPr lang="en-US" dirty="0">
                <a:solidFill>
                  <a:srgbClr val="53565A"/>
                </a:solidFill>
                <a:cs typeface="Arial" pitchFamily="34" charset="0"/>
              </a:rPr>
              <a:t>Table-match items require students to mark at least one checkbox in the cells of a table consisting of multiple rows and columns. The table row heading and column heading are not selectable.</a:t>
            </a:r>
          </a:p>
          <a:p>
            <a:endParaRPr lang="en-US" dirty="0"/>
          </a:p>
        </p:txBody>
      </p:sp>
      <p:sp>
        <p:nvSpPr>
          <p:cNvPr id="11" name="TextBox 10"/>
          <p:cNvSpPr txBox="1"/>
          <p:nvPr/>
        </p:nvSpPr>
        <p:spPr>
          <a:xfrm>
            <a:off x="727509" y="2780088"/>
            <a:ext cx="6283855" cy="2539157"/>
          </a:xfrm>
          <a:prstGeom prst="rect">
            <a:avLst/>
          </a:prstGeom>
          <a:noFill/>
        </p:spPr>
        <p:txBody>
          <a:bodyPr wrap="square" rtlCol="0">
            <a:spAutoFit/>
          </a:bodyPr>
          <a:lstStyle/>
          <a:p>
            <a:pPr marL="0" lvl="1" fontAlgn="base">
              <a:spcBef>
                <a:spcPts val="600"/>
              </a:spcBef>
              <a:buClr>
                <a:srgbClr val="53565A"/>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twice. This takes you to the first cell containing a checkbox. </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navigate to each cell that has a checkbox, press </a:t>
            </a:r>
            <a:r>
              <a:rPr lang="en-US" sz="2000" b="1" dirty="0">
                <a:solidFill>
                  <a:srgbClr val="53565A"/>
                </a:solidFill>
                <a:ea typeface="Arial" pitchFamily="34" charset="0"/>
                <a:cs typeface="Arial" pitchFamily="34" charset="0"/>
              </a:rPr>
              <a:t>Tab</a:t>
            </a:r>
            <a:r>
              <a:rPr lang="en-US" sz="2000" dirty="0">
                <a:solidFill>
                  <a:srgbClr val="53565A"/>
                </a:solidFill>
                <a:ea typeface="Arial" pitchFamily="34" charset="0"/>
                <a:cs typeface="Arial" pitchFamily="34" charset="0"/>
              </a:rPr>
              <a:t>. JAWS reads aloud the column and row names for that cell.</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mark a checkbox, press the </a:t>
            </a:r>
            <a:r>
              <a:rPr lang="en-US" sz="2000" b="1" dirty="0">
                <a:solidFill>
                  <a:srgbClr val="53565A"/>
                </a:solidFill>
                <a:ea typeface="Arial" pitchFamily="34" charset="0"/>
                <a:cs typeface="Arial" pitchFamily="34" charset="0"/>
              </a:rPr>
              <a:t>Space</a:t>
            </a:r>
            <a:r>
              <a:rPr lang="en-US" sz="2000" dirty="0">
                <a:solidFill>
                  <a:srgbClr val="53565A"/>
                </a:solidFill>
                <a:ea typeface="Arial" pitchFamily="34" charset="0"/>
                <a:cs typeface="Arial" pitchFamily="34" charset="0"/>
              </a:rPr>
              <a:t> bar.</a:t>
            </a:r>
          </a:p>
        </p:txBody>
      </p:sp>
      <p:pic>
        <p:nvPicPr>
          <p:cNvPr id="9" name="Picture 8" descr="Table Match Item&#10;&#10;Table Match items display a set of options in the column headers, a set of options in the row headers, and a checkbox in every cell where two options intersect." title="Table Match Item"/>
          <p:cNvPicPr/>
          <p:nvPr/>
        </p:nvPicPr>
        <p:blipFill>
          <a:blip r:embed="rId4">
            <a:extLst>
              <a:ext uri="{28A0092B-C50C-407E-A947-70E740481C1C}">
                <a14:useLocalDpi xmlns:a14="http://schemas.microsoft.com/office/drawing/2010/main" val="0"/>
              </a:ext>
            </a:extLst>
          </a:blip>
          <a:stretch>
            <a:fillRect/>
          </a:stretch>
        </p:blipFill>
        <p:spPr>
          <a:xfrm>
            <a:off x="7430464" y="2868930"/>
            <a:ext cx="3428036" cy="16941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94B37526-DFA9-4033-A4E0-ACC79A89BCB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36933722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Embossers</a:t>
            </a:r>
          </a:p>
        </p:txBody>
      </p:sp>
      <p:sp>
        <p:nvSpPr>
          <p:cNvPr id="2" name="Content Placeholder 1"/>
          <p:cNvSpPr>
            <a:spLocks noGrp="1"/>
          </p:cNvSpPr>
          <p:nvPr>
            <p:ph idx="1"/>
          </p:nvPr>
        </p:nvSpPr>
        <p:spPr>
          <a:xfrm>
            <a:off x="579475" y="1162840"/>
            <a:ext cx="7603435" cy="4277139"/>
          </a:xfrm>
        </p:spPr>
        <p:txBody>
          <a:bodyPr/>
          <a:lstStyle/>
          <a:p>
            <a:pPr marL="0" indent="0">
              <a:buNone/>
            </a:pPr>
            <a:r>
              <a:rPr lang="en-US" sz="2800" b="1" dirty="0">
                <a:solidFill>
                  <a:srgbClr val="53565A"/>
                </a:solidFill>
              </a:rPr>
              <a:t>ViewPlus Max Braille Embosser</a:t>
            </a:r>
          </a:p>
          <a:p>
            <a:pPr marL="342900" indent="-342900">
              <a:buClr>
                <a:srgbClr val="FFFFFF">
                  <a:lumMod val="65000"/>
                </a:srgbClr>
              </a:buClr>
              <a:buFont typeface="Arial" panose="020B0604020202020204" pitchFamily="34" charset="0"/>
              <a:buChar char="•"/>
            </a:pPr>
            <a:r>
              <a:rPr lang="en-US" dirty="0">
                <a:solidFill>
                  <a:srgbClr val="53565A"/>
                </a:solidFill>
              </a:rPr>
              <a:t>Used to create hard copies of text and images.</a:t>
            </a:r>
          </a:p>
          <a:p>
            <a:pPr marL="342900" indent="-342900">
              <a:buClr>
                <a:srgbClr val="FFFFFF">
                  <a:lumMod val="65000"/>
                </a:srgbClr>
              </a:buClr>
              <a:buFont typeface="Arial" panose="020B0604020202020204" pitchFamily="34" charset="0"/>
              <a:buChar char="•"/>
            </a:pPr>
            <a:r>
              <a:rPr lang="en-US" dirty="0">
                <a:solidFill>
                  <a:srgbClr val="53565A"/>
                </a:solidFill>
              </a:rPr>
              <a:t>Embossers work with braille translation software to print written text on the computer screen as braille.</a:t>
            </a:r>
          </a:p>
          <a:p>
            <a:pPr marL="342900" indent="-342900">
              <a:buClr>
                <a:srgbClr val="FFFFFF">
                  <a:lumMod val="65000"/>
                </a:srgbClr>
              </a:buClr>
              <a:buFont typeface="Arial" panose="020B0604020202020204" pitchFamily="34" charset="0"/>
              <a:buChar char="•"/>
            </a:pPr>
            <a:r>
              <a:rPr lang="en-US" dirty="0">
                <a:solidFill>
                  <a:srgbClr val="53565A"/>
                </a:solidFill>
              </a:rPr>
              <a:t>Files used for embossing are configured to work with the ViewPlus Max Embosser.</a:t>
            </a:r>
            <a:endParaRPr lang="en-US" b="1" dirty="0">
              <a:solidFill>
                <a:srgbClr val="53565A"/>
              </a:solidFill>
            </a:endParaRPr>
          </a:p>
        </p:txBody>
      </p:sp>
      <p:pic>
        <p:nvPicPr>
          <p:cNvPr id="3"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664" y="1792224"/>
            <a:ext cx="3273552" cy="32735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38D3F1CD-F924-4C46-9FCC-7A5BE813128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475199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207" y="898921"/>
            <a:ext cx="7256366" cy="2530079"/>
          </a:xfrm>
        </p:spPr>
        <p:txBody>
          <a:bodyPr/>
          <a:lstStyle/>
          <a:p>
            <a:r>
              <a:rPr lang="en-US" dirty="0"/>
              <a:t>Pausing and Ending a Test</a:t>
            </a:r>
          </a:p>
        </p:txBody>
      </p:sp>
    </p:spTree>
    <p:custDataLst>
      <p:tags r:id="rId1"/>
    </p:custDataLst>
    <p:extLst>
      <p:ext uri="{BB962C8B-B14F-4D97-AF65-F5344CB8AC3E}">
        <p14:creationId xmlns:p14="http://schemas.microsoft.com/office/powerpoint/2010/main" val="1222022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Pauses Test</a:t>
            </a:r>
          </a:p>
        </p:txBody>
      </p:sp>
      <p:sp>
        <p:nvSpPr>
          <p:cNvPr id="16" name="Slide Number Placeholder 3">
            <a:extLst>
              <a:ext uri="{FF2B5EF4-FFF2-40B4-BE49-F238E27FC236}">
                <a16:creationId xmlns:a16="http://schemas.microsoft.com/office/drawing/2014/main" id="{F7154573-2D3B-44B2-9FFD-75992DE72D1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71</a:t>
            </a:fld>
            <a:endParaRPr lang="en-US" sz="1200" dirty="0">
              <a:solidFill>
                <a:schemeClr val="bg1"/>
              </a:solidFill>
            </a:endParaRPr>
          </a:p>
        </p:txBody>
      </p:sp>
      <p:grpSp>
        <p:nvGrpSpPr>
          <p:cNvPr id="7" name="Group 6" descr="the pause button location">
            <a:extLst>
              <a:ext uri="{FF2B5EF4-FFF2-40B4-BE49-F238E27FC236}">
                <a16:creationId xmlns:a16="http://schemas.microsoft.com/office/drawing/2014/main" id="{0FC1AE43-5D25-C9B2-41F6-2CFED3460A6C}"/>
              </a:ext>
            </a:extLst>
          </p:cNvPr>
          <p:cNvGrpSpPr/>
          <p:nvPr/>
        </p:nvGrpSpPr>
        <p:grpSpPr>
          <a:xfrm>
            <a:off x="891247" y="1621403"/>
            <a:ext cx="10409505" cy="1039064"/>
            <a:chOff x="1096695" y="1333536"/>
            <a:chExt cx="10409505" cy="1039064"/>
          </a:xfrm>
        </p:grpSpPr>
        <p:pic>
          <p:nvPicPr>
            <p:cNvPr id="15" name="Picture 14">
              <a:extLst>
                <a:ext uri="{FF2B5EF4-FFF2-40B4-BE49-F238E27FC236}">
                  <a16:creationId xmlns:a16="http://schemas.microsoft.com/office/drawing/2014/main" id="{0241B321-F00B-62B5-4660-4A9B0A863160}"/>
                </a:ext>
              </a:extLst>
            </p:cNvPr>
            <p:cNvPicPr>
              <a:picLocks noChangeAspect="1"/>
            </p:cNvPicPr>
            <p:nvPr/>
          </p:nvPicPr>
          <p:blipFill>
            <a:blip r:embed="rId4"/>
            <a:stretch>
              <a:fillRect/>
            </a:stretch>
          </p:blipFill>
          <p:spPr>
            <a:xfrm>
              <a:off x="1096695" y="1333536"/>
              <a:ext cx="10375376" cy="75516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Arrow: Left 16">
              <a:extLst>
                <a:ext uri="{FF2B5EF4-FFF2-40B4-BE49-F238E27FC236}">
                  <a16:creationId xmlns:a16="http://schemas.microsoft.com/office/drawing/2014/main" id="{19C7A7F5-1285-7794-11AE-157AB1FD76FA}"/>
                </a:ext>
              </a:extLst>
            </p:cNvPr>
            <p:cNvSpPr/>
            <p:nvPr/>
          </p:nvSpPr>
          <p:spPr>
            <a:xfrm rot="5400000">
              <a:off x="10830416" y="1696816"/>
              <a:ext cx="778628" cy="57294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A0B8A946-52B7-CEBB-F1FD-B657C658D34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56086" y="3611056"/>
            <a:ext cx="1686160" cy="116221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9" name="Group 18" descr="the alert students will see when they select the pause button">
            <a:extLst>
              <a:ext uri="{FF2B5EF4-FFF2-40B4-BE49-F238E27FC236}">
                <a16:creationId xmlns:a16="http://schemas.microsoft.com/office/drawing/2014/main" id="{34C94753-69BC-E1E3-87AA-08030A3F20CF}"/>
              </a:ext>
            </a:extLst>
          </p:cNvPr>
          <p:cNvGrpSpPr/>
          <p:nvPr/>
        </p:nvGrpSpPr>
        <p:grpSpPr>
          <a:xfrm>
            <a:off x="1064551" y="3176634"/>
            <a:ext cx="7670801" cy="2032001"/>
            <a:chOff x="1384299" y="3149599"/>
            <a:chExt cx="7670801" cy="2032001"/>
          </a:xfrm>
        </p:grpSpPr>
        <p:pic>
          <p:nvPicPr>
            <p:cNvPr id="20" name="Picture 19">
              <a:extLst>
                <a:ext uri="{FF2B5EF4-FFF2-40B4-BE49-F238E27FC236}">
                  <a16:creationId xmlns:a16="http://schemas.microsoft.com/office/drawing/2014/main" id="{79282B12-B545-1045-6A59-2610E138BDD1}"/>
                </a:ext>
              </a:extLst>
            </p:cNvPr>
            <p:cNvPicPr>
              <a:picLocks noChangeAspect="1"/>
            </p:cNvPicPr>
            <p:nvPr/>
          </p:nvPicPr>
          <p:blipFill rotWithShape="1">
            <a:blip r:embed="rId6"/>
            <a:srcRect l="1803" t="8900" r="2431" b="7328"/>
            <a:stretch/>
          </p:blipFill>
          <p:spPr>
            <a:xfrm>
              <a:off x="1384299" y="3149599"/>
              <a:ext cx="7670801" cy="2032001"/>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1A9F8373-E9BB-8EC9-6CB7-1A36544E2761}"/>
                </a:ext>
              </a:extLst>
            </p:cNvPr>
            <p:cNvSpPr/>
            <p:nvPr/>
          </p:nvSpPr>
          <p:spPr>
            <a:xfrm>
              <a:off x="1384299" y="4648200"/>
              <a:ext cx="1485901" cy="5334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custDataLst>
      <p:tags r:id="rId1"/>
    </p:custDataLst>
    <p:extLst>
      <p:ext uri="{BB962C8B-B14F-4D97-AF65-F5344CB8AC3E}">
        <p14:creationId xmlns:p14="http://schemas.microsoft.com/office/powerpoint/2010/main" val="3553819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982" y="974075"/>
            <a:ext cx="10966449" cy="4820797"/>
          </a:xfrm>
        </p:spPr>
        <p:txBody>
          <a:bodyPr rtlCol="0">
            <a:noAutofit/>
          </a:bodyPr>
          <a:lstStyle/>
          <a:p>
            <a:pPr marL="401638" lvl="1" indent="-292100">
              <a:buClr>
                <a:srgbClr val="FFFFFF">
                  <a:lumMod val="65000"/>
                </a:srgbClr>
              </a:buClr>
              <a:buFont typeface="Wingdings" pitchFamily="2" charset="2"/>
              <a:buChar char="§"/>
              <a:defRPr/>
            </a:pPr>
            <a:r>
              <a:rPr lang="en-US" sz="2000" dirty="0">
                <a:solidFill>
                  <a:srgbClr val="53565A"/>
                </a:solidFill>
              </a:rPr>
              <a:t>For performance tasks and for computer-adaptive tests (CATs) that have been paused for less than 20 minutes, students returning from a break in testing can revisit any items in the current test segment and change their answers if desired. </a:t>
            </a:r>
          </a:p>
          <a:p>
            <a:pPr marL="401638" lvl="1" indent="-292100">
              <a:buClr>
                <a:srgbClr val="FFFFFF">
                  <a:lumMod val="65000"/>
                </a:srgbClr>
              </a:buClr>
              <a:buFont typeface="Wingdings" pitchFamily="2" charset="2"/>
              <a:buChar char="§"/>
              <a:defRPr/>
            </a:pPr>
            <a:r>
              <a:rPr lang="en-US" sz="2000" dirty="0">
                <a:solidFill>
                  <a:srgbClr val="53565A"/>
                </a:solidFill>
              </a:rPr>
              <a:t>Students taking a CAT who have paused their tests for longer than 20 minutes may only return to the most recently visited page containing unanswered test items in the current test segment. They may change any answers present on this page but may not access any items on previous pages or in previous segments of the test. </a:t>
            </a:r>
          </a:p>
          <a:p>
            <a:pPr marL="401638" lvl="1" indent="-292100">
              <a:buClr>
                <a:srgbClr val="FFFFFF">
                  <a:lumMod val="65000"/>
                </a:srgbClr>
              </a:buClr>
              <a:buFont typeface="Wingdings" pitchFamily="2" charset="2"/>
              <a:buChar char="§"/>
              <a:defRPr/>
            </a:pPr>
            <a:r>
              <a:rPr lang="en-US" sz="2000" dirty="0">
                <a:solidFill>
                  <a:srgbClr val="53565A"/>
                </a:solidFill>
              </a:rPr>
              <a:t>If all items on the most recently visited page were answered prior to pausing, the student will resume the test on the next page with unanswered items and will not be allowed to access previous pages or segments of the test.</a:t>
            </a:r>
          </a:p>
        </p:txBody>
      </p:sp>
      <p:sp>
        <p:nvSpPr>
          <p:cNvPr id="2" name="Title 1"/>
          <p:cNvSpPr>
            <a:spLocks noGrp="1"/>
          </p:cNvSpPr>
          <p:nvPr>
            <p:ph type="title"/>
          </p:nvPr>
        </p:nvSpPr>
        <p:spPr/>
        <p:txBody>
          <a:bodyPr/>
          <a:lstStyle/>
          <a:p>
            <a:r>
              <a:rPr lang="en-US" dirty="0"/>
              <a:t>Test Pause Rules</a:t>
            </a:r>
          </a:p>
        </p:txBody>
      </p:sp>
      <p:sp>
        <p:nvSpPr>
          <p:cNvPr id="5" name="Slide Number Placeholder 3">
            <a:extLst>
              <a:ext uri="{FF2B5EF4-FFF2-40B4-BE49-F238E27FC236}">
                <a16:creationId xmlns:a16="http://schemas.microsoft.com/office/drawing/2014/main" id="{1227F279-E007-4F97-95DE-17BCA2EECA6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650673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Timeout</a:t>
            </a:r>
          </a:p>
        </p:txBody>
      </p:sp>
      <p:sp>
        <p:nvSpPr>
          <p:cNvPr id="11" name="TextBox 10">
            <a:extLst>
              <a:ext uri="{FF2B5EF4-FFF2-40B4-BE49-F238E27FC236}">
                <a16:creationId xmlns:a16="http://schemas.microsoft.com/office/drawing/2014/main" id="{B83B4474-6DC7-7496-7571-42E6414EBEE4}"/>
              </a:ext>
            </a:extLst>
          </p:cNvPr>
          <p:cNvSpPr txBox="1"/>
          <p:nvPr/>
        </p:nvSpPr>
        <p:spPr>
          <a:xfrm>
            <a:off x="558799" y="903689"/>
            <a:ext cx="11016199" cy="3262432"/>
          </a:xfrm>
          <a:prstGeom prst="rect">
            <a:avLst/>
          </a:prstGeom>
          <a:noFill/>
        </p:spPr>
        <p:txBody>
          <a:bodyPr wrap="square">
            <a:spAutoFit/>
          </a:bodyPr>
          <a:lstStyle/>
          <a:p>
            <a:pPr marL="0" marR="0" lvl="0" indent="0" algn="l" defTabSz="685800" rtl="0" eaLnBrk="1" fontAlgn="auto" latinLnBrk="0" hangingPunct="1">
              <a:lnSpc>
                <a:spcPct val="95000"/>
              </a:lnSpc>
              <a:spcBef>
                <a:spcPts val="600"/>
              </a:spcBef>
              <a:spcAft>
                <a:spcPts val="0"/>
              </a:spcAft>
              <a:buClr>
                <a:srgbClr val="53565A"/>
              </a:buClr>
              <a:buSzPct val="100000"/>
              <a:buFont typeface="+mj-lt"/>
              <a:buNone/>
              <a:tabLst/>
              <a:defRPr/>
            </a:pPr>
            <a:r>
              <a:rPr kumimoji="0" lang="en-US" sz="2000" b="1" i="0" u="none" strike="noStrike" kern="1200" cap="none" spc="0" normalizeH="0" baseline="0" noProof="0" dirty="0">
                <a:ln>
                  <a:noFill/>
                </a:ln>
                <a:solidFill>
                  <a:srgbClr val="53565A"/>
                </a:solidFill>
                <a:effectLst/>
                <a:uLnTx/>
                <a:uFillTx/>
                <a:latin typeface="Franklin Gothic Book" panose="020B0503020102020204"/>
                <a:ea typeface="Calibri"/>
                <a:cs typeface="Calibri"/>
              </a:rPr>
              <a:t>Test Timeout Due to Inactivity</a:t>
            </a:r>
          </a:p>
          <a:p>
            <a:pPr marL="457200" marR="0" lvl="0" indent="-457200" algn="l" defTabSz="685800" rtl="0" eaLnBrk="1" fontAlgn="auto" latinLnBrk="0" hangingPunct="1">
              <a:lnSpc>
                <a:spcPct val="95000"/>
              </a:lnSpc>
              <a:spcBef>
                <a:spcPts val="600"/>
              </a:spcBef>
              <a:spcAft>
                <a:spcPts val="600"/>
              </a:spcAft>
              <a:buClr>
                <a:srgbClr val="53565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As a security measure, after 20 minutes of test inactivity, students are logged out and their tests are paused automatically.</a:t>
            </a:r>
          </a:p>
          <a:p>
            <a:pPr marL="457200" marR="0" lvl="0" indent="-457200" algn="l" defTabSz="685800" rtl="0" eaLnBrk="1" fontAlgn="auto" latinLnBrk="0" hangingPunct="1">
              <a:lnSpc>
                <a:spcPct val="95000"/>
              </a:lnSpc>
              <a:spcBef>
                <a:spcPts val="600"/>
              </a:spcBef>
              <a:spcAft>
                <a:spcPts val="600"/>
              </a:spcAft>
              <a:buClr>
                <a:srgbClr val="53565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Inactivity is determined by whether the student is interacting with the test by selecting answers or using navigation tools. Selecting an empty space on the screen is not considered activity.</a:t>
            </a:r>
          </a:p>
          <a:p>
            <a:pPr marL="457200" marR="0" lvl="0" indent="-457200" algn="l" defTabSz="685800" rtl="0" eaLnBrk="1" fontAlgn="auto" latinLnBrk="0" hangingPunct="1">
              <a:lnSpc>
                <a:spcPct val="95000"/>
              </a:lnSpc>
              <a:spcBef>
                <a:spcPts val="600"/>
              </a:spcBef>
              <a:spcAft>
                <a:spcPts val="600"/>
              </a:spcAft>
              <a:buClr>
                <a:srgbClr val="53565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Students will receive a warning message before being logged out and must select </a:t>
            </a:r>
            <a:r>
              <a:rPr kumimoji="0" lang="en-US" sz="2000" b="1" i="0" u="none" strike="noStrike" kern="1200" cap="none" spc="0" normalizeH="0" baseline="0" noProof="0" dirty="0">
                <a:ln>
                  <a:noFill/>
                </a:ln>
                <a:solidFill>
                  <a:srgbClr val="53565A"/>
                </a:solidFill>
                <a:effectLst/>
                <a:uLnTx/>
                <a:uFillTx/>
                <a:latin typeface="Franklin Gothic Book" panose="020B0503020102020204"/>
                <a:ea typeface="Calibri"/>
                <a:cs typeface="Calibri"/>
              </a:rPr>
              <a:t>OK</a:t>
            </a:r>
            <a:r>
              <a:rPr kumimoji="0" lang="en-US" sz="20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 on the pop-up message within 60 seconds to avoid automatic logout and pausing of their test.</a:t>
            </a:r>
          </a:p>
          <a:p>
            <a:pPr marL="457200" marR="0" lvl="0" indent="-457200" algn="l" defTabSz="685800" rtl="0" eaLnBrk="1" fontAlgn="auto" latinLnBrk="0" hangingPunct="1">
              <a:lnSpc>
                <a:spcPct val="95000"/>
              </a:lnSpc>
              <a:spcBef>
                <a:spcPts val="600"/>
              </a:spcBef>
              <a:spcAft>
                <a:spcPts val="600"/>
              </a:spcAft>
              <a:buClr>
                <a:srgbClr val="53565A"/>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If a student’s test is paused due to inactivity, the same rules apply as when the student intentionally pauses the test.</a:t>
            </a:r>
          </a:p>
        </p:txBody>
      </p:sp>
      <p:pic>
        <p:nvPicPr>
          <p:cNvPr id="4" name="Picture 3" descr="warning message student sees when they have been inactive in the testing system">
            <a:extLst>
              <a:ext uri="{FF2B5EF4-FFF2-40B4-BE49-F238E27FC236}">
                <a16:creationId xmlns:a16="http://schemas.microsoft.com/office/drawing/2014/main" id="{CA86C524-0DFD-A770-7202-2D888DFFB08F}"/>
              </a:ext>
            </a:extLst>
          </p:cNvPr>
          <p:cNvPicPr>
            <a:picLocks noChangeAspect="1"/>
          </p:cNvPicPr>
          <p:nvPr/>
        </p:nvPicPr>
        <p:blipFill rotWithShape="1">
          <a:blip r:embed="rId4"/>
          <a:srcRect l="1073" t="9055" r="1474" b="6150"/>
          <a:stretch/>
        </p:blipFill>
        <p:spPr>
          <a:xfrm>
            <a:off x="2220685" y="4361188"/>
            <a:ext cx="7750629" cy="1669143"/>
          </a:xfrm>
          <a:prstGeom prst="roundRect">
            <a:avLst>
              <a:gd name="adj" fmla="val 7971"/>
            </a:avLst>
          </a:prstGeom>
          <a:ln w="28575">
            <a:solidFill>
              <a:srgbClr val="C00000"/>
            </a:solidFill>
          </a:ln>
          <a:effectLst>
            <a:outerShdw blurRad="292100" dist="139700" dir="2700000" algn="tl" rotWithShape="0">
              <a:srgbClr val="333333">
                <a:alpha val="65000"/>
              </a:srgbClr>
            </a:outerShdw>
          </a:effectLst>
        </p:spPr>
      </p:pic>
      <p:sp>
        <p:nvSpPr>
          <p:cNvPr id="5" name="Slide Number Placeholder 3">
            <a:extLst>
              <a:ext uri="{FF2B5EF4-FFF2-40B4-BE49-F238E27FC236}">
                <a16:creationId xmlns:a16="http://schemas.microsoft.com/office/drawing/2014/main" id="{59F8088A-31A7-47EF-890A-4958E616108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3773862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lang="en-US" altLang="en-US" dirty="0"/>
              <a:t>TA Pauses Test</a:t>
            </a:r>
            <a:endParaRPr altLang="en-US" dirty="0"/>
          </a:p>
        </p:txBody>
      </p:sp>
      <p:grpSp>
        <p:nvGrpSpPr>
          <p:cNvPr id="3" name="Group 2" descr="Pause test button and stop session button">
            <a:extLst>
              <a:ext uri="{FF2B5EF4-FFF2-40B4-BE49-F238E27FC236}">
                <a16:creationId xmlns:a16="http://schemas.microsoft.com/office/drawing/2014/main" id="{B4A22709-BE08-6C32-250F-33716A89D395}"/>
              </a:ext>
            </a:extLst>
          </p:cNvPr>
          <p:cNvGrpSpPr/>
          <p:nvPr/>
        </p:nvGrpSpPr>
        <p:grpSpPr>
          <a:xfrm>
            <a:off x="2693689" y="1140053"/>
            <a:ext cx="6804621" cy="4577894"/>
            <a:chOff x="637579" y="1140053"/>
            <a:chExt cx="6804621" cy="4577894"/>
          </a:xfrm>
        </p:grpSpPr>
        <p:pic>
          <p:nvPicPr>
            <p:cNvPr id="11" name="Picture 10">
              <a:extLst>
                <a:ext uri="{FF2B5EF4-FFF2-40B4-BE49-F238E27FC236}">
                  <a16:creationId xmlns:a16="http://schemas.microsoft.com/office/drawing/2014/main" id="{D4521ECC-E520-E404-9179-D497B61A8820}"/>
                </a:ext>
              </a:extLst>
            </p:cNvPr>
            <p:cNvPicPr>
              <a:picLocks noChangeAspect="1"/>
            </p:cNvPicPr>
            <p:nvPr/>
          </p:nvPicPr>
          <p:blipFill rotWithShape="1">
            <a:blip r:embed="rId4"/>
            <a:srcRect b="8704"/>
            <a:stretch/>
          </p:blipFill>
          <p:spPr>
            <a:xfrm>
              <a:off x="637579" y="1140053"/>
              <a:ext cx="6685769" cy="457789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20A619BE-4A93-2218-2C93-1EE9AE7D1CDA}"/>
                </a:ext>
              </a:extLst>
            </p:cNvPr>
            <p:cNvSpPr/>
            <p:nvPr/>
          </p:nvSpPr>
          <p:spPr>
            <a:xfrm>
              <a:off x="6222999" y="3441700"/>
              <a:ext cx="406401" cy="3175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8" name="Arrow: Left 7">
              <a:extLst>
                <a:ext uri="{FF2B5EF4-FFF2-40B4-BE49-F238E27FC236}">
                  <a16:creationId xmlns:a16="http://schemas.microsoft.com/office/drawing/2014/main" id="{A63BFD01-0489-B5C0-1906-33B1768963FD}"/>
                </a:ext>
              </a:extLst>
            </p:cNvPr>
            <p:cNvSpPr/>
            <p:nvPr/>
          </p:nvSpPr>
          <p:spPr>
            <a:xfrm>
              <a:off x="6667500" y="3332406"/>
              <a:ext cx="774700" cy="51801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solidFill>
                    <a:schemeClr val="bg1"/>
                  </a:solidFill>
                </a:rPr>
                <a:t>Pause a test</a:t>
              </a:r>
            </a:p>
          </p:txBody>
        </p:sp>
      </p:grpSp>
      <p:sp>
        <p:nvSpPr>
          <p:cNvPr id="20" name="Slide Number Placeholder 3">
            <a:extLst>
              <a:ext uri="{FF2B5EF4-FFF2-40B4-BE49-F238E27FC236}">
                <a16:creationId xmlns:a16="http://schemas.microsoft.com/office/drawing/2014/main" id="{4F257146-B459-4CEB-84B6-A8D6C6B9943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128922409"/>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and End Test</a:t>
            </a:r>
          </a:p>
        </p:txBody>
      </p:sp>
      <p:pic>
        <p:nvPicPr>
          <p:cNvPr id="11" name="Picture 10" descr="Review screen">
            <a:extLst>
              <a:ext uri="{FF2B5EF4-FFF2-40B4-BE49-F238E27FC236}">
                <a16:creationId xmlns:a16="http://schemas.microsoft.com/office/drawing/2014/main" id="{AB66E9D0-30DF-C1A5-D265-948645C4CE53}"/>
              </a:ext>
            </a:extLst>
          </p:cNvPr>
          <p:cNvPicPr>
            <a:picLocks noChangeAspect="1"/>
          </p:cNvPicPr>
          <p:nvPr/>
        </p:nvPicPr>
        <p:blipFill rotWithShape="1">
          <a:blip r:embed="rId4"/>
          <a:srcRect b="2873"/>
          <a:stretch/>
        </p:blipFill>
        <p:spPr>
          <a:xfrm>
            <a:off x="2779466" y="777224"/>
            <a:ext cx="7249368" cy="4056993"/>
          </a:xfrm>
          <a:prstGeom prst="rect">
            <a:avLst/>
          </a:prstGeom>
          <a:ln>
            <a:noFill/>
          </a:ln>
          <a:effectLst>
            <a:outerShdw blurRad="292100" dist="139700" dir="2700000" algn="tl" rotWithShape="0">
              <a:srgbClr val="333333">
                <a:alpha val="65000"/>
              </a:srgbClr>
            </a:outerShdw>
          </a:effectLst>
        </p:spPr>
      </p:pic>
      <p:pic>
        <p:nvPicPr>
          <p:cNvPr id="13" name="Picture 12" descr="alert student sees after selecting the End Test button.">
            <a:extLst>
              <a:ext uri="{FF2B5EF4-FFF2-40B4-BE49-F238E27FC236}">
                <a16:creationId xmlns:a16="http://schemas.microsoft.com/office/drawing/2014/main" id="{EE886816-97A0-37FD-4D9C-5AFBFA942693}"/>
              </a:ext>
            </a:extLst>
          </p:cNvPr>
          <p:cNvPicPr>
            <a:picLocks noChangeAspect="1"/>
          </p:cNvPicPr>
          <p:nvPr/>
        </p:nvPicPr>
        <p:blipFill rotWithShape="1">
          <a:blip r:embed="rId5"/>
          <a:srcRect l="12001" t="25968" r="11754" b="30939"/>
          <a:stretch/>
        </p:blipFill>
        <p:spPr>
          <a:xfrm>
            <a:off x="3621331" y="4974044"/>
            <a:ext cx="5565638" cy="1130744"/>
          </a:xfrm>
          <a:prstGeom prst="rect">
            <a:avLst/>
          </a:prstGeom>
          <a:ln>
            <a:noFill/>
          </a:ln>
          <a:effectLst>
            <a:outerShdw blurRad="292100" dist="139700" dir="2700000" algn="tl" rotWithShape="0">
              <a:srgbClr val="333333">
                <a:alpha val="65000"/>
              </a:srgbClr>
            </a:outerShdw>
          </a:effectLst>
        </p:spPr>
      </p:pic>
      <p:sp>
        <p:nvSpPr>
          <p:cNvPr id="25" name="Slide Number Placeholder 3">
            <a:extLst>
              <a:ext uri="{FF2B5EF4-FFF2-40B4-BE49-F238E27FC236}">
                <a16:creationId xmlns:a16="http://schemas.microsoft.com/office/drawing/2014/main" id="{41D49770-3C57-455A-992D-2F174291B7E3}"/>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575377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Completion Page</a:t>
            </a:r>
          </a:p>
        </p:txBody>
      </p:sp>
      <p:pic>
        <p:nvPicPr>
          <p:cNvPr id="4" name="Picture 3" descr="Your Results page.">
            <a:extLst>
              <a:ext uri="{FF2B5EF4-FFF2-40B4-BE49-F238E27FC236}">
                <a16:creationId xmlns:a16="http://schemas.microsoft.com/office/drawing/2014/main" id="{9AA4E265-2B08-8D7A-405F-50054C8C41CB}"/>
              </a:ext>
            </a:extLst>
          </p:cNvPr>
          <p:cNvPicPr>
            <a:picLocks noChangeAspect="1"/>
          </p:cNvPicPr>
          <p:nvPr/>
        </p:nvPicPr>
        <p:blipFill>
          <a:blip r:embed="rId4"/>
          <a:stretch>
            <a:fillRect/>
          </a:stretch>
        </p:blipFill>
        <p:spPr>
          <a:xfrm>
            <a:off x="2525215" y="927746"/>
            <a:ext cx="7141570" cy="5002508"/>
          </a:xfrm>
          <a:prstGeom prst="rect">
            <a:avLst/>
          </a:prstGeom>
          <a:ln>
            <a:noFill/>
          </a:ln>
          <a:effectLst>
            <a:outerShdw blurRad="292100" dist="139700" dir="2700000" algn="tl" rotWithShape="0">
              <a:srgbClr val="333333">
                <a:alpha val="65000"/>
              </a:srgbClr>
            </a:outerShdw>
          </a:effectLst>
        </p:spPr>
      </p:pic>
      <p:sp>
        <p:nvSpPr>
          <p:cNvPr id="13" name="Slide Number Placeholder 3">
            <a:extLst>
              <a:ext uri="{FF2B5EF4-FFF2-40B4-BE49-F238E27FC236}">
                <a16:creationId xmlns:a16="http://schemas.microsoft.com/office/drawing/2014/main" id="{342AF8DD-683C-4142-BEF8-3AD0859B662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033425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lang="en-US" altLang="en-US" dirty="0"/>
              <a:t>Stop</a:t>
            </a:r>
            <a:r>
              <a:rPr altLang="en-US" dirty="0"/>
              <a:t> Session</a:t>
            </a:r>
          </a:p>
        </p:txBody>
      </p:sp>
      <p:grpSp>
        <p:nvGrpSpPr>
          <p:cNvPr id="16" name="Group 15" descr="Stop session button and confirmation window.">
            <a:extLst>
              <a:ext uri="{FF2B5EF4-FFF2-40B4-BE49-F238E27FC236}">
                <a16:creationId xmlns:a16="http://schemas.microsoft.com/office/drawing/2014/main" id="{3BA7918A-9EEF-10D5-AB9D-97B30578137F}"/>
              </a:ext>
            </a:extLst>
          </p:cNvPr>
          <p:cNvGrpSpPr/>
          <p:nvPr/>
        </p:nvGrpSpPr>
        <p:grpSpPr>
          <a:xfrm>
            <a:off x="719867" y="1411889"/>
            <a:ext cx="10859357" cy="4034221"/>
            <a:chOff x="603712" y="1684891"/>
            <a:chExt cx="10859357" cy="4034221"/>
          </a:xfrm>
        </p:grpSpPr>
        <p:grpSp>
          <p:nvGrpSpPr>
            <p:cNvPr id="5" name="Group 4">
              <a:extLst>
                <a:ext uri="{FF2B5EF4-FFF2-40B4-BE49-F238E27FC236}">
                  <a16:creationId xmlns:a16="http://schemas.microsoft.com/office/drawing/2014/main" id="{E7B4C157-E74F-A470-FFB3-9220B838D497}"/>
                </a:ext>
              </a:extLst>
            </p:cNvPr>
            <p:cNvGrpSpPr/>
            <p:nvPr/>
          </p:nvGrpSpPr>
          <p:grpSpPr>
            <a:xfrm>
              <a:off x="603712" y="1684891"/>
              <a:ext cx="6685769" cy="2932939"/>
              <a:chOff x="255448" y="1140053"/>
              <a:chExt cx="6685769" cy="2932939"/>
            </a:xfrm>
          </p:grpSpPr>
          <p:grpSp>
            <p:nvGrpSpPr>
              <p:cNvPr id="9" name="Group 8">
                <a:extLst>
                  <a:ext uri="{FF2B5EF4-FFF2-40B4-BE49-F238E27FC236}">
                    <a16:creationId xmlns:a16="http://schemas.microsoft.com/office/drawing/2014/main" id="{3B41A46C-6F6D-3A7E-6612-A991D1EC7A15}"/>
                  </a:ext>
                </a:extLst>
              </p:cNvPr>
              <p:cNvGrpSpPr/>
              <p:nvPr/>
            </p:nvGrpSpPr>
            <p:grpSpPr>
              <a:xfrm>
                <a:off x="255448" y="1140053"/>
                <a:ext cx="6685769" cy="2932939"/>
                <a:chOff x="426231" y="885936"/>
                <a:chExt cx="7436517" cy="3262280"/>
              </a:xfrm>
            </p:grpSpPr>
            <p:pic>
              <p:nvPicPr>
                <p:cNvPr id="11" name="Picture 10">
                  <a:extLst>
                    <a:ext uri="{FF2B5EF4-FFF2-40B4-BE49-F238E27FC236}">
                      <a16:creationId xmlns:a16="http://schemas.microsoft.com/office/drawing/2014/main" id="{CE225514-4CDC-7DA0-95FB-FAFA83E1198E}"/>
                    </a:ext>
                  </a:extLst>
                </p:cNvPr>
                <p:cNvPicPr>
                  <a:picLocks noChangeAspect="1"/>
                </p:cNvPicPr>
                <p:nvPr/>
              </p:nvPicPr>
              <p:blipFill rotWithShape="1">
                <a:blip r:embed="rId4"/>
                <a:srcRect b="41509"/>
                <a:stretch/>
              </p:blipFill>
              <p:spPr>
                <a:xfrm>
                  <a:off x="426231" y="885936"/>
                  <a:ext cx="7436517" cy="3262280"/>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B1DD0BC3-5B09-BB3B-7E9F-05F15AC434CE}"/>
                    </a:ext>
                  </a:extLst>
                </p:cNvPr>
                <p:cNvSpPr/>
                <p:nvPr/>
              </p:nvSpPr>
              <p:spPr>
                <a:xfrm>
                  <a:off x="5562600" y="1371509"/>
                  <a:ext cx="725235" cy="4982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0" name="Right Arrow 6">
                <a:extLst>
                  <a:ext uri="{FF2B5EF4-FFF2-40B4-BE49-F238E27FC236}">
                    <a16:creationId xmlns:a16="http://schemas.microsoft.com/office/drawing/2014/main" id="{1AB9FC33-17D9-A2C7-8A43-A86E8B778C5A}"/>
                  </a:ext>
                </a:extLst>
              </p:cNvPr>
              <p:cNvSpPr/>
              <p:nvPr/>
            </p:nvSpPr>
            <p:spPr>
              <a:xfrm>
                <a:off x="4109944" y="1539002"/>
                <a:ext cx="725235" cy="49827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ea typeface="+mn-ea"/>
                    <a:cs typeface="+mn-cs"/>
                  </a:rPr>
                  <a:t>Stop all tests</a:t>
                </a:r>
              </a:p>
            </p:txBody>
          </p:sp>
        </p:grpSp>
        <p:grpSp>
          <p:nvGrpSpPr>
            <p:cNvPr id="13" name="Group 12" descr="aleart appearing when the stop session button is selected">
              <a:extLst>
                <a:ext uri="{FF2B5EF4-FFF2-40B4-BE49-F238E27FC236}">
                  <a16:creationId xmlns:a16="http://schemas.microsoft.com/office/drawing/2014/main" id="{0A98C821-A2EC-0319-8647-5F362A8F9FFA}"/>
                </a:ext>
              </a:extLst>
            </p:cNvPr>
            <p:cNvGrpSpPr/>
            <p:nvPr/>
          </p:nvGrpSpPr>
          <p:grpSpPr>
            <a:xfrm>
              <a:off x="4820825" y="3873905"/>
              <a:ext cx="6642244" cy="1845207"/>
              <a:chOff x="4912177" y="2790292"/>
              <a:chExt cx="6642244" cy="1845207"/>
            </a:xfrm>
          </p:grpSpPr>
          <p:pic>
            <p:nvPicPr>
              <p:cNvPr id="14" name="Picture 13">
                <a:extLst>
                  <a:ext uri="{FF2B5EF4-FFF2-40B4-BE49-F238E27FC236}">
                    <a16:creationId xmlns:a16="http://schemas.microsoft.com/office/drawing/2014/main" id="{378EA1AB-8321-937E-5273-BEC7DAB487D8}"/>
                  </a:ext>
                </a:extLst>
              </p:cNvPr>
              <p:cNvPicPr>
                <a:picLocks noChangeAspect="1"/>
              </p:cNvPicPr>
              <p:nvPr/>
            </p:nvPicPr>
            <p:blipFill rotWithShape="1">
              <a:blip r:embed="rId5"/>
              <a:srcRect l="17110" t="37893" r="17055" b="38033"/>
              <a:stretch/>
            </p:blipFill>
            <p:spPr>
              <a:xfrm>
                <a:off x="4965431" y="2790292"/>
                <a:ext cx="6588990" cy="1807107"/>
              </a:xfrm>
              <a:prstGeom prst="rect">
                <a:avLst/>
              </a:prstGeom>
              <a:ln>
                <a:noFill/>
              </a:ln>
              <a:effectLst>
                <a:outerShdw blurRad="292100" dist="139700" dir="2700000" algn="tl" rotWithShape="0">
                  <a:srgbClr val="333333">
                    <a:alpha val="65000"/>
                  </a:srgbClr>
                </a:outerShdw>
              </a:effectLst>
            </p:spPr>
          </p:pic>
          <p:sp>
            <p:nvSpPr>
              <p:cNvPr id="15" name="Rectangle: Rounded Corners 14">
                <a:extLst>
                  <a:ext uri="{FF2B5EF4-FFF2-40B4-BE49-F238E27FC236}">
                    <a16:creationId xmlns:a16="http://schemas.microsoft.com/office/drawing/2014/main" id="{B3B17A68-6BA3-7CA8-F4FF-67B882A9F306}"/>
                  </a:ext>
                </a:extLst>
              </p:cNvPr>
              <p:cNvSpPr/>
              <p:nvPr/>
            </p:nvSpPr>
            <p:spPr>
              <a:xfrm>
                <a:off x="4912177" y="4089400"/>
                <a:ext cx="613121" cy="54609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19" name="Slide Number Placeholder 3">
            <a:extLst>
              <a:ext uri="{FF2B5EF4-FFF2-40B4-BE49-F238E27FC236}">
                <a16:creationId xmlns:a16="http://schemas.microsoft.com/office/drawing/2014/main" id="{E1710676-7813-4ADF-BBFA-A5B60367D8A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692351970"/>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a:t>
            </a:r>
          </a:p>
        </p:txBody>
      </p:sp>
      <p:sp>
        <p:nvSpPr>
          <p:cNvPr id="5" name="Slide Number Placeholder 3">
            <a:extLst>
              <a:ext uri="{FF2B5EF4-FFF2-40B4-BE49-F238E27FC236}">
                <a16:creationId xmlns:a16="http://schemas.microsoft.com/office/drawing/2014/main" id="{BD312690-1D84-4FB4-B818-C5A8A0A9716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78</a:t>
            </a:fld>
            <a:endParaRPr lang="en-US" sz="1200" dirty="0">
              <a:solidFill>
                <a:schemeClr val="bg1"/>
              </a:solidFill>
            </a:endParaRPr>
          </a:p>
        </p:txBody>
      </p:sp>
      <p:sp>
        <p:nvSpPr>
          <p:cNvPr id="7" name="Content Placeholder 3">
            <a:extLst>
              <a:ext uri="{FF2B5EF4-FFF2-40B4-BE49-F238E27FC236}">
                <a16:creationId xmlns:a16="http://schemas.microsoft.com/office/drawing/2014/main" id="{BEBEADEA-9218-2731-84CD-4EC505495907}"/>
              </a:ext>
            </a:extLst>
          </p:cNvPr>
          <p:cNvSpPr>
            <a:spLocks noGrp="1"/>
          </p:cNvSpPr>
          <p:nvPr>
            <p:ph idx="1"/>
          </p:nvPr>
        </p:nvSpPr>
        <p:spPr>
          <a:xfrm>
            <a:off x="812800" y="1034472"/>
            <a:ext cx="10912354" cy="4706571"/>
          </a:xfrm>
        </p:spPr>
        <p:txBody>
          <a:bodyPr>
            <a:normAutofit fontScale="77500" lnSpcReduction="20000"/>
          </a:bodyPr>
          <a:lstStyle/>
          <a:p>
            <a:pPr marL="233363" lvl="0" indent="-233363" fontAlgn="auto">
              <a:spcBef>
                <a:spcPts val="600"/>
              </a:spcBef>
              <a:spcAft>
                <a:spcPts val="0"/>
              </a:spcAft>
              <a:buClr>
                <a:srgbClr val="FFFFFF">
                  <a:lumMod val="65000"/>
                </a:srgbClr>
              </a:buClr>
              <a:buFont typeface="Arial" panose="020B0604020202020204" pitchFamily="34" charset="0"/>
              <a:buChar char="•"/>
              <a:defRPr/>
            </a:pPr>
            <a:r>
              <a:rPr lang="en-US" sz="2400" dirty="0">
                <a:solidFill>
                  <a:srgbClr val="00335B"/>
                </a:solidFill>
                <a:latin typeface="Arial"/>
              </a:rPr>
              <a:t>If you have general questions or need further information visit the Idaho portal or consult the Idaho Help Desk for assistance. </a:t>
            </a:r>
          </a:p>
          <a:p>
            <a:pPr marL="233363" lvl="0" indent="-233363" fontAlgn="auto">
              <a:spcBef>
                <a:spcPts val="600"/>
              </a:spcBef>
              <a:spcAft>
                <a:spcPts val="0"/>
              </a:spcAft>
              <a:buClr>
                <a:srgbClr val="FFFFFF">
                  <a:lumMod val="65000"/>
                </a:srgbClr>
              </a:buClr>
              <a:buFont typeface="Arial" panose="020B0604020202020204" pitchFamily="34" charset="0"/>
              <a:buChar char="•"/>
              <a:defRPr/>
            </a:pPr>
            <a:r>
              <a:rPr lang="en-US" sz="2400" dirty="0">
                <a:solidFill>
                  <a:srgbClr val="00335B"/>
                </a:solidFill>
                <a:latin typeface="Arial"/>
              </a:rPr>
              <a:t>Idaho Portal: </a:t>
            </a:r>
            <a:r>
              <a:rPr lang="en-US" sz="2400" dirty="0">
                <a:solidFill>
                  <a:srgbClr val="00335B"/>
                </a:solidFill>
                <a:latin typeface="Arial"/>
                <a:hlinkClick r:id="rId4"/>
              </a:rPr>
              <a:t>https://idaho.portal.cambiumast.com/</a:t>
            </a:r>
            <a:endParaRPr lang="en-US" sz="2400" dirty="0">
              <a:solidFill>
                <a:srgbClr val="00335B"/>
              </a:solidFill>
              <a:latin typeface="Arial"/>
            </a:endParaRPr>
          </a:p>
          <a:p>
            <a:pPr marL="233363" lvl="0" indent="-233363" fontAlgn="auto">
              <a:spcBef>
                <a:spcPts val="600"/>
              </a:spcBef>
              <a:spcAft>
                <a:spcPts val="0"/>
              </a:spcAft>
              <a:buClr>
                <a:srgbClr val="FFFFFF">
                  <a:lumMod val="65000"/>
                </a:srgbClr>
              </a:buClr>
              <a:buFont typeface="Arial" panose="020B0604020202020204" pitchFamily="34" charset="0"/>
              <a:buChar char="•"/>
              <a:defRPr/>
            </a:pPr>
            <a:r>
              <a:rPr lang="en-US" sz="2400" dirty="0">
                <a:solidFill>
                  <a:srgbClr val="00335B"/>
                </a:solidFill>
                <a:latin typeface="Arial"/>
              </a:rPr>
              <a:t>Idaho Help Desk Contact Information: </a:t>
            </a:r>
          </a:p>
          <a:p>
            <a:pPr marL="742950" lvl="1" indent="-342900" fontAlgn="auto">
              <a:spcBef>
                <a:spcPts val="600"/>
              </a:spcBef>
              <a:spcAft>
                <a:spcPts val="0"/>
              </a:spcAft>
              <a:buClr>
                <a:srgbClr val="FFFFFF">
                  <a:lumMod val="65000"/>
                </a:srgbClr>
              </a:buClr>
              <a:buFont typeface="Courier New" panose="02070309020205020404" pitchFamily="49" charset="0"/>
              <a:buChar char="o"/>
              <a:defRPr/>
            </a:pPr>
            <a:r>
              <a:rPr lang="en-US" dirty="0">
                <a:solidFill>
                  <a:srgbClr val="00335B"/>
                </a:solidFill>
                <a:latin typeface="Arial"/>
              </a:rPr>
              <a:t>Customer Support Email: IDHelpDesk@cambiumassessment.com</a:t>
            </a:r>
          </a:p>
          <a:p>
            <a:pPr marL="742950" lvl="1" indent="-342900" fontAlgn="auto">
              <a:spcBef>
                <a:spcPts val="600"/>
              </a:spcBef>
              <a:spcAft>
                <a:spcPts val="0"/>
              </a:spcAft>
              <a:buClr>
                <a:srgbClr val="FFFFFF">
                  <a:lumMod val="65000"/>
                </a:srgbClr>
              </a:buClr>
              <a:buFont typeface="Courier New" panose="02070309020205020404" pitchFamily="49" charset="0"/>
              <a:buChar char="o"/>
              <a:defRPr/>
            </a:pPr>
            <a:r>
              <a:rPr lang="en-US" dirty="0">
                <a:solidFill>
                  <a:srgbClr val="00335B"/>
                </a:solidFill>
                <a:latin typeface="Arial"/>
              </a:rPr>
              <a:t>Customer Support Phone: 1-844-560-7365</a:t>
            </a:r>
          </a:p>
          <a:p>
            <a:pPr marL="742950" lvl="1" indent="-342900" fontAlgn="auto">
              <a:spcBef>
                <a:spcPts val="600"/>
              </a:spcBef>
              <a:spcAft>
                <a:spcPts val="0"/>
              </a:spcAft>
              <a:buClr>
                <a:srgbClr val="FFFFFF">
                  <a:lumMod val="65000"/>
                </a:srgbClr>
              </a:buClr>
              <a:buFont typeface="Courier New" panose="02070309020205020404" pitchFamily="49" charset="0"/>
              <a:buChar char="o"/>
              <a:defRPr/>
            </a:pPr>
            <a:r>
              <a:rPr lang="en-US" dirty="0">
                <a:solidFill>
                  <a:srgbClr val="00335B"/>
                </a:solidFill>
                <a:latin typeface="Arial"/>
              </a:rPr>
              <a:t>Hours of Operation: Monday – Friday 8:00 am to 8:00 pm MT</a:t>
            </a:r>
          </a:p>
          <a:p>
            <a:pPr marL="285750" indent="-342900">
              <a:spcBef>
                <a:spcPts val="600"/>
              </a:spcBef>
              <a:buClr>
                <a:srgbClr val="FFFFFF">
                  <a:lumMod val="65000"/>
                </a:srgbClr>
              </a:buClr>
              <a:buFont typeface="Courier New" panose="02070309020205020404" pitchFamily="49" charset="0"/>
              <a:buChar char="o"/>
              <a:defRPr/>
            </a:pPr>
            <a:r>
              <a:rPr lang="en-US" sz="2400" dirty="0">
                <a:solidFill>
                  <a:srgbClr val="00335B"/>
                </a:solidFill>
                <a:latin typeface="Arial" panose="020B0604020202020204" pitchFamily="34" charset="0"/>
                <a:cs typeface="Arial" panose="020B0604020202020204" pitchFamily="34" charset="0"/>
              </a:rPr>
              <a:t>When contacting the Idaho Help Desk, please be ready to provide the following information: </a:t>
            </a:r>
          </a:p>
          <a:p>
            <a:pPr marL="742950" lvl="1" indent="-285750">
              <a:buFont typeface="Courier New" panose="02070309020205020404" pitchFamily="49" charset="0"/>
              <a:buChar char="o"/>
              <a:defRPr/>
            </a:pPr>
            <a:r>
              <a:rPr lang="en-US" sz="1400" dirty="0">
                <a:solidFill>
                  <a:srgbClr val="00335B"/>
                </a:solidFill>
                <a:latin typeface="Arial" panose="020B0604020202020204" pitchFamily="34" charset="0"/>
                <a:cs typeface="Arial" panose="020B0604020202020204" pitchFamily="34" charset="0"/>
              </a:rPr>
              <a:t>Any error messages that are appearing (including codes)</a:t>
            </a:r>
          </a:p>
          <a:p>
            <a:pPr marL="742950" lvl="1" indent="-285750">
              <a:buFont typeface="Courier New" panose="02070309020205020404" pitchFamily="49" charset="0"/>
              <a:buChar char="o"/>
              <a:defRPr/>
            </a:pPr>
            <a:r>
              <a:rPr lang="en-US" sz="1400" dirty="0">
                <a:solidFill>
                  <a:srgbClr val="00335B"/>
                </a:solidFill>
                <a:latin typeface="Arial" panose="020B0604020202020204" pitchFamily="34" charset="0"/>
                <a:cs typeface="Arial" panose="020B0604020202020204" pitchFamily="34" charset="0"/>
              </a:rPr>
              <a:t>Your operating system and browser information</a:t>
            </a:r>
          </a:p>
          <a:p>
            <a:pPr marL="742950" lvl="1" indent="-285750">
              <a:buFont typeface="Courier New" panose="02070309020205020404" pitchFamily="49" charset="0"/>
              <a:buChar char="o"/>
              <a:defRPr/>
            </a:pPr>
            <a:r>
              <a:rPr lang="en-US" sz="1400" dirty="0">
                <a:solidFill>
                  <a:srgbClr val="00335B"/>
                </a:solidFill>
                <a:latin typeface="Arial" panose="020B0604020202020204" pitchFamily="34" charset="0"/>
                <a:cs typeface="Arial" panose="020B0604020202020204" pitchFamily="34" charset="0"/>
              </a:rPr>
              <a:t>Your network configuration information</a:t>
            </a:r>
          </a:p>
          <a:p>
            <a:pPr marL="742950" lvl="1" indent="-285750">
              <a:buFont typeface="Courier New" panose="02070309020205020404" pitchFamily="49" charset="0"/>
              <a:buChar char="o"/>
              <a:defRPr/>
            </a:pPr>
            <a:r>
              <a:rPr lang="en-US" sz="1400" dirty="0">
                <a:solidFill>
                  <a:srgbClr val="00335B"/>
                </a:solidFill>
                <a:latin typeface="Arial" panose="020B0604020202020204" pitchFamily="34" charset="0"/>
                <a:cs typeface="Arial" panose="020B0604020202020204" pitchFamily="34" charset="0"/>
              </a:rPr>
              <a:t>Your contact information for follow-up by phone or email</a:t>
            </a:r>
          </a:p>
          <a:p>
            <a:pPr marL="742950" lvl="1" indent="-285750">
              <a:buFont typeface="Courier New" panose="02070309020205020404" pitchFamily="49" charset="0"/>
              <a:buChar char="o"/>
              <a:defRPr/>
            </a:pPr>
            <a:r>
              <a:rPr lang="en-US" sz="1400" dirty="0">
                <a:solidFill>
                  <a:srgbClr val="00335B"/>
                </a:solidFill>
                <a:latin typeface="Arial" panose="020B0604020202020204" pitchFamily="34" charset="0"/>
                <a:cs typeface="Arial" panose="020B0604020202020204" pitchFamily="34" charset="0"/>
              </a:rPr>
              <a:t>Any other relevant information, such as test names or content areas, student EDUIDs, session IDs, and search criteria</a:t>
            </a:r>
            <a:endParaRPr lang="en-US" dirty="0"/>
          </a:p>
        </p:txBody>
      </p:sp>
    </p:spTree>
    <p:custDataLst>
      <p:tags r:id="rId1"/>
    </p:custDataLst>
    <p:extLst>
      <p:ext uri="{BB962C8B-B14F-4D97-AF65-F5344CB8AC3E}">
        <p14:creationId xmlns:p14="http://schemas.microsoft.com/office/powerpoint/2010/main" val="3894450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Refreshable Braille Display</a:t>
            </a:r>
          </a:p>
        </p:txBody>
      </p:sp>
      <p:sp>
        <p:nvSpPr>
          <p:cNvPr id="2" name="Content Placeholder 1"/>
          <p:cNvSpPr>
            <a:spLocks noGrp="1"/>
          </p:cNvSpPr>
          <p:nvPr>
            <p:ph idx="1"/>
          </p:nvPr>
        </p:nvSpPr>
        <p:spPr>
          <a:xfrm>
            <a:off x="426231" y="882308"/>
            <a:ext cx="10966449" cy="3672657"/>
          </a:xfrm>
        </p:spPr>
        <p:txBody>
          <a:bodyPr>
            <a:normAutofit/>
          </a:bodyPr>
          <a:lstStyle/>
          <a:p>
            <a:pPr marL="0" indent="0">
              <a:buNone/>
            </a:pPr>
            <a:r>
              <a:rPr lang="en-US" sz="2400" b="1" dirty="0">
                <a:solidFill>
                  <a:srgbClr val="53565A"/>
                </a:solidFill>
              </a:rPr>
              <a:t>Refreshable Braille Display (RBD)</a:t>
            </a:r>
          </a:p>
          <a:p>
            <a:pPr marL="237744" indent="-237744">
              <a:lnSpc>
                <a:spcPct val="100000"/>
              </a:lnSpc>
            </a:pPr>
            <a:r>
              <a:rPr lang="en-US" sz="2000" dirty="0">
                <a:solidFill>
                  <a:srgbClr val="53565A"/>
                </a:solidFill>
              </a:rPr>
              <a:t>A device for displaying braille characters, usually by means of </a:t>
            </a:r>
            <a:br>
              <a:rPr lang="en-US" sz="2000" dirty="0">
                <a:solidFill>
                  <a:srgbClr val="53565A"/>
                </a:solidFill>
              </a:rPr>
            </a:br>
            <a:r>
              <a:rPr lang="en-US" sz="2000" dirty="0">
                <a:solidFill>
                  <a:srgbClr val="53565A"/>
                </a:solidFill>
              </a:rPr>
              <a:t>round-tipped pins raised through holes in a flat surface. </a:t>
            </a:r>
          </a:p>
          <a:p>
            <a:pPr marL="237744" indent="-237744">
              <a:lnSpc>
                <a:spcPct val="100000"/>
              </a:lnSpc>
            </a:pPr>
            <a:r>
              <a:rPr lang="en-US" sz="2000" dirty="0">
                <a:solidFill>
                  <a:srgbClr val="53565A"/>
                </a:solidFill>
              </a:rPr>
              <a:t>RBDs allow users who cannot see a computer monitor to read text output.</a:t>
            </a:r>
          </a:p>
          <a:p>
            <a:pPr marL="237744" indent="-237744">
              <a:lnSpc>
                <a:spcPct val="100000"/>
              </a:lnSpc>
            </a:pPr>
            <a:r>
              <a:rPr lang="en-US" sz="2000" dirty="0">
                <a:solidFill>
                  <a:srgbClr val="53565A"/>
                </a:solidFill>
              </a:rPr>
              <a:t>This device is supported but not required for online testing. RBDs cannot display images.</a:t>
            </a:r>
          </a:p>
          <a:p>
            <a:pPr marL="237744" indent="-237744">
              <a:lnSpc>
                <a:spcPct val="100000"/>
              </a:lnSpc>
            </a:pPr>
            <a:r>
              <a:rPr lang="en-US" sz="2000" dirty="0">
                <a:solidFill>
                  <a:srgbClr val="53565A"/>
                </a:solidFill>
              </a:rPr>
              <a:t>CAI recommends using an RBD that has at least 40 cells, such as the </a:t>
            </a:r>
            <a:r>
              <a:rPr lang="en-US" sz="2000" dirty="0" err="1">
                <a:solidFill>
                  <a:srgbClr val="53565A"/>
                </a:solidFill>
              </a:rPr>
              <a:t>Brailliant</a:t>
            </a:r>
            <a:r>
              <a:rPr lang="en-US" sz="2000" dirty="0">
                <a:solidFill>
                  <a:srgbClr val="53565A"/>
                </a:solidFill>
              </a:rPr>
              <a:t> 40 cell, but RBDs with fewer cells may also be used.</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4"/>
          <a:srcRect t="29033" b="29032"/>
          <a:stretch/>
        </p:blipFill>
        <p:spPr>
          <a:xfrm>
            <a:off x="3179089" y="4554965"/>
            <a:ext cx="5510483" cy="1540565"/>
          </a:xfrm>
          <a:prstGeom prst="rect">
            <a:avLst/>
          </a:prstGeom>
        </p:spPr>
      </p:pic>
      <p:sp>
        <p:nvSpPr>
          <p:cNvPr id="6" name="Slide Number Placeholder 3">
            <a:extLst>
              <a:ext uri="{FF2B5EF4-FFF2-40B4-BE49-F238E27FC236}">
                <a16:creationId xmlns:a16="http://schemas.microsoft.com/office/drawing/2014/main" id="{039CF1FE-7C6C-4566-8DE2-138F7F22F68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914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877" y="2275367"/>
            <a:ext cx="6632003" cy="1442947"/>
          </a:xfrm>
        </p:spPr>
        <p:txBody>
          <a:bodyPr/>
          <a:lstStyle/>
          <a:p>
            <a:r>
              <a:rPr lang="en-US" dirty="0"/>
              <a:t>Test Administrator Software Configurations</a:t>
            </a:r>
          </a:p>
        </p:txBody>
      </p:sp>
    </p:spTree>
    <p:custDataLst>
      <p:tags r:id="rId1"/>
    </p:custDataLst>
    <p:extLst>
      <p:ext uri="{BB962C8B-B14F-4D97-AF65-F5344CB8AC3E}">
        <p14:creationId xmlns:p14="http://schemas.microsoft.com/office/powerpoint/2010/main" val="1613741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AMBIUM ASSESSMENT PPT" val="kDh46RKU"/>
  <p:tag name="ARTICULATE_DESIGN_ID_ANIMATED CA PRESENTATION LAYOUT - BLUES" val="OMSeIfkL"/>
  <p:tag name="ARTICULATE_SLIDE_COUNT" val="7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Animated CA Presentation Layout - Blues">
  <a:themeElements>
    <a:clrScheme name="Cambium Color Palette">
      <a:dk1>
        <a:srgbClr val="53565A"/>
      </a:dk1>
      <a:lt1>
        <a:srgbClr val="FFFFFF"/>
      </a:lt1>
      <a:dk2>
        <a:srgbClr val="000000"/>
      </a:dk2>
      <a:lt2>
        <a:srgbClr val="DAE9F6"/>
      </a:lt2>
      <a:accent1>
        <a:srgbClr val="005E9E"/>
      </a:accent1>
      <a:accent2>
        <a:srgbClr val="2C9ED9"/>
      </a:accent2>
      <a:accent3>
        <a:srgbClr val="4C9237"/>
      </a:accent3>
      <a:accent4>
        <a:srgbClr val="C05100"/>
      </a:accent4>
      <a:accent5>
        <a:srgbClr val="EAAA00"/>
      </a:accent5>
      <a:accent6>
        <a:srgbClr val="00A3E0"/>
      </a:accent6>
      <a:hlink>
        <a:srgbClr val="0563C1"/>
      </a:hlink>
      <a:folHlink>
        <a:srgbClr val="954F72"/>
      </a:folHlink>
    </a:clrScheme>
    <a:fontScheme name="Cambium Fonts">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00000000-0000-0000-0000-000000000000</TermId>
        </TermInfo>
      </Terms>
    </TaxKeywordTaxHTField>
    <TaxCatchAll xmlns="3c8d6406-deae-4a0d-a95e-fe53ed4a1ace">
      <Value>1327</Value>
    </TaxCatchAll>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EAC94F-0CB7-47E2-B1CC-A0F105248E94}">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c8d6406-deae-4a0d-a95e-fe53ed4a1ace"/>
    <ds:schemaRef ds:uri="http://purl.org/dc/elements/1.1/"/>
    <ds:schemaRef ds:uri="60b788f9-dbc8-42fd-99f2-081ed83a52df"/>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 AIR PPT</Template>
  <TotalTime>4095</TotalTime>
  <Words>12424</Words>
  <Application>Microsoft Office PowerPoint</Application>
  <PresentationFormat>Widescreen</PresentationFormat>
  <Paragraphs>883</Paragraphs>
  <Slides>78</Slides>
  <Notes>78</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78</vt:i4>
      </vt:variant>
    </vt:vector>
  </HeadingPairs>
  <TitlesOfParts>
    <vt:vector size="92" baseType="lpstr">
      <vt:lpstr>Arial</vt:lpstr>
      <vt:lpstr>Arial Narrow</vt:lpstr>
      <vt:lpstr>Calibri</vt:lpstr>
      <vt:lpstr>Cera Pro</vt:lpstr>
      <vt:lpstr>Consolas</vt:lpstr>
      <vt:lpstr>Courier New</vt:lpstr>
      <vt:lpstr>Franklin Gothic Book</vt:lpstr>
      <vt:lpstr>Franklin Gothic Medium</vt:lpstr>
      <vt:lpstr>Gill Sans MT</vt:lpstr>
      <vt:lpstr>Symbol</vt:lpstr>
      <vt:lpstr>Times New Roman</vt:lpstr>
      <vt:lpstr>Wingdings</vt:lpstr>
      <vt:lpstr>Cambium Assessment PPT</vt:lpstr>
      <vt:lpstr>Animated CA Presentation Layout - Blues</vt:lpstr>
      <vt:lpstr>Testing with Braille</vt:lpstr>
      <vt:lpstr>Objectives</vt:lpstr>
      <vt:lpstr>Overview of Braille Testing: Student Test Settings</vt:lpstr>
      <vt:lpstr>Overview of Braille Testing: Streamline Mode</vt:lpstr>
      <vt:lpstr>Technology for Testing with Braille</vt:lpstr>
      <vt:lpstr>Technology for Testing with Braille: Screen Readers</vt:lpstr>
      <vt:lpstr>Technology for Testing with Braille: Embossers</vt:lpstr>
      <vt:lpstr>Technology for Testing with Braille: Refreshable Braille Display</vt:lpstr>
      <vt:lpstr>Test Administrator Software Configurations</vt:lpstr>
      <vt:lpstr>TA Software Configuration</vt:lpstr>
      <vt:lpstr>TA Software Configuration: ViewPlus Desktop Driver</vt:lpstr>
      <vt:lpstr>Install ViewPlus Desktop Driver: Steps 1–4</vt:lpstr>
      <vt:lpstr>Install ViewPlus Desktop Driver: Steps 5–6</vt:lpstr>
      <vt:lpstr>Install ViewPlus Desktop Driver: Steps 7–11</vt:lpstr>
      <vt:lpstr>Install Duxbury Braille Translator: Steps 1–4</vt:lpstr>
      <vt:lpstr>Install Duxbury Braille Translator: Steps 5–6</vt:lpstr>
      <vt:lpstr>Install Duxbury Braille Translator: Steps 7–9</vt:lpstr>
      <vt:lpstr>Install Duxbury Braille Translator: Step 10</vt:lpstr>
      <vt:lpstr>Install Duxbury Braille Translator: Step 11</vt:lpstr>
      <vt:lpstr>Install Duxbury Braille Translator: Steps 12–13</vt:lpstr>
      <vt:lpstr>Install Duxbury Braille Translator: Steps 14–15</vt:lpstr>
      <vt:lpstr>Install Duxbury Braille Translator: Steps 16–18</vt:lpstr>
      <vt:lpstr>Video Walkthrough: Configuring Duxbury Braille Translator</vt:lpstr>
      <vt:lpstr>Student Software Configuration</vt:lpstr>
      <vt:lpstr>Student Software Configuration</vt:lpstr>
      <vt:lpstr>Student Software Configuration, continued</vt:lpstr>
      <vt:lpstr>Configure JAWS to Recognize the Secure Browser</vt:lpstr>
      <vt:lpstr>Video Walkthrough: Configuring JAWS to Recognize the Secure Browser</vt:lpstr>
      <vt:lpstr>JAWS Settings</vt:lpstr>
      <vt:lpstr>Apply JAWS Settings: Steps 1–2</vt:lpstr>
      <vt:lpstr>PowerPoint Presentation</vt:lpstr>
      <vt:lpstr>Apply JAWS Settings: Steps 4–5</vt:lpstr>
      <vt:lpstr>Configure JAWS to Speak “Dollars” ($)</vt:lpstr>
      <vt:lpstr>Video Walkthrough: Applying JAWS Settings</vt:lpstr>
      <vt:lpstr>Verify the JAWS Unified Keyboard Settings</vt:lpstr>
      <vt:lpstr>Administering Tests to Students Using Braille</vt:lpstr>
      <vt:lpstr>Create a Test Session</vt:lpstr>
      <vt:lpstr>Prepare Student Testing Devices</vt:lpstr>
      <vt:lpstr>Approve Student Entry</vt:lpstr>
      <vt:lpstr>Deny Student Entry</vt:lpstr>
      <vt:lpstr>Monitor Student Progress</vt:lpstr>
      <vt:lpstr>Emboss on Request: On-Request and Auto-Request</vt:lpstr>
      <vt:lpstr>Emboss on Request: Approve/Deny Request</vt:lpstr>
      <vt:lpstr>Emboss on Request: BRF and PRN</vt:lpstr>
      <vt:lpstr>Emboss on Request: PRN</vt:lpstr>
      <vt:lpstr>Emboss on Request: PRN, continued</vt:lpstr>
      <vt:lpstr>Emboss on Request: BRF</vt:lpstr>
      <vt:lpstr>Emboss on Request: BRF, continued</vt:lpstr>
      <vt:lpstr>Deleting Test-Related Files</vt:lpstr>
      <vt:lpstr>Approved Requests</vt:lpstr>
      <vt:lpstr>Print Test Session Information</vt:lpstr>
      <vt:lpstr>Navigating a Test Using Braille</vt:lpstr>
      <vt:lpstr>JAWS Keyboard Commands</vt:lpstr>
      <vt:lpstr>Student Sign In</vt:lpstr>
      <vt:lpstr>Student Verification</vt:lpstr>
      <vt:lpstr>Test Selection</vt:lpstr>
      <vt:lpstr>Login Confirmation</vt:lpstr>
      <vt:lpstr>Instructions and Help</vt:lpstr>
      <vt:lpstr>Test Elements</vt:lpstr>
      <vt:lpstr>Test Elements</vt:lpstr>
      <vt:lpstr>Opening Context Menus</vt:lpstr>
      <vt:lpstr>Responding to Items with JAWS Keyboard Commands</vt:lpstr>
      <vt:lpstr>Responding to Items: Multiple Choice and Multi-Select</vt:lpstr>
      <vt:lpstr>Responding to Items: Hot-Text</vt:lpstr>
      <vt:lpstr>Responding to Items: Edit Task</vt:lpstr>
      <vt:lpstr>Responding to Items: Edit Task, continued</vt:lpstr>
      <vt:lpstr>Responding to Items: Text Response</vt:lpstr>
      <vt:lpstr>Responding to Items: Equation</vt:lpstr>
      <vt:lpstr>Responding to Items: Table-Match</vt:lpstr>
      <vt:lpstr>Pausing and Ending a Test</vt:lpstr>
      <vt:lpstr>Student Pauses Test</vt:lpstr>
      <vt:lpstr>Test Pause Rules</vt:lpstr>
      <vt:lpstr>Test Timeout</vt:lpstr>
      <vt:lpstr>TA Pauses Test</vt:lpstr>
      <vt:lpstr>Review and End Test</vt:lpstr>
      <vt:lpstr>Test Completion Page</vt:lpstr>
      <vt:lpstr>Stop Session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Kara Milch</cp:lastModifiedBy>
  <cp:revision>91</cp:revision>
  <cp:lastPrinted>2017-10-19T00:36:21Z</cp:lastPrinted>
  <dcterms:created xsi:type="dcterms:W3CDTF">2020-02-03T21:37:34Z</dcterms:created>
  <dcterms:modified xsi:type="dcterms:W3CDTF">2023-09-28T20:19:32Z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y fmtid="{D5CDD505-2E9C-101B-9397-08002B2CF9AE}" pid="5" name="ArticulateGUID">
    <vt:lpwstr>C79D633C-18E4-4FA4-919E-9AC98ABC554C</vt:lpwstr>
  </property>
  <property fmtid="{D5CDD505-2E9C-101B-9397-08002B2CF9AE}" pid="6" name="ArticulatePath">
    <vt:lpwstr>Braille Module 2022-2023_FINAL</vt:lpwstr>
  </property>
</Properties>
</file>