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410" r:id="rId2"/>
    <p:sldId id="718" r:id="rId3"/>
    <p:sldId id="633" r:id="rId4"/>
    <p:sldId id="494" r:id="rId5"/>
    <p:sldId id="657" r:id="rId6"/>
    <p:sldId id="714" r:id="rId7"/>
    <p:sldId id="647" r:id="rId8"/>
    <p:sldId id="648" r:id="rId9"/>
    <p:sldId id="469" r:id="rId10"/>
    <p:sldId id="471" r:id="rId11"/>
    <p:sldId id="715" r:id="rId12"/>
    <p:sldId id="472" r:id="rId13"/>
    <p:sldId id="716" r:id="rId14"/>
    <p:sldId id="575" r:id="rId15"/>
    <p:sldId id="576" r:id="rId16"/>
    <p:sldId id="656" r:id="rId17"/>
    <p:sldId id="481" r:id="rId18"/>
    <p:sldId id="3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Objectives" id="{80B83DD1-A5F1-4B77-B6FC-522A93AD179E}">
          <p14:sldIdLst>
            <p14:sldId id="410"/>
            <p14:sldId id="718"/>
          </p14:sldIdLst>
        </p14:section>
        <p14:section name="Types of Tests" id="{FC90C9EC-838F-4F44-A238-FDAE4D8BE60D}">
          <p14:sldIdLst>
            <p14:sldId id="633"/>
          </p14:sldIdLst>
        </p14:section>
        <p14:section name="View Items, Scores, &amp; Standards" id="{A388E816-68BE-4854-8CBB-F6790F768988}">
          <p14:sldIdLst>
            <p14:sldId id="494"/>
            <p14:sldId id="657"/>
            <p14:sldId id="714"/>
            <p14:sldId id="647"/>
            <p14:sldId id="648"/>
            <p14:sldId id="469"/>
          </p14:sldIdLst>
        </p14:section>
        <p14:section name="Scoring Unscored Items" id="{36173D75-363C-4562-ACBB-407A5301FDEE}">
          <p14:sldIdLst>
            <p14:sldId id="471"/>
            <p14:sldId id="715"/>
            <p14:sldId id="472"/>
            <p14:sldId id="716"/>
          </p14:sldIdLst>
        </p14:section>
        <p14:section name="Modifying Scores" id="{E48ABFE5-9AB9-44EF-B2F3-A9CA0A6CBF7C}">
          <p14:sldIdLst>
            <p14:sldId id="575"/>
            <p14:sldId id="576"/>
          </p14:sldIdLst>
        </p14:section>
        <p14:section name="Condition Codes" id="{176121EE-343E-4CF3-BA94-FD638C0A69DA}">
          <p14:sldIdLst>
            <p14:sldId id="656"/>
          </p14:sldIdLst>
        </p14:section>
        <p14:section name="More Information" id="{56D172B3-185A-4791-9C35-255D8992D9D4}">
          <p14:sldIdLst>
            <p14:sldId id="481"/>
            <p14:sldId id="3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6" clrIdx="0">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4371" autoAdjust="0"/>
  </p:normalViewPr>
  <p:slideViewPr>
    <p:cSldViewPr snapToGrid="0">
      <p:cViewPr varScale="1">
        <p:scale>
          <a:sx n="93" d="100"/>
          <a:sy n="93" d="100"/>
        </p:scale>
        <p:origin x="360"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Benham" userId="d6985415-7bcc-4b85-9729-7834c260ba75" providerId="ADAL" clId="{2ADE0ADE-A525-41F6-A890-5A38532155F1}"/>
    <pc:docChg chg="modSld">
      <pc:chgData name="Cameron Benham" userId="d6985415-7bcc-4b85-9729-7834c260ba75" providerId="ADAL" clId="{2ADE0ADE-A525-41F6-A890-5A38532155F1}" dt="2022-09-22T17:18:03.903" v="0" actId="1076"/>
      <pc:docMkLst>
        <pc:docMk/>
      </pc:docMkLst>
      <pc:sldChg chg="modSp mod">
        <pc:chgData name="Cameron Benham" userId="d6985415-7bcc-4b85-9729-7834c260ba75" providerId="ADAL" clId="{2ADE0ADE-A525-41F6-A890-5A38532155F1}" dt="2022-09-22T17:18:03.903" v="0" actId="1076"/>
        <pc:sldMkLst>
          <pc:docMk/>
          <pc:sldMk cId="2578070844" sldId="410"/>
        </pc:sldMkLst>
        <pc:spChg chg="mod">
          <ac:chgData name="Cameron Benham" userId="d6985415-7bcc-4b85-9729-7834c260ba75" providerId="ADAL" clId="{2ADE0ADE-A525-41F6-A890-5A38532155F1}" dt="2022-09-22T17:18:03.903" v="0" actId="1076"/>
          <ac:spMkLst>
            <pc:docMk/>
            <pc:sldMk cId="2578070844" sldId="410"/>
            <ac:spMk id="8" creationId="{7062A704-3F2E-442A-A1A7-5D668A5504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a:solidFill>
          <a:srgbClr val="DAE9F6"/>
        </a:solidFill>
        <a:ln w="38100">
          <a:solidFill>
            <a:srgbClr val="2C9ED9"/>
          </a:solidFill>
        </a:ln>
      </dgm:spPr>
      <dgm:t>
        <a:bodyPr/>
        <a:lstStyle/>
        <a:p>
          <a:r>
            <a:rPr lang="en-US" sz="3600" dirty="0">
              <a:solidFill>
                <a:schemeClr val="tx1">
                  <a:lumMod val="50000"/>
                </a:schemeClr>
              </a:solidFill>
            </a:rPr>
            <a:t>All Tests</a:t>
          </a:r>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a:solidFill>
          <a:srgbClr val="EAAA00"/>
        </a:solidFill>
        <a:ln w="28575">
          <a:solidFill>
            <a:srgbClr val="2C9ED9"/>
          </a:solidFill>
        </a:ln>
      </dgm:spPr>
      <dgm:t>
        <a:bodyPr/>
        <a:lstStyle/>
        <a:p>
          <a:r>
            <a:rPr lang="en-US" sz="1600" b="1" dirty="0">
              <a:solidFill>
                <a:schemeClr val="tx1">
                  <a:lumMod val="50000"/>
                </a:schemeClr>
              </a:solidFill>
            </a:rPr>
            <a:t>Non-Summative Tests</a:t>
          </a:r>
        </a:p>
      </dgm:t>
    </dgm:pt>
    <dgm:pt modelId="{D94534AD-6F98-417E-B758-12FA466798CC}" type="parTrans" cxnId="{D25C0DE0-4425-48DA-B89B-47AA2757A875}">
      <dgm:prSet/>
      <dgm:spPr>
        <a:ln>
          <a:solidFill>
            <a:srgbClr val="2C9ED9"/>
          </a:solidFill>
        </a:ln>
      </dgm:spPr>
      <dgm:t>
        <a:bodyPr/>
        <a:lstStyle/>
        <a:p>
          <a:endParaRPr lang="en-US" dirty="0"/>
        </a:p>
      </dgm:t>
    </dgm:pt>
    <dgm:pt modelId="{1DEBC8B5-DBF2-49A1-ADB0-C0459534183F}" type="sibTrans" cxnId="{D25C0DE0-4425-48DA-B89B-47AA2757A875}">
      <dgm:prSet/>
      <dgm:spPr/>
      <dgm:t>
        <a:bodyPr/>
        <a:lstStyle/>
        <a:p>
          <a:endParaRPr lang="en-US"/>
        </a:p>
      </dgm:t>
    </dgm:pt>
    <dgm:pt modelId="{E82B3B99-FBFB-4EF6-84B3-669AD711E739}">
      <dgm:prSet phldrT="[Text]" custT="1"/>
      <dgm:spPr>
        <a:solidFill>
          <a:srgbClr val="EAAA00"/>
        </a:solidFill>
        <a:ln w="28575">
          <a:solidFill>
            <a:srgbClr val="2C9ED9"/>
          </a:solidFill>
        </a:ln>
      </dgm:spPr>
      <dgm:t>
        <a:bodyPr/>
        <a:lstStyle/>
        <a:p>
          <a:pPr algn="ctr">
            <a:buNone/>
          </a:pPr>
          <a:r>
            <a:rPr lang="en-US" sz="1400" b="1" dirty="0">
              <a:solidFill>
                <a:schemeClr val="tx1">
                  <a:lumMod val="50000"/>
                </a:schemeClr>
              </a:solidFill>
            </a:rPr>
            <a:t>Benchmarks</a:t>
          </a:r>
          <a:r>
            <a:rPr lang="en-US" sz="1400" dirty="0">
              <a:solidFill>
                <a:schemeClr val="tx1">
                  <a:lumMod val="50000"/>
                </a:schemeClr>
              </a:solidFill>
            </a:rPr>
            <a:t>:</a:t>
          </a:r>
        </a:p>
        <a:p>
          <a:pPr algn="l">
            <a:buFont typeface="Arial" panose="020B0604020202020204" pitchFamily="34" charset="0"/>
            <a:buChar char="•"/>
          </a:pPr>
          <a:r>
            <a:rPr lang="en-US" sz="1400" dirty="0">
              <a:solidFill>
                <a:schemeClr val="tx1">
                  <a:lumMod val="50000"/>
                </a:schemeClr>
              </a:solidFill>
            </a:rPr>
            <a:t>—Fixed-form tests with 8</a:t>
          </a:r>
          <a:r>
            <a:rPr lang="en-US" sz="1400" i="1" dirty="0">
              <a:solidFill>
                <a:schemeClr val="tx1">
                  <a:lumMod val="50000"/>
                </a:schemeClr>
              </a:solidFill>
            </a:rPr>
            <a:t>–</a:t>
          </a:r>
          <a:r>
            <a:rPr lang="en-US" sz="1400" dirty="0">
              <a:solidFill>
                <a:schemeClr val="tx1">
                  <a:lumMod val="50000"/>
                </a:schemeClr>
              </a:solidFill>
            </a:rPr>
            <a:t>12 items within a specific reporting category (topic or skill area)</a:t>
          </a:r>
        </a:p>
        <a:p>
          <a:pPr algn="l">
            <a:buFont typeface="Arial" panose="020B0604020202020204" pitchFamily="34" charset="0"/>
            <a:buChar char="•"/>
          </a:pPr>
          <a:r>
            <a:rPr lang="en-US" sz="1400" dirty="0">
              <a:solidFill>
                <a:schemeClr val="tx1">
                  <a:lumMod val="50000"/>
                </a:schemeClr>
              </a:solidFill>
            </a:rPr>
            <a:t>—Users can compare item-level scores across all students</a:t>
          </a:r>
        </a:p>
        <a:p>
          <a:pPr algn="l">
            <a:buFont typeface="Arial" panose="020B0604020202020204" pitchFamily="34" charset="0"/>
            <a:buChar char="•"/>
          </a:pPr>
          <a:r>
            <a:rPr lang="en-US" sz="1400" dirty="0">
              <a:solidFill>
                <a:schemeClr val="tx1">
                  <a:lumMod val="50000"/>
                </a:schemeClr>
              </a:solidFill>
            </a:rPr>
            <a:t>—a.k.a. module, modular, Interim Assessment Block (IAB), benchmark module, benchmark, diagnostic</a:t>
          </a:r>
        </a:p>
        <a:p>
          <a:pPr algn="ctr">
            <a:buFont typeface="Arial" panose="020B0604020202020204" pitchFamily="34" charset="0"/>
            <a:buChar char="•"/>
          </a:pPr>
          <a:endParaRPr lang="en-US" sz="1400" dirty="0">
            <a:solidFill>
              <a:schemeClr val="accent1">
                <a:lumMod val="50000"/>
              </a:schemeClr>
            </a:solidFill>
          </a:endParaRPr>
        </a:p>
      </dgm:t>
    </dgm:pt>
    <dgm:pt modelId="{1ACC7983-76C9-4065-8BC5-8926A14AB445}" type="parTrans" cxnId="{A979448D-7408-4514-AFF4-7BC0B87B7CF5}">
      <dgm:prSet/>
      <dgm:spPr>
        <a:ln w="38100">
          <a:solidFill>
            <a:srgbClr val="2C9ED9"/>
          </a:solidFill>
        </a:ln>
      </dgm:spPr>
      <dgm:t>
        <a:bodyPr/>
        <a:lstStyle/>
        <a:p>
          <a:endParaRPr lang="en-US" dirty="0"/>
        </a:p>
      </dgm:t>
    </dgm:pt>
    <dgm:pt modelId="{4C9BE9EA-66B9-4D10-ABAB-0C9621B8CB6F}" type="sibTrans" cxnId="{A979448D-7408-4514-AFF4-7BC0B87B7CF5}">
      <dgm:prSet/>
      <dgm:spPr/>
      <dgm:t>
        <a:bodyPr/>
        <a:lstStyle/>
        <a:p>
          <a:endParaRPr lang="en-US"/>
        </a:p>
      </dgm:t>
    </dgm:pt>
    <dgm:pt modelId="{71194D99-27D6-4C87-9399-0A630CF1D914}">
      <dgm:prSet phldrT="[Text]" custT="1"/>
      <dgm:spPr>
        <a:solidFill>
          <a:srgbClr val="EAAA00"/>
        </a:solidFill>
        <a:ln w="28575">
          <a:solidFill>
            <a:srgbClr val="2C9ED9"/>
          </a:solidFill>
        </a:ln>
      </dgm:spPr>
      <dgm:t>
        <a:bodyPr/>
        <a:lstStyle/>
        <a:p>
          <a:pPr algn="ctr"/>
          <a:r>
            <a:rPr lang="en-US" sz="1400" b="1" dirty="0">
              <a:solidFill>
                <a:schemeClr val="tx1">
                  <a:lumMod val="50000"/>
                </a:schemeClr>
              </a:solidFill>
            </a:rPr>
            <a:t>Interims:</a:t>
          </a:r>
        </a:p>
        <a:p>
          <a:pPr algn="l"/>
          <a:r>
            <a:rPr lang="en-US" sz="1400" b="0" dirty="0">
              <a:solidFill>
                <a:schemeClr val="tx1">
                  <a:lumMod val="50000"/>
                </a:schemeClr>
              </a:solidFill>
            </a:rPr>
            <a:t>—Fixed-form or adaptive tests that cover some or all of the standards students are required to learn</a:t>
          </a:r>
        </a:p>
        <a:p>
          <a:pPr algn="l"/>
          <a:r>
            <a:rPr lang="en-US" sz="1400" b="0" dirty="0">
              <a:solidFill>
                <a:schemeClr val="tx1">
                  <a:lumMod val="50000"/>
                </a:schemeClr>
              </a:solidFill>
            </a:rPr>
            <a:t>—Users can see item-level scores for individual students who took an adaptive interim</a:t>
          </a:r>
        </a:p>
        <a:p>
          <a:pPr algn="l"/>
          <a:r>
            <a:rPr lang="en-US" sz="1400" dirty="0">
              <a:solidFill>
                <a:schemeClr val="tx1">
                  <a:lumMod val="50000"/>
                </a:schemeClr>
              </a:solidFill>
            </a:rPr>
            <a:t>—a.k.a. </a:t>
          </a:r>
          <a:r>
            <a:rPr lang="en-US" sz="1400">
              <a:solidFill>
                <a:schemeClr val="tx1">
                  <a:lumMod val="50000"/>
                </a:schemeClr>
              </a:solidFill>
            </a:rPr>
            <a:t>Interim Comprehensive Assessment (ICA), </a:t>
          </a:r>
          <a:r>
            <a:rPr lang="en-US" sz="1400" dirty="0">
              <a:solidFill>
                <a:schemeClr val="tx1">
                  <a:lumMod val="50000"/>
                </a:schemeClr>
              </a:solidFill>
            </a:rPr>
            <a:t>interim</a:t>
          </a:r>
        </a:p>
      </dgm:t>
    </dgm:pt>
    <dgm:pt modelId="{796E606E-22AC-4734-BC2F-316B08C9F230}" type="parTrans" cxnId="{DF1D1630-6C9B-4623-9096-42BAF72C74B8}">
      <dgm:prSet/>
      <dgm:spPr>
        <a:ln w="38100">
          <a:solidFill>
            <a:srgbClr val="2C9ED9"/>
          </a:solidFill>
        </a:ln>
      </dgm:spPr>
      <dgm:t>
        <a:bodyPr/>
        <a:lstStyle/>
        <a:p>
          <a:endParaRPr lang="en-US" dirty="0"/>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4C9237"/>
        </a:solidFill>
        <a:ln w="28575">
          <a:solidFill>
            <a:srgbClr val="2C9ED9"/>
          </a:solidFill>
        </a:ln>
      </dgm:spPr>
      <dgm:t>
        <a:bodyPr/>
        <a:lstStyle/>
        <a:p>
          <a:r>
            <a:rPr lang="en-US" sz="1600" b="1" dirty="0">
              <a:solidFill>
                <a:schemeClr val="tx1">
                  <a:lumMod val="50000"/>
                </a:schemeClr>
              </a:solidFill>
            </a:rPr>
            <a:t>Summative Tests</a:t>
          </a:r>
        </a:p>
      </dgm:t>
    </dgm:pt>
    <dgm:pt modelId="{F2FB501E-C54D-43BD-BFA9-DE00DE69E929}" type="parTrans" cxnId="{0ACED5F8-9424-4328-B03F-0976C501B0DA}">
      <dgm:prSet/>
      <dgm:spPr>
        <a:ln>
          <a:solidFill>
            <a:srgbClr val="2C9ED9"/>
          </a:solidFill>
        </a:ln>
      </dgm:spPr>
      <dgm:t>
        <a:bodyPr/>
        <a:lstStyle/>
        <a:p>
          <a:endParaRPr lang="en-US" dirty="0"/>
        </a:p>
      </dgm:t>
    </dgm:pt>
    <dgm:pt modelId="{D031A72C-97AB-4170-9CA4-69638544AEB9}" type="sibTrans" cxnId="{0ACED5F8-9424-4328-B03F-0976C501B0DA}">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LinFactY="19620" custLinFactNeighborY="100000">
        <dgm:presLayoutVars>
          <dgm:chPref val="3"/>
        </dgm:presLayoutVars>
      </dgm:prSet>
      <dgm:spPr/>
    </dgm:pt>
    <dgm:pt modelId="{9D74044A-AECD-48DF-A199-CB9CF6034B61}" type="pres">
      <dgm:prSet presAssocID="{7E1F8563-24A2-4F7A-9ED8-C4A8AD217297}" presName="level3hierChild" presStyleCnt="0"/>
      <dgm:spPr/>
    </dgm:pt>
    <dgm:pt modelId="{0F32E70E-51D7-44E2-A75B-4912DDB4EE97}" type="pres">
      <dgm:prSet presAssocID="{1ACC7983-76C9-4065-8BC5-8926A14AB445}" presName="conn2-1" presStyleLbl="parChTrans1D3" presStyleIdx="0" presStyleCnt="2"/>
      <dgm:spPr/>
    </dgm:pt>
    <dgm:pt modelId="{637B2FE9-3CB3-4D4B-B055-2FFE1AE93FE1}" type="pres">
      <dgm:prSet presAssocID="{1ACC7983-76C9-4065-8BC5-8926A14AB445}" presName="connTx" presStyleLbl="parChTrans1D3" presStyleIdx="0" presStyleCnt="2"/>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3" presStyleIdx="0" presStyleCnt="2" custScaleX="180917" custScaleY="265443" custLinFactNeighborX="-1944" custLinFactNeighborY="95715">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3" presStyleIdx="1" presStyleCnt="2"/>
      <dgm:spPr/>
    </dgm:pt>
    <dgm:pt modelId="{F411BE30-47AC-431E-A71D-0148F85BF44B}" type="pres">
      <dgm:prSet presAssocID="{796E606E-22AC-4734-BC2F-316B08C9F230}" presName="connTx" presStyleLbl="parChTrans1D3" presStyleIdx="1"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1" presStyleCnt="2" custScaleX="178657" custScaleY="275439" custLinFactY="16712" custLinFactNeighborX="-3198" custLinFactNeighborY="100000">
        <dgm:presLayoutVars>
          <dgm:chPref val="3"/>
        </dgm:presLayoutVars>
      </dgm:prSet>
      <dgm:spPr/>
    </dgm:pt>
    <dgm:pt modelId="{0BB2CFDD-36BC-447C-8660-52662EDBEC52}" type="pres">
      <dgm:prSet presAssocID="{71194D99-27D6-4C87-9399-0A630CF1D914}" presName="level3hierChild" presStyleCnt="0"/>
      <dgm:spPr/>
    </dgm:pt>
    <dgm:pt modelId="{32329864-60E2-49C7-AF7E-037293C1AFB4}" type="pres">
      <dgm:prSet presAssocID="{F2FB501E-C54D-43BD-BFA9-DE00DE69E929}" presName="conn2-1" presStyleLbl="parChTrans1D2" presStyleIdx="1" presStyleCnt="2"/>
      <dgm:spPr/>
    </dgm:pt>
    <dgm:pt modelId="{FF15F59E-6E46-4D61-B254-1511323D5FF8}" type="pres">
      <dgm:prSet presAssocID="{F2FB501E-C54D-43BD-BFA9-DE00DE69E929}" presName="connTx" presStyleLbl="parChTrans1D2" presStyleIdx="1" presStyleCnt="2"/>
      <dgm:spPr/>
    </dgm:pt>
    <dgm:pt modelId="{FED43327-E1B7-4DCF-B790-4C205DCD6CAE}" type="pres">
      <dgm:prSet presAssocID="{E43A43FB-A19E-4690-A121-C8F4AB6A424E}" presName="root2" presStyleCnt="0"/>
      <dgm:spPr/>
    </dgm:pt>
    <dgm:pt modelId="{6E83A986-E210-40AE-B9B6-2A4DA18D0E15}" type="pres">
      <dgm:prSet presAssocID="{E43A43FB-A19E-4690-A121-C8F4AB6A424E}" presName="LevelTwoTextNode" presStyleLbl="node2" presStyleIdx="1" presStyleCnt="2" custLinFactY="-24308" custLinFactNeighborX="-1424" custLinFactNeighborY="-100000">
        <dgm:presLayoutVars>
          <dgm:chPref val="3"/>
        </dgm:presLayoutVars>
      </dgm:prSet>
      <dgm:spPr/>
    </dgm:pt>
    <dgm:pt modelId="{CE449000-1C21-4749-8350-D0F1693CE848}" type="pres">
      <dgm:prSet presAssocID="{E43A43FB-A19E-4690-A121-C8F4AB6A424E}" presName="level3hierChild" presStyleCnt="0"/>
      <dgm:spPr/>
    </dgm:pt>
  </dgm:ptLst>
  <dgm:cxnLst>
    <dgm:cxn modelId="{B3D7A100-BBF4-442B-B0DD-3543C6DD8F26}" type="presOf" srcId="{71194D99-27D6-4C87-9399-0A630CF1D914}" destId="{C2DD025B-6295-4092-8168-F5040A124BA7}" srcOrd="0" destOrd="0" presId="urn:microsoft.com/office/officeart/2005/8/layout/hierarchy2"/>
    <dgm:cxn modelId="{475E5010-FBF0-4B4F-BC9D-6048C077AE38}"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0B75273D-F7F0-4AA0-9D2C-F09C9168C2AE}" type="presOf" srcId="{D94534AD-6F98-417E-B758-12FA466798CC}" destId="{B55D7DC8-D237-46BE-87CC-8A1DDE615AF2}" srcOrd="1" destOrd="0" presId="urn:microsoft.com/office/officeart/2005/8/layout/hierarchy2"/>
    <dgm:cxn modelId="{76F20C67-F33C-42B8-A79D-B5396FDF06ED}" type="presOf" srcId="{EF59B495-BA2C-4C2F-B51B-2357AB941907}" destId="{38B89841-B2AF-4FBC-B2BC-10CBD46DBE93}" srcOrd="0" destOrd="0" presId="urn:microsoft.com/office/officeart/2005/8/layout/hierarchy2"/>
    <dgm:cxn modelId="{9E234F48-27D4-42C2-BD1D-0DDAEDB6D429}" type="presOf" srcId="{796E606E-22AC-4734-BC2F-316B08C9F230}" destId="{F411BE30-47AC-431E-A71D-0148F85BF44B}" srcOrd="1" destOrd="0" presId="urn:microsoft.com/office/officeart/2005/8/layout/hierarchy2"/>
    <dgm:cxn modelId="{EB8E2D54-5E2F-42A4-8EB5-4D0B0976E905}" type="presOf" srcId="{1ACC7983-76C9-4065-8BC5-8926A14AB445}" destId="{0F32E70E-51D7-44E2-A75B-4912DDB4EE97}" srcOrd="0" destOrd="0" presId="urn:microsoft.com/office/officeart/2005/8/layout/hierarchy2"/>
    <dgm:cxn modelId="{F2F9E656-B232-4E33-846F-39BF3CED25D2}" srcId="{73E9AE58-3978-43C3-A49C-FDA98DFA5784}" destId="{EF59B495-BA2C-4C2F-B51B-2357AB941907}" srcOrd="0" destOrd="0" parTransId="{FD166C19-F94A-4F5D-A71E-1A26CCBAE116}" sibTransId="{2ACA93D8-2F18-47CA-93E3-4521E0C21619}"/>
    <dgm:cxn modelId="{4FB81584-EDDC-41BC-B28C-4B56FA90328A}" type="presOf" srcId="{E82B3B99-FBFB-4EF6-84B3-669AD711E739}" destId="{1BC852D1-5068-47BC-9C47-9AAB5A68E9A8}"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FCB9179C-D94C-46AD-BC4B-D33874760EBE}" type="presOf" srcId="{7E1F8563-24A2-4F7A-9ED8-C4A8AD217297}" destId="{C545102A-CAD7-4090-99C3-726DF6AAC372}" srcOrd="0" destOrd="0" presId="urn:microsoft.com/office/officeart/2005/8/layout/hierarchy2"/>
    <dgm:cxn modelId="{DE0E2EA0-D3CD-4D74-970F-721F7AB6E745}" type="presOf" srcId="{E43A43FB-A19E-4690-A121-C8F4AB6A424E}" destId="{6E83A986-E210-40AE-B9B6-2A4DA18D0E15}" srcOrd="0" destOrd="0" presId="urn:microsoft.com/office/officeart/2005/8/layout/hierarchy2"/>
    <dgm:cxn modelId="{E8837DA2-BD10-40C5-9D36-9EC9A3DBA36D}" type="presOf" srcId="{F2FB501E-C54D-43BD-BFA9-DE00DE69E929}" destId="{FF15F59E-6E46-4D61-B254-1511323D5FF8}" srcOrd="1"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CBDF08DF-56EB-4650-B758-F08E444F19F5}" type="presOf" srcId="{F2FB501E-C54D-43BD-BFA9-DE00DE69E929}" destId="{32329864-60E2-49C7-AF7E-037293C1AFB4}" srcOrd="0" destOrd="0" presId="urn:microsoft.com/office/officeart/2005/8/layout/hierarchy2"/>
    <dgm:cxn modelId="{D25C0DE0-4425-48DA-B89B-47AA2757A875}" srcId="{EF59B495-BA2C-4C2F-B51B-2357AB941907}" destId="{7E1F8563-24A2-4F7A-9ED8-C4A8AD217297}" srcOrd="0" destOrd="0" parTransId="{D94534AD-6F98-417E-B758-12FA466798CC}" sibTransId="{1DEBC8B5-DBF2-49A1-ADB0-C0459534183F}"/>
    <dgm:cxn modelId="{13C0C9EB-FB65-4FF0-B294-883B23506BF8}" type="presOf" srcId="{1ACC7983-76C9-4065-8BC5-8926A14AB445}" destId="{637B2FE9-3CB3-4D4B-B055-2FFE1AE93FE1}" srcOrd="1" destOrd="0" presId="urn:microsoft.com/office/officeart/2005/8/layout/hierarchy2"/>
    <dgm:cxn modelId="{0A6D27F4-174D-4C19-A04B-46F423A0EE23}" type="presOf" srcId="{D94534AD-6F98-417E-B758-12FA466798CC}" destId="{0232D960-0252-4FDE-A4DA-92206D7DFC1B}" srcOrd="0"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228DB647-5944-4AFD-8A5A-84E825C19D47}" type="presParOf" srcId="{9F019D93-478B-44A2-9530-E27B32ED5860}" destId="{03C9B4A1-592B-432B-8396-199B1333B320}" srcOrd="0" destOrd="0" presId="urn:microsoft.com/office/officeart/2005/8/layout/hierarchy2"/>
    <dgm:cxn modelId="{82A4D21D-D4D0-4074-98A8-92A796BE72A9}" type="presParOf" srcId="{03C9B4A1-592B-432B-8396-199B1333B320}" destId="{38B89841-B2AF-4FBC-B2BC-10CBD46DBE93}" srcOrd="0" destOrd="0" presId="urn:microsoft.com/office/officeart/2005/8/layout/hierarchy2"/>
    <dgm:cxn modelId="{88D588BF-DB32-4EC4-AC84-3869581638B4}" type="presParOf" srcId="{03C9B4A1-592B-432B-8396-199B1333B320}" destId="{2F5A197D-9001-43C8-9211-32C2C7669639}" srcOrd="1" destOrd="0" presId="urn:microsoft.com/office/officeart/2005/8/layout/hierarchy2"/>
    <dgm:cxn modelId="{48698CCD-4578-47F9-A6D3-14C0D394DB44}" type="presParOf" srcId="{2F5A197D-9001-43C8-9211-32C2C7669639}" destId="{0232D960-0252-4FDE-A4DA-92206D7DFC1B}" srcOrd="0" destOrd="0" presId="urn:microsoft.com/office/officeart/2005/8/layout/hierarchy2"/>
    <dgm:cxn modelId="{6854E846-BEF4-43A5-8D1D-36EC3D8F1D04}" type="presParOf" srcId="{0232D960-0252-4FDE-A4DA-92206D7DFC1B}" destId="{B55D7DC8-D237-46BE-87CC-8A1DDE615AF2}" srcOrd="0" destOrd="0" presId="urn:microsoft.com/office/officeart/2005/8/layout/hierarchy2"/>
    <dgm:cxn modelId="{B6B38027-D8AC-4197-A26F-FEA61CCB8900}" type="presParOf" srcId="{2F5A197D-9001-43C8-9211-32C2C7669639}" destId="{4716B65F-9184-4BC0-A3AE-F163B7381BCD}" srcOrd="1" destOrd="0" presId="urn:microsoft.com/office/officeart/2005/8/layout/hierarchy2"/>
    <dgm:cxn modelId="{9D68FA1E-F11D-496D-B6CE-657A34CC32CF}" type="presParOf" srcId="{4716B65F-9184-4BC0-A3AE-F163B7381BCD}" destId="{C545102A-CAD7-4090-99C3-726DF6AAC372}" srcOrd="0" destOrd="0" presId="urn:microsoft.com/office/officeart/2005/8/layout/hierarchy2"/>
    <dgm:cxn modelId="{C65E731D-C71B-43EF-96FA-107E6F7BFB2C}" type="presParOf" srcId="{4716B65F-9184-4BC0-A3AE-F163B7381BCD}" destId="{9D74044A-AECD-48DF-A199-CB9CF6034B61}" srcOrd="1" destOrd="0" presId="urn:microsoft.com/office/officeart/2005/8/layout/hierarchy2"/>
    <dgm:cxn modelId="{9F232321-24CB-45E1-81B4-C81F0290123A}" type="presParOf" srcId="{9D74044A-AECD-48DF-A199-CB9CF6034B61}" destId="{0F32E70E-51D7-44E2-A75B-4912DDB4EE97}" srcOrd="0" destOrd="0" presId="urn:microsoft.com/office/officeart/2005/8/layout/hierarchy2"/>
    <dgm:cxn modelId="{E66B411D-F2AF-49AF-8172-4A1E19CBA10C}" type="presParOf" srcId="{0F32E70E-51D7-44E2-A75B-4912DDB4EE97}" destId="{637B2FE9-3CB3-4D4B-B055-2FFE1AE93FE1}" srcOrd="0" destOrd="0" presId="urn:microsoft.com/office/officeart/2005/8/layout/hierarchy2"/>
    <dgm:cxn modelId="{3C3647F4-826F-4CF0-B6F6-087BDBAEE8D7}" type="presParOf" srcId="{9D74044A-AECD-48DF-A199-CB9CF6034B61}" destId="{58BA9F8C-B83D-47CB-B6CC-A1E0D18C75F8}" srcOrd="1" destOrd="0" presId="urn:microsoft.com/office/officeart/2005/8/layout/hierarchy2"/>
    <dgm:cxn modelId="{3BB050A1-6152-4B6E-8579-75D6DD755CE6}" type="presParOf" srcId="{58BA9F8C-B83D-47CB-B6CC-A1E0D18C75F8}" destId="{1BC852D1-5068-47BC-9C47-9AAB5A68E9A8}" srcOrd="0" destOrd="0" presId="urn:microsoft.com/office/officeart/2005/8/layout/hierarchy2"/>
    <dgm:cxn modelId="{72E45D80-FE31-4C33-9DC1-ED2CD5E6A650}" type="presParOf" srcId="{58BA9F8C-B83D-47CB-B6CC-A1E0D18C75F8}" destId="{BC1C8BC5-7315-4EA5-A90D-8C2DD26766BE}" srcOrd="1" destOrd="0" presId="urn:microsoft.com/office/officeart/2005/8/layout/hierarchy2"/>
    <dgm:cxn modelId="{95425A41-88F2-4002-9DCA-57A54DE838B6}" type="presParOf" srcId="{9D74044A-AECD-48DF-A199-CB9CF6034B61}" destId="{EE20E9E2-EAE9-42DF-B930-6B0B517EAE0F}" srcOrd="2" destOrd="0" presId="urn:microsoft.com/office/officeart/2005/8/layout/hierarchy2"/>
    <dgm:cxn modelId="{AF8132AB-7338-47F9-BBC3-C41C5566EF5D}" type="presParOf" srcId="{EE20E9E2-EAE9-42DF-B930-6B0B517EAE0F}" destId="{F411BE30-47AC-431E-A71D-0148F85BF44B}" srcOrd="0" destOrd="0" presId="urn:microsoft.com/office/officeart/2005/8/layout/hierarchy2"/>
    <dgm:cxn modelId="{0A06F0EA-CB46-4461-9833-B35C2A6E02AF}" type="presParOf" srcId="{9D74044A-AECD-48DF-A199-CB9CF6034B61}" destId="{89A6EB2A-6D6D-4EF1-ADC4-5387EAB30938}" srcOrd="3" destOrd="0" presId="urn:microsoft.com/office/officeart/2005/8/layout/hierarchy2"/>
    <dgm:cxn modelId="{792FEF82-5071-40AC-8C59-2746C18B0BA0}" type="presParOf" srcId="{89A6EB2A-6D6D-4EF1-ADC4-5387EAB30938}" destId="{C2DD025B-6295-4092-8168-F5040A124BA7}" srcOrd="0" destOrd="0" presId="urn:microsoft.com/office/officeart/2005/8/layout/hierarchy2"/>
    <dgm:cxn modelId="{0FF2FA45-A895-4CA3-8128-4D09F8EC62C4}" type="presParOf" srcId="{89A6EB2A-6D6D-4EF1-ADC4-5387EAB30938}" destId="{0BB2CFDD-36BC-447C-8660-52662EDBEC52}" srcOrd="1" destOrd="0" presId="urn:microsoft.com/office/officeart/2005/8/layout/hierarchy2"/>
    <dgm:cxn modelId="{00C25E5F-8483-4AB4-8490-8CBB69AF98D0}" type="presParOf" srcId="{2F5A197D-9001-43C8-9211-32C2C7669639}" destId="{32329864-60E2-49C7-AF7E-037293C1AFB4}" srcOrd="2" destOrd="0" presId="urn:microsoft.com/office/officeart/2005/8/layout/hierarchy2"/>
    <dgm:cxn modelId="{6C79A7FE-20A5-472C-9CA4-0D2213948E35}" type="presParOf" srcId="{32329864-60E2-49C7-AF7E-037293C1AFB4}" destId="{FF15F59E-6E46-4D61-B254-1511323D5FF8}" srcOrd="0" destOrd="0" presId="urn:microsoft.com/office/officeart/2005/8/layout/hierarchy2"/>
    <dgm:cxn modelId="{0AFE9F77-858E-4C27-9FE0-B39C2FC7976C}" type="presParOf" srcId="{2F5A197D-9001-43C8-9211-32C2C7669639}" destId="{FED43327-E1B7-4DCF-B790-4C205DCD6CAE}" srcOrd="3" destOrd="0" presId="urn:microsoft.com/office/officeart/2005/8/layout/hierarchy2"/>
    <dgm:cxn modelId="{DC8D7796-008A-484B-9F38-50E7A67DDD02}" type="presParOf" srcId="{FED43327-E1B7-4DCF-B790-4C205DCD6CAE}" destId="{6E83A986-E210-40AE-B9B6-2A4DA18D0E15}" srcOrd="0" destOrd="0" presId="urn:microsoft.com/office/officeart/2005/8/layout/hierarchy2"/>
    <dgm:cxn modelId="{E9F639F5-E31E-492B-98A9-AEA4D4523036}" type="presParOf" srcId="{FED43327-E1B7-4DCF-B790-4C205DCD6CAE}" destId="{CE449000-1C21-4749-8350-D0F1693CE8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41784" y="3492133"/>
          <a:ext cx="1758725" cy="879362"/>
        </a:xfrm>
        <a:prstGeom prst="roundRect">
          <a:avLst>
            <a:gd name="adj" fmla="val 10000"/>
          </a:avLst>
        </a:prstGeom>
        <a:solidFill>
          <a:srgbClr val="DAE9F6"/>
        </a:solidFill>
        <a:ln w="38100" cap="flat" cmpd="sng" algn="ctr">
          <a:solidFill>
            <a:srgbClr val="2C9ED9"/>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lumMod val="50000"/>
                </a:schemeClr>
              </a:solidFill>
            </a:rPr>
            <a:t>All Tests</a:t>
          </a:r>
        </a:p>
      </dsp:txBody>
      <dsp:txXfrm>
        <a:off x="67540" y="3517889"/>
        <a:ext cx="1707213" cy="827850"/>
      </dsp:txXfrm>
    </dsp:sp>
    <dsp:sp modelId="{0232D960-0252-4FDE-A4DA-92206D7DFC1B}">
      <dsp:nvSpPr>
        <dsp:cNvPr id="0" name=""/>
        <dsp:cNvSpPr/>
      </dsp:nvSpPr>
      <dsp:spPr>
        <a:xfrm rot="2120882">
          <a:off x="1724506" y="4158554"/>
          <a:ext cx="824581" cy="23575"/>
        </a:xfrm>
        <a:custGeom>
          <a:avLst/>
          <a:gdLst/>
          <a:ahLst/>
          <a:cxnLst/>
          <a:rect l="0" t="0" r="0" b="0"/>
          <a:pathLst>
            <a:path>
              <a:moveTo>
                <a:pt x="0" y="11787"/>
              </a:moveTo>
              <a:lnTo>
                <a:pt x="824581"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182" y="4149727"/>
        <a:ext cx="41229" cy="41229"/>
      </dsp:txXfrm>
    </dsp:sp>
    <dsp:sp modelId="{C545102A-CAD7-4090-99C3-726DF6AAC372}">
      <dsp:nvSpPr>
        <dsp:cNvPr id="0" name=""/>
        <dsp:cNvSpPr/>
      </dsp:nvSpPr>
      <dsp:spPr>
        <a:xfrm>
          <a:off x="2473082" y="3969188"/>
          <a:ext cx="1758725" cy="879362"/>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Non-Summative Tests</a:t>
          </a:r>
        </a:p>
      </dsp:txBody>
      <dsp:txXfrm>
        <a:off x="2498838" y="3994944"/>
        <a:ext cx="1707213" cy="827850"/>
      </dsp:txXfrm>
    </dsp:sp>
    <dsp:sp modelId="{0F32E70E-51D7-44E2-A75B-4912DDB4EE97}">
      <dsp:nvSpPr>
        <dsp:cNvPr id="0" name=""/>
        <dsp:cNvSpPr/>
      </dsp:nvSpPr>
      <dsp:spPr>
        <a:xfrm rot="17653766">
          <a:off x="3751017" y="3653472"/>
          <a:ext cx="1630883" cy="23575"/>
        </a:xfrm>
        <a:custGeom>
          <a:avLst/>
          <a:gdLst/>
          <a:ahLst/>
          <a:cxnLst/>
          <a:rect l="0" t="0" r="0" b="0"/>
          <a:pathLst>
            <a:path>
              <a:moveTo>
                <a:pt x="0" y="11787"/>
              </a:moveTo>
              <a:lnTo>
                <a:pt x="1630883"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25687" y="3624488"/>
        <a:ext cx="81544" cy="81544"/>
      </dsp:txXfrm>
    </dsp:sp>
    <dsp:sp modelId="{1BC852D1-5068-47BC-9C47-9AAB5A68E9A8}">
      <dsp:nvSpPr>
        <dsp:cNvPr id="0" name=""/>
        <dsp:cNvSpPr/>
      </dsp:nvSpPr>
      <dsp:spPr>
        <a:xfrm>
          <a:off x="4901109" y="1754547"/>
          <a:ext cx="3181834" cy="2334207"/>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Benchmarks</a:t>
          </a:r>
          <a:r>
            <a:rPr lang="en-US" sz="1400" kern="1200" dirty="0">
              <a:solidFill>
                <a:schemeClr val="tx1">
                  <a:lumMod val="50000"/>
                </a:schemeClr>
              </a:solidFill>
            </a:rPr>
            <a:t>:</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—Fixed-form tests with 8</a:t>
          </a:r>
          <a:r>
            <a:rPr lang="en-US" sz="1400" i="1" kern="1200" dirty="0">
              <a:solidFill>
                <a:schemeClr val="tx1">
                  <a:lumMod val="50000"/>
                </a:schemeClr>
              </a:solidFill>
            </a:rPr>
            <a:t>–</a:t>
          </a:r>
          <a:r>
            <a:rPr lang="en-US" sz="1400" kern="1200" dirty="0">
              <a:solidFill>
                <a:schemeClr val="tx1">
                  <a:lumMod val="50000"/>
                </a:schemeClr>
              </a:solidFill>
            </a:rPr>
            <a:t>12 items within a specific reporting category (topic or skill area)</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—Users can compare item-level scores across all students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—a.k.a. module, modular, Interim Assessment Block (IAB), benchmark module, benchmark, diagnostic</a:t>
          </a:r>
        </a:p>
        <a:p>
          <a:pPr marL="0" lvl="0" indent="0" algn="ctr" defTabSz="622300">
            <a:lnSpc>
              <a:spcPct val="90000"/>
            </a:lnSpc>
            <a:spcBef>
              <a:spcPct val="0"/>
            </a:spcBef>
            <a:spcAft>
              <a:spcPct val="35000"/>
            </a:spcAft>
            <a:buFont typeface="Arial" panose="020B0604020202020204" pitchFamily="34" charset="0"/>
            <a:buNone/>
          </a:pPr>
          <a:endParaRPr lang="en-US" sz="1400" kern="1200" dirty="0">
            <a:solidFill>
              <a:schemeClr val="accent1">
                <a:lumMod val="50000"/>
              </a:schemeClr>
            </a:solidFill>
          </a:endParaRPr>
        </a:p>
      </dsp:txBody>
      <dsp:txXfrm>
        <a:off x="4969476" y="1822914"/>
        <a:ext cx="3045100" cy="2197473"/>
      </dsp:txXfrm>
    </dsp:sp>
    <dsp:sp modelId="{EE20E9E2-EAE9-42DF-B930-6B0B517EAE0F}">
      <dsp:nvSpPr>
        <dsp:cNvPr id="0" name=""/>
        <dsp:cNvSpPr/>
      </dsp:nvSpPr>
      <dsp:spPr>
        <a:xfrm rot="3563440">
          <a:off x="3919856" y="4944095"/>
          <a:ext cx="1271150" cy="23575"/>
        </a:xfrm>
        <a:custGeom>
          <a:avLst/>
          <a:gdLst/>
          <a:ahLst/>
          <a:cxnLst/>
          <a:rect l="0" t="0" r="0" b="0"/>
          <a:pathLst>
            <a:path>
              <a:moveTo>
                <a:pt x="0" y="11787"/>
              </a:moveTo>
              <a:lnTo>
                <a:pt x="1271150"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23653" y="4924104"/>
        <a:ext cx="63557" cy="63557"/>
      </dsp:txXfrm>
    </dsp:sp>
    <dsp:sp modelId="{C2DD025B-6295-4092-8168-F5040A124BA7}">
      <dsp:nvSpPr>
        <dsp:cNvPr id="0" name=""/>
        <dsp:cNvSpPr/>
      </dsp:nvSpPr>
      <dsp:spPr>
        <a:xfrm>
          <a:off x="4879055" y="4291842"/>
          <a:ext cx="3142087" cy="2422108"/>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Interims:</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—Fixed-form or adaptive tests that cover some or all of the standards students are required to learn</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—Users can see item-level scores for individual students who took an adaptive interim</a:t>
          </a:r>
        </a:p>
        <a:p>
          <a:pPr marL="0" lvl="0" indent="0" algn="l" defTabSz="622300">
            <a:lnSpc>
              <a:spcPct val="90000"/>
            </a:lnSpc>
            <a:spcBef>
              <a:spcPct val="0"/>
            </a:spcBef>
            <a:spcAft>
              <a:spcPct val="35000"/>
            </a:spcAft>
            <a:buNone/>
          </a:pPr>
          <a:r>
            <a:rPr lang="en-US" sz="1400" kern="1200" dirty="0">
              <a:solidFill>
                <a:schemeClr val="tx1">
                  <a:lumMod val="50000"/>
                </a:schemeClr>
              </a:solidFill>
            </a:rPr>
            <a:t>—a.k.a. </a:t>
          </a:r>
          <a:r>
            <a:rPr lang="en-US" sz="1400" kern="1200">
              <a:solidFill>
                <a:schemeClr val="tx1">
                  <a:lumMod val="50000"/>
                </a:schemeClr>
              </a:solidFill>
            </a:rPr>
            <a:t>Interim Comprehensive Assessment (ICA), </a:t>
          </a:r>
          <a:r>
            <a:rPr lang="en-US" sz="1400" kern="1200" dirty="0">
              <a:solidFill>
                <a:schemeClr val="tx1">
                  <a:lumMod val="50000"/>
                </a:schemeClr>
              </a:solidFill>
            </a:rPr>
            <a:t>interim</a:t>
          </a:r>
        </a:p>
      </dsp:txBody>
      <dsp:txXfrm>
        <a:off x="4949996" y="4362783"/>
        <a:ext cx="3000205" cy="2280226"/>
      </dsp:txXfrm>
    </dsp:sp>
    <dsp:sp modelId="{32329864-60E2-49C7-AF7E-037293C1AFB4}">
      <dsp:nvSpPr>
        <dsp:cNvPr id="0" name=""/>
        <dsp:cNvSpPr/>
      </dsp:nvSpPr>
      <dsp:spPr>
        <a:xfrm rot="18875848">
          <a:off x="1663152" y="3591681"/>
          <a:ext cx="922244" cy="23575"/>
        </a:xfrm>
        <a:custGeom>
          <a:avLst/>
          <a:gdLst/>
          <a:ahLst/>
          <a:cxnLst/>
          <a:rect l="0" t="0" r="0" b="0"/>
          <a:pathLst>
            <a:path>
              <a:moveTo>
                <a:pt x="0" y="11787"/>
              </a:moveTo>
              <a:lnTo>
                <a:pt x="922244"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01218" y="3580413"/>
        <a:ext cx="46112" cy="46112"/>
      </dsp:txXfrm>
    </dsp:sp>
    <dsp:sp modelId="{6E83A986-E210-40AE-B9B6-2A4DA18D0E15}">
      <dsp:nvSpPr>
        <dsp:cNvPr id="0" name=""/>
        <dsp:cNvSpPr/>
      </dsp:nvSpPr>
      <dsp:spPr>
        <a:xfrm>
          <a:off x="2448038" y="2835442"/>
          <a:ext cx="1758725" cy="879362"/>
        </a:xfrm>
        <a:prstGeom prst="roundRect">
          <a:avLst>
            <a:gd name="adj" fmla="val 10000"/>
          </a:avLst>
        </a:prstGeom>
        <a:solidFill>
          <a:srgbClr val="4C9237"/>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Summative Tests</a:t>
          </a:r>
        </a:p>
      </dsp:txBody>
      <dsp:txXfrm>
        <a:off x="2473794" y="2861198"/>
        <a:ext cx="1707213" cy="827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54561-FAD8-41B2-A30B-EE28B1594840}"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FBB13-26BB-4943-B39C-AE154AE8707D}" type="slidenum">
              <a:rPr lang="en-US" smtClean="0"/>
              <a:t>‹#›</a:t>
            </a:fld>
            <a:endParaRPr lang="en-US"/>
          </a:p>
        </p:txBody>
      </p:sp>
    </p:spTree>
    <p:extLst>
      <p:ext uri="{BB962C8B-B14F-4D97-AF65-F5344CB8AC3E}">
        <p14:creationId xmlns:p14="http://schemas.microsoft.com/office/powerpoint/2010/main" val="27700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this mini training module on the Reporting System</a:t>
            </a:r>
            <a:r>
              <a:rPr lang="en-US" b="0" dirty="0">
                <a:latin typeface="Arial" panose="020B0604020202020204" pitchFamily="34" charset="0"/>
                <a:cs typeface="Arial" panose="020B0604020202020204" pitchFamily="34" charset="0"/>
              </a:rPr>
              <a:t>—Working with Interim Tests and Item-Level Data.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module is based on the</a:t>
            </a:r>
            <a:r>
              <a:rPr lang="en-US" b="0" i="1" dirty="0">
                <a:latin typeface="Arial" panose="020B0604020202020204" pitchFamily="34" charset="0"/>
                <a:cs typeface="Arial" panose="020B0604020202020204" pitchFamily="34" charset="0"/>
              </a:rPr>
              <a:t> Reporting System User Guide for Summative and Interim Assessments, 2022–2023</a:t>
            </a:r>
            <a:r>
              <a:rPr lang="en-US" dirty="0">
                <a:latin typeface="Arial" panose="020B0604020202020204" pitchFamily="34" charset="0"/>
                <a:cs typeface="Arial" panose="020B0604020202020204" pitchFamily="34" charset="0"/>
              </a:rPr>
              <a:t>, which is available on your assessment portal. </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Reporting </a:t>
            </a:r>
            <a:r>
              <a:rPr lang="en-US" dirty="0">
                <a:latin typeface="Arial" panose="020B0604020202020204" pitchFamily="34" charset="0"/>
                <a:cs typeface="Arial" panose="020B0604020202020204" pitchFamily="34" charset="0"/>
              </a:rPr>
              <a:t>system allows users (with appropriate permission) to handscore unscored test items. It also allows modification of some automated scores suggested by the machine-scoring system. If a test contains unscored items,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its performance data are excluded from your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Dashboard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and Assessment Reports until you or another user with scoring permissions enters scores for all the unscored items in at least one opportunity of that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have tests awaiting item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Tests to Score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notification that appears in the banner. The process consists of two steps: scoring the unscored items and then submitting them so that they can be officially recorded.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Dashboard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opens with a list of tests with unscored items. Click the name of the test you wish to score.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297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now displays a list of students and items awaiting scoring for the selected test. Items 1, 2, and 3 for the demo student have already been scored but not submitted. Items 4, 5, and 6 need to be scored.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Submit Scores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 will remain grayed out until all the unscored items have been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scores for an item, click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Score</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link.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opens to the Item &amp; Score tab. You can toggle to the Rubric &amp; Resources tab to review the item’s scoring rubric and any other available resources for help in scoring the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edit icon in the Scoring Criteria table to score the item.</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96821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the pencil icon, the scoring criteria table adjusts to display a drop-down menu for adding Points Earned, and a drop-down menu for selecting a Condition Code if the student response is un-scorable. Below those fields is a Scoring Note box, allowing you to enter comments regarding the student response and why it was scored the way it was. Scroll down to read the student response to the item. </a:t>
            </a:r>
          </a:p>
          <a:p>
            <a:endParaRPr lang="en-US" dirty="0"/>
          </a:p>
          <a:p>
            <a:r>
              <a:rPr lang="en-US" dirty="0"/>
              <a:t>After entering data in the Scoring Criteria and Scoring Note sections, click </a:t>
            </a:r>
            <a:r>
              <a:rPr lang="en-US" b="1" dirty="0"/>
              <a:t>Save </a:t>
            </a:r>
            <a:r>
              <a:rPr lang="en-US" b="0" dirty="0"/>
              <a:t>in both places.</a:t>
            </a:r>
          </a:p>
          <a:p>
            <a:endParaRPr lang="en-US" dirty="0"/>
          </a:p>
          <a:p>
            <a:r>
              <a:rPr lang="en-US" dirty="0"/>
              <a:t>To advance to the next item needing a score, click the advance arrow in the banner to the right of the student's name, in the upper-right corner.</a:t>
            </a:r>
          </a:p>
          <a:p>
            <a:endParaRPr lang="en-US" dirty="0"/>
          </a:p>
          <a:p>
            <a:r>
              <a:rPr lang="en-US" dirty="0"/>
              <a:t>Please note: The </a:t>
            </a:r>
            <a:r>
              <a:rPr lang="en-US" i="1" dirty="0"/>
              <a:t>2022–2023</a:t>
            </a:r>
            <a:r>
              <a:rPr lang="en-US" dirty="0"/>
              <a:t> </a:t>
            </a:r>
            <a:r>
              <a:rPr lang="en-US" i="1" dirty="0"/>
              <a:t>Reporting System User Guide </a:t>
            </a:r>
            <a:r>
              <a:rPr lang="en-US" dirty="0"/>
              <a:t>includes a description of the condition codes as an appendix.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5101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scoring for all items has been completed, the </a:t>
            </a:r>
            <a:r>
              <a:rPr lang="en-US" b="0" i="0" dirty="0"/>
              <a:t>Test Scoring </a:t>
            </a:r>
            <a:r>
              <a:rPr lang="en-US" dirty="0"/>
              <a:t>page will display the points assigned to each item. </a:t>
            </a:r>
          </a:p>
          <a:p>
            <a:r>
              <a:rPr lang="en-US" dirty="0"/>
              <a:t>Check the box to the left of the student's name and then click the </a:t>
            </a:r>
            <a:r>
              <a:rPr lang="en-US" b="1" i="0" dirty="0"/>
              <a:t>Submit Scores </a:t>
            </a:r>
            <a:r>
              <a:rPr lang="en-US" dirty="0"/>
              <a:t>button to send the scores to officially submit the scores.</a:t>
            </a:r>
          </a:p>
          <a:p>
            <a:endParaRPr lang="en-US" dirty="0"/>
          </a:p>
          <a:p>
            <a:r>
              <a:rPr lang="en-US" dirty="0"/>
              <a:t>The Score Submit Alert window will appear. Click </a:t>
            </a:r>
            <a:r>
              <a:rPr lang="en-US" b="1" dirty="0"/>
              <a:t>Continue</a:t>
            </a:r>
            <a:r>
              <a:rPr lang="en-US" dirty="0"/>
              <a:t> to confirm. The selected items will be submitted for processing and reporting and removed from the table.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863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Users can modify scores for some items. Reports display a pencil icon in the column headers for each item with editable scores. If a machine-suggested score has a low-confidence level, a yellow warning triangle appears next to the score number. It is highly recommended that teachers review low-confidence scores.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Click the item score link in the student’s row of the report. The Item View window opens in the Item &amp; Score tab.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056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pencil icon in the Scoring Criteria </a:t>
            </a:r>
            <a:r>
              <a:rPr lang="en-US" dirty="0">
                <a:latin typeface="Arial" panose="020B0604020202020204" pitchFamily="34" charset="0"/>
                <a:cs typeface="Arial" panose="020B0604020202020204" pitchFamily="34" charset="0"/>
              </a:rPr>
              <a:t>table.  </a:t>
            </a:r>
          </a:p>
          <a:p>
            <a:endParaRPr lang="en-US" dirty="0">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a score for the response, select a numerical score from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Points Earned drop-down list. If the item consists of multiple scoring criteria, select a numerical score from the score drop-down list for all scoring criteria. To save the score,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Save</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p>
          <a:p>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Users can choose to assign a Condition Code in lieu of selecting the number of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points earned.</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p>
          <a:p>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close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any average scores or performance distributions on the assessment report will update automatically. </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u="none" dirty="0">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55152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list of condition codes that you may see in your drop-down menus. As you can see from the table, some of the condition codes are assigned by machine and other condition codes are assigned by a human. When </a:t>
            </a:r>
            <a:r>
              <a:rPr lang="en-US" sz="1200" kern="1200" dirty="0">
                <a:solidFill>
                  <a:schemeClr val="tx1"/>
                </a:solidFill>
                <a:effectLst/>
                <a:latin typeface="+mn-lt"/>
                <a:ea typeface="+mn-ea"/>
                <a:cs typeface="+mn-cs"/>
              </a:rPr>
              <a:t>a condition code of Non-Specific or Uninterpretable Language has been assigned by machine, it is highly recommended that you review items.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C3814-16EF-4B09-9DCE-3FDB57E4F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34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has given you a solid understanding of interim tests and item-level data in the Reporting system</a:t>
            </a:r>
            <a:r>
              <a:rPr lang="en-US" b="0" dirty="0"/>
              <a:t>.  </a:t>
            </a:r>
            <a:r>
              <a:rPr lang="en-US" dirty="0"/>
              <a:t>Watch for future announcements on your assessment portal page. A</a:t>
            </a:r>
            <a:r>
              <a:rPr lang="en-US" b="1" i="1" dirty="0"/>
              <a:t> </a:t>
            </a:r>
            <a:r>
              <a:rPr lang="en-US" b="0" i="1" dirty="0"/>
              <a:t>Reporting System User Guide </a:t>
            </a:r>
            <a:r>
              <a:rPr lang="en-US" dirty="0"/>
              <a:t>is posted there. You can also call or email the Help Desk 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Thank you for taking the time to view this training module. 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b="0" i="1" baseline="0" dirty="0">
                <a:latin typeface="Arial" charset="0"/>
              </a:rPr>
              <a:t>Reporting System User Guide for Summative and Interim Assessments, 2022-2023, </a:t>
            </a:r>
            <a:r>
              <a:rPr lang="en-US" altLang="en-US" b="0" baseline="0" dirty="0">
                <a:latin typeface="Arial" charset="0"/>
              </a:rPr>
              <a:t>located on your state portal, or contact your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CAD19E9-9505-4D50-9FC9-21C440EF26E2}" type="slidenum">
              <a:rPr kumimoji="0" lang="en-US" altLang="en-US" sz="1200" b="0" i="0" u="none" strike="noStrike" kern="1200" cap="none" spc="0" normalizeH="0" baseline="0" noProof="0" smtClean="0">
                <a:ln>
                  <a:noFill/>
                </a:ln>
                <a:solidFill>
                  <a:srgbClr val="59595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objectives for this mini training module. First, we explain the different types of tests with item-level data, then show you how to view the items themselves, the student responses, and the standards aligned to each item. The second half of this module explains how to score unscored items and how to modify existing scores.</a:t>
            </a:r>
          </a:p>
        </p:txBody>
      </p:sp>
      <p:sp>
        <p:nvSpPr>
          <p:cNvPr id="4" name="Slide Number Placeholder 3"/>
          <p:cNvSpPr>
            <a:spLocks noGrp="1"/>
          </p:cNvSpPr>
          <p:nvPr>
            <p:ph type="sldNum" sz="quarter" idx="5"/>
          </p:nvPr>
        </p:nvSpPr>
        <p:spPr/>
        <p:txBody>
          <a:bodyPr/>
          <a:lstStyle/>
          <a:p>
            <a:fld id="{7B4FBB13-26BB-4943-B39C-AE154AE8707D}" type="slidenum">
              <a:rPr lang="en-US" smtClean="0"/>
              <a:t>2</a:t>
            </a:fld>
            <a:endParaRPr lang="en-US"/>
          </a:p>
        </p:txBody>
      </p:sp>
    </p:spTree>
    <p:extLst>
      <p:ext uri="{BB962C8B-B14F-4D97-AF65-F5344CB8AC3E}">
        <p14:creationId xmlns:p14="http://schemas.microsoft.com/office/powerpoint/2010/main" val="11486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section will be on non-summative test reports that contain item-level data, access to the items themselves, and access to student responses to the items. This chart shows how tests in </a:t>
            </a:r>
            <a:r>
              <a:rPr lang="en-US" b="0" dirty="0"/>
              <a:t>Reporting</a:t>
            </a:r>
            <a:r>
              <a:rPr lang="en-US" dirty="0"/>
              <a:t> can be categorized. </a:t>
            </a:r>
          </a:p>
          <a:p>
            <a:endParaRPr lang="en-US" dirty="0"/>
          </a:p>
          <a:p>
            <a:r>
              <a:rPr lang="en-US" dirty="0"/>
              <a:t>All tests are either summative or non-summative assessments. Summative tests are end-of-year or end-of-course comprehensive tests that assess the student’s command of an entire subject. Non-summative tests vary by state and district and can be divided into benchmark and interim tests. </a:t>
            </a:r>
          </a:p>
          <a:p>
            <a:endParaRPr lang="en-US" u="sng" dirty="0"/>
          </a:p>
          <a:p>
            <a:r>
              <a:rPr lang="en-US" dirty="0"/>
              <a:t>Benchmarks are small tests in single reporting categories with non-secure items. Users can compare item-level scores and the items themselves for all their students. </a:t>
            </a:r>
          </a:p>
          <a:p>
            <a:endParaRPr lang="en-US" dirty="0"/>
          </a:p>
          <a:p>
            <a:r>
              <a:rPr lang="en-US" dirty="0"/>
              <a:t>Interims are larger than benchmarks but smaller than summative tests. Many interim tests will report item-level data, depending on the type of test and on state and district policies.</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0004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School Performance on Test report, by student, for students who took the interim Grade 6 Mathematics Test. The report displays item-level data at the student level, and you can access the items themselves and the student responses to the items.</a:t>
            </a:r>
          </a:p>
          <a:p>
            <a:endParaRPr lang="en-US" dirty="0"/>
          </a:p>
          <a:p>
            <a:r>
              <a:rPr lang="en-US" dirty="0"/>
              <a:t>The colored sections in the table include a blue Total performance section, a green section for 5 Items on which Students Performed the Best, an orange section for 5 Items on which Students Performed the Worst, and other reporting categories. You can expand or collapse the sections by clicking the vertical section bars, which display plus and minus signs. Clicking the green arrow button on the right allows you to scroll right.</a:t>
            </a:r>
          </a:p>
          <a:p>
            <a:endParaRPr lang="en-US" u="sng" dirty="0"/>
          </a:p>
          <a:p>
            <a:r>
              <a:rPr lang="en-US" u="none" dirty="0"/>
              <a:t>To show you how to analyze your results, we focus first on the green section, showing the five items on which students performed the best.</a:t>
            </a:r>
          </a:p>
          <a:p>
            <a:endParaRPr lang="en-US" u="none" dirty="0"/>
          </a:p>
          <a:p>
            <a:r>
              <a:rPr lang="en-US" dirty="0"/>
              <a:t>The first two rows under the section header, 5 Items on which Students Performed the Best, list the item number and the number of points earned for the item. </a:t>
            </a:r>
            <a:r>
              <a:rPr lang="en-US" u="none" dirty="0"/>
              <a:t>The students on this roster performed the best on items 1, 9, 23, 27, and 41.</a:t>
            </a:r>
          </a:p>
          <a:p>
            <a:endParaRPr lang="en-US" u="sng" dirty="0"/>
          </a:p>
          <a:p>
            <a:r>
              <a:rPr lang="en-US" u="none" dirty="0"/>
              <a:t>For example, Demo Student 1 earned 1 out of 1 points on item 23.</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In reports with item-level data, you may occasionally see “n/a” instead of a score for an item. It means that the student did not respond to the item, or the item was not included in that form of the test.</a:t>
            </a:r>
            <a:endParaRPr lang="en-US" dirty="0"/>
          </a:p>
          <a:p>
            <a:endParaRPr lang="en-US" u="none"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6637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report displaying item-level data, you can view the standard to which each item is aligned. This allows you to determine at a glance what the item measures. To show or hide item standards, click the </a:t>
            </a:r>
            <a:r>
              <a:rPr lang="en-US" b="0" i="0" dirty="0"/>
              <a:t>Standards Keys </a:t>
            </a:r>
            <a:r>
              <a:rPr lang="en-US" dirty="0"/>
              <a:t>toggle in the row of filter details below the report table heading. The standards display beneath the blue item numbers. Click the more information buttons beside the standard keys to view the legend for each standard.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0244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data includes reporting categories, you may see sortable columns for Scale Score and Performance level, along with the item-level data in each section, as shown here in this interim Grade 6 Mathematics test.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7756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To view a test item in a blank, unanswered state, click the item number link in the first row of a report table. The item view window displays the test question as it appeared on the assessment on the Student Testing Site.</a:t>
            </a:r>
          </a:p>
          <a:p>
            <a:endParaRPr lang="en-US" u="none" dirty="0"/>
          </a:p>
          <a:p>
            <a:r>
              <a:rPr lang="en-US" u="none" dirty="0"/>
              <a:t>To view an item with a student’s response, find that student’s name in the Student column on the left. Then click the blue score link under the numbered item. In this example, we look at item 41 for the last student listed.</a:t>
            </a:r>
          </a:p>
          <a:p>
            <a:endParaRPr lang="en-US" u="none" dirty="0"/>
          </a:p>
          <a:p>
            <a:r>
              <a:rPr lang="en-US" u="none" dirty="0"/>
              <a:t>The item view window displays the item along with the answer provided by that student.</a:t>
            </a:r>
          </a:p>
          <a:p>
            <a:endParaRPr lang="en-US" u="sng" dirty="0"/>
          </a:p>
          <a:p>
            <a:r>
              <a:rPr lang="en-US" u="none" dirty="0"/>
              <a:t>On the next slide, we will explain the features of an item view window that includes the student’s response.</a:t>
            </a:r>
          </a:p>
          <a:p>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see the current item number and the score for that item in the gray bar in the banner. The student answered correctly for a score of 1 out of 1 point on item 41.</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Moving to the right in the gray bar, you see two tabs, </a:t>
            </a:r>
            <a:r>
              <a:rPr lang="en-US" altLang="en-US" b="0" dirty="0">
                <a:latin typeface="Arial" panose="020B0604020202020204" pitchFamily="34" charset="0"/>
                <a:cs typeface="Arial" panose="020B0604020202020204" pitchFamily="34" charset="0"/>
              </a:rPr>
              <a:t>Item &amp; Score and Rubric &amp; Resources</a:t>
            </a:r>
            <a:r>
              <a:rPr lang="en-US" altLang="en-US" dirty="0">
                <a:latin typeface="Arial" panose="020B0604020202020204" pitchFamily="34" charset="0"/>
                <a:cs typeface="Arial" panose="020B0604020202020204" pitchFamily="34" charset="0"/>
              </a:rPr>
              <a:t>. You can toggle between these tabs to display associated content. The </a:t>
            </a:r>
            <a:r>
              <a:rPr lang="en-US" altLang="en-US" b="0" dirty="0">
                <a:latin typeface="Arial" panose="020B0604020202020204" pitchFamily="34" charset="0"/>
                <a:cs typeface="Arial" panose="020B0604020202020204" pitchFamily="34" charset="0"/>
              </a:rPr>
              <a:t>Item &amp; Score </a:t>
            </a:r>
            <a:r>
              <a:rPr lang="en-US" altLang="en-US" dirty="0">
                <a:latin typeface="Arial" panose="020B0604020202020204" pitchFamily="34" charset="0"/>
                <a:cs typeface="Arial" panose="020B0604020202020204" pitchFamily="34" charset="0"/>
              </a:rPr>
              <a:t>tab is open in the upper-left image, and the </a:t>
            </a:r>
            <a:r>
              <a:rPr lang="en-US" altLang="en-US" b="0" dirty="0">
                <a:latin typeface="Arial" panose="020B0604020202020204" pitchFamily="34" charset="0"/>
                <a:cs typeface="Arial" panose="020B0604020202020204" pitchFamily="34" charset="0"/>
              </a:rPr>
              <a:t>Rubric &amp; Resources </a:t>
            </a:r>
            <a:r>
              <a:rPr lang="en-US" altLang="en-US" dirty="0">
                <a:latin typeface="Arial" panose="020B0604020202020204" pitchFamily="34" charset="0"/>
                <a:cs typeface="Arial" panose="020B0604020202020204" pitchFamily="34" charset="0"/>
              </a:rPr>
              <a:t>tab is open in the lower-right image.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Underneath the teal and gray banners, the </a:t>
            </a:r>
            <a:r>
              <a:rPr lang="en-US" altLang="en-US" b="0" dirty="0">
                <a:latin typeface="Arial" panose="020B0604020202020204" pitchFamily="34" charset="0"/>
                <a:cs typeface="Arial" panose="020B0604020202020204" pitchFamily="34" charset="0"/>
              </a:rPr>
              <a:t>scoring assertions are displayed with their outcomes</a:t>
            </a:r>
            <a:r>
              <a:rPr lang="en-US" altLang="en-US" dirty="0">
                <a:latin typeface="Arial" panose="020B0604020202020204" pitchFamily="34" charset="0"/>
                <a:cs typeface="Arial" panose="020B0604020202020204" pitchFamily="34" charset="0"/>
              </a:rPr>
              <a:t>.</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 the </a:t>
            </a:r>
            <a:r>
              <a:rPr lang="en-US" altLang="en-US" b="0" dirty="0">
                <a:latin typeface="Arial" panose="020B0604020202020204" pitchFamily="34" charset="0"/>
                <a:cs typeface="Arial" panose="020B0604020202020204" pitchFamily="34" charset="0"/>
              </a:rPr>
              <a:t>Scoring Assertion column, each assertion </a:t>
            </a:r>
            <a:r>
              <a:rPr lang="en-US" altLang="en-US" dirty="0">
                <a:latin typeface="Arial" panose="020B0604020202020204" pitchFamily="34" charset="0"/>
                <a:cs typeface="Arial" panose="020B0604020202020204" pitchFamily="34" charset="0"/>
              </a:rPr>
              <a:t>states exactly what the student must do to earn points.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column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This item has a single scoring assertion.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Below, the test item is displayed along with the student’s response. Reviewing a student’s response may provide clues to the student’s thinking.</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show or hide a student’s visual settings, like large fonts, different color contrasts, or Spanish language, on a per-item basis. To do so, click the toggle above the item on the right side.</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Rubric &amp; Resources tab has the same teal and gray banner features and is divided into multiple sections, which may include Details, Resources, Rubric, and Frequency Distribution of Student Responses. </a:t>
            </a:r>
            <a:r>
              <a:rPr lang="en-US" altLang="en-US" dirty="0">
                <a:latin typeface="Arial" panose="020B0604020202020204" pitchFamily="34" charset="0"/>
                <a:cs typeface="Arial" panose="020B0604020202020204" pitchFamily="34" charset="0"/>
              </a:rPr>
              <a:t>The sections are expanded and collapsed using the circled arrows to the left. The information included in each section varies, depending on the test item.</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Topic lists the skill area to which the item belongs. The </a:t>
            </a:r>
            <a:r>
              <a:rPr lang="en-US" altLang="en-US" b="0" dirty="0">
                <a:latin typeface="Arial" panose="020B0604020202020204" pitchFamily="34" charset="0"/>
                <a:cs typeface="Arial" panose="020B0604020202020204" pitchFamily="34" charset="0"/>
              </a:rPr>
              <a:t>Content Alignment </a:t>
            </a:r>
            <a:r>
              <a:rPr lang="en-US" altLang="en-US" dirty="0">
                <a:latin typeface="Arial" panose="020B0604020202020204" pitchFamily="34" charset="0"/>
                <a:cs typeface="Arial" panose="020B0604020202020204" pitchFamily="34" charset="0"/>
              </a:rPr>
              <a:t>section describes, in detail, the academic or learning standard to which the item is aligned.</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marL="0" marR="0" lvl="0" indent="0" algn="l" defTabSz="952429" rtl="0" eaLnBrk="0" fontAlgn="base" latinLnBrk="0" hangingPunct="0">
              <a:lnSpc>
                <a:spcPct val="100000"/>
              </a:lnSpc>
              <a:spcBef>
                <a:spcPct val="30000"/>
              </a:spcBef>
              <a:spcAft>
                <a:spcPct val="0"/>
              </a:spcAft>
              <a:buClrTx/>
              <a:buSzTx/>
              <a:buFontTx/>
              <a:buNone/>
              <a:tabLst/>
              <a:defRPr/>
            </a:pPr>
            <a:r>
              <a:rPr lang="en-US" u="none" dirty="0">
                <a:latin typeface="Arial" panose="020B0604020202020204" pitchFamily="34" charset="0"/>
                <a:cs typeface="Arial" panose="020B0604020202020204" pitchFamily="34" charset="0"/>
              </a:rPr>
              <a:t>The Rubric displays the criteria used to score the item. A simple correct answer may be listed, or this section may include a score breakdown, a human-readable rubric, or an exemplar, which provides an example of a response for each point value. </a:t>
            </a:r>
          </a:p>
          <a:p>
            <a:pPr marL="0" marR="0" lvl="0" indent="0" algn="l" defTabSz="952429" rtl="0" eaLnBrk="0" fontAlgn="base" latinLnBrk="0" hangingPunct="0">
              <a:lnSpc>
                <a:spcPct val="100000"/>
              </a:lnSpc>
              <a:spcBef>
                <a:spcPct val="30000"/>
              </a:spcBef>
              <a:spcAft>
                <a:spcPct val="0"/>
              </a:spcAft>
              <a:buClrTx/>
              <a:buSzTx/>
              <a:buFontTx/>
              <a:buNone/>
              <a:tabLs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Frequency Distribution of Student Responses provides a breakdown of how many students earned each possible point value available for the item. In this example, six students in the school responded to item 15 on this mathematics test. Four of them earned one point for the item and two of them earned 0 points. </a:t>
            </a: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4971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Some test items </a:t>
            </a:r>
            <a:r>
              <a:rPr lang="en-US" b="0" dirty="0">
                <a:latin typeface="Arial" panose="020B0604020202020204" pitchFamily="34" charset="0"/>
                <a:cs typeface="Arial" panose="020B0604020202020204" pitchFamily="34" charset="0"/>
              </a:rPr>
              <a:t>have Multiple Scoring Assertions. Typically, these items feature a reading passage, along with graph images like a map, table, or illustration. Several test items are then associated with this prompt. Students are instructed to use what they have learned from the stimuli to perform the associated sub-item tasks.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Each scoring assertion contains both a statement that provides information about what the student did in their response, and the content knowledge, skills, or ability that is evidenced by their response. This slide shows the Scoring Assertions window from question 1 on the Elementary School Earth Space Science modular test. It features a reading passage, a graphic, and five sub-items. Each sub-item is worth 1 point. The sub-items are listed as 1-1, 1-2, 1-3, and so on. The information pop-up displays the scoring assertions associated with each of the sub-items. The Item &amp; Score page shows all five scoring assertions listed in that section of the page. It shows that this student answered 1 of the 5 sub-items correctly, item 1-5.</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6657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812505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63885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60287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84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74288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17509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25776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074362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713274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80605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470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120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41103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11144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148402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03671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16720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40702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59635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66343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9688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77249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8395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81083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19.svg"/><Relationship Id="rId10" Type="http://schemas.openxmlformats.org/officeDocument/2006/relationships/image" Target="../media/image36.png"/><Relationship Id="rId4" Type="http://schemas.openxmlformats.org/officeDocument/2006/relationships/image" Target="../media/image18.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idaho.portal.cambiumast.com/resources/ela/literacy-,-a-,-math-assessments/reporting-user-guide"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mailto:IDHelpDesk@cambiumassessment.com" TargetMode="External"/><Relationship Id="rId5" Type="http://schemas.openxmlformats.org/officeDocument/2006/relationships/hyperlink" Target="https://idaho.portal.cambiumast.com/" TargetMode="External"/><Relationship Id="rId4" Type="http://schemas.openxmlformats.org/officeDocument/2006/relationships/hyperlink" Target="https://idaho.portal.cambiumast.com/resources/ela/literacy-,-a-,-math-assessments/reporting-full-training-modu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062A704-3F2E-442A-A1A7-5D668A550410}"/>
              </a:ext>
            </a:extLst>
          </p:cNvPr>
          <p:cNvSpPr txBox="1">
            <a:spLocks/>
          </p:cNvSpPr>
          <p:nvPr/>
        </p:nvSpPr>
        <p:spPr>
          <a:xfrm>
            <a:off x="2711200" y="2055577"/>
            <a:ext cx="8243705" cy="1691775"/>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600" b="0" i="0" u="none" strike="noStrike" kern="1200" cap="none" spc="0" normalizeH="0" baseline="0" noProof="0" dirty="0">
                <a:ln>
                  <a:noFill/>
                </a:ln>
                <a:solidFill>
                  <a:srgbClr val="FFFFFF"/>
                </a:solidFill>
                <a:effectLst/>
                <a:uLnTx/>
                <a:uFillTx/>
                <a:latin typeface="Franklin Gothic Medium" panose="020B0603020102020204"/>
                <a:cs typeface="Calibri"/>
              </a:rPr>
              <a:t>The Reporting System</a:t>
            </a:r>
            <a:r>
              <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rPr>
              <a:t>—Working with Interim Tests and Item-Level Data</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711200" y="4979152"/>
            <a:ext cx="8243705" cy="514905"/>
          </a:xfrm>
          <a:prstGeom prst="rect">
            <a:avLst/>
          </a:prstGeom>
          <a:ln>
            <a:noFill/>
          </a:ln>
        </p:spPr>
        <p:txBody>
          <a:bodyPr vert="horz" wrap="square" lIns="0" tIns="0" rIns="0" bIns="0" rtlCol="0" anchor="b" anchorCtr="0">
            <a:normAutofit fontScale="70000" lnSpcReduction="200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Mini Training Module</a:t>
            </a:r>
          </a:p>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Tree>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1012-7A48-4126-A4B9-A274B14C3C7D}"/>
              </a:ext>
            </a:extLst>
          </p:cNvPr>
          <p:cNvSpPr>
            <a:spLocks noGrp="1"/>
          </p:cNvSpPr>
          <p:nvPr>
            <p:ph type="title"/>
          </p:nvPr>
        </p:nvSpPr>
        <p:spPr/>
        <p:txBody>
          <a:bodyPr>
            <a:normAutofit/>
          </a:bodyPr>
          <a:lstStyle/>
          <a:p>
            <a:r>
              <a:rPr lang="en-US" dirty="0"/>
              <a:t>Tests to Score—Dashboard</a:t>
            </a:r>
          </a:p>
        </p:txBody>
      </p:sp>
      <p:grpSp>
        <p:nvGrpSpPr>
          <p:cNvPr id="9" name="Group 8" descr="Tests to Score button, yellow in a blue banner.">
            <a:extLst>
              <a:ext uri="{FF2B5EF4-FFF2-40B4-BE49-F238E27FC236}">
                <a16:creationId xmlns:a16="http://schemas.microsoft.com/office/drawing/2014/main" id="{B925DDF8-E5D3-49FA-9C72-AC735CA575C6}"/>
              </a:ext>
            </a:extLst>
          </p:cNvPr>
          <p:cNvGrpSpPr/>
          <p:nvPr/>
        </p:nvGrpSpPr>
        <p:grpSpPr>
          <a:xfrm>
            <a:off x="859939" y="876534"/>
            <a:ext cx="10148783" cy="555326"/>
            <a:chOff x="859939" y="876534"/>
            <a:chExt cx="10148783" cy="555326"/>
          </a:xfrm>
        </p:grpSpPr>
        <p:pic>
          <p:nvPicPr>
            <p:cNvPr id="8" name="Picture 7">
              <a:extLst>
                <a:ext uri="{FF2B5EF4-FFF2-40B4-BE49-F238E27FC236}">
                  <a16:creationId xmlns:a16="http://schemas.microsoft.com/office/drawing/2014/main" id="{8A6157E1-2B99-4724-8B72-D2A433E4E60A}"/>
                </a:ext>
              </a:extLst>
            </p:cNvPr>
            <p:cNvPicPr>
              <a:picLocks noChangeAspect="1"/>
            </p:cNvPicPr>
            <p:nvPr/>
          </p:nvPicPr>
          <p:blipFill>
            <a:blip r:embed="rId3"/>
            <a:stretch>
              <a:fillRect/>
            </a:stretch>
          </p:blipFill>
          <p:spPr>
            <a:xfrm>
              <a:off x="859939" y="876534"/>
              <a:ext cx="10148783" cy="555326"/>
            </a:xfrm>
            <a:prstGeom prst="rect">
              <a:avLst/>
            </a:prstGeom>
          </p:spPr>
        </p:pic>
        <p:pic>
          <p:nvPicPr>
            <p:cNvPr id="11" name="Picture 10">
              <a:extLst>
                <a:ext uri="{FF2B5EF4-FFF2-40B4-BE49-F238E27FC236}">
                  <a16:creationId xmlns:a16="http://schemas.microsoft.com/office/drawing/2014/main" id="{46D4ED9E-6FAB-4B83-9EDC-1178F2B24922}"/>
                </a:ext>
              </a:extLst>
            </p:cNvPr>
            <p:cNvPicPr>
              <a:picLocks noChangeAspect="1"/>
            </p:cNvPicPr>
            <p:nvPr/>
          </p:nvPicPr>
          <p:blipFill>
            <a:blip r:embed="rId4"/>
            <a:stretch>
              <a:fillRect/>
            </a:stretch>
          </p:blipFill>
          <p:spPr>
            <a:xfrm>
              <a:off x="3907239" y="921828"/>
              <a:ext cx="2188760" cy="464737"/>
            </a:xfrm>
            <a:prstGeom prst="rect">
              <a:avLst/>
            </a:prstGeom>
          </p:spPr>
        </p:pic>
      </p:grpSp>
      <p:pic>
        <p:nvPicPr>
          <p:cNvPr id="19" name="Graphic 18" descr="Cursor with solid fill">
            <a:extLst>
              <a:ext uri="{FF2B5EF4-FFF2-40B4-BE49-F238E27FC236}">
                <a16:creationId xmlns:a16="http://schemas.microsoft.com/office/drawing/2014/main" id="{F4A75F1A-0EA3-450A-A168-6962E4008F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3609" y="1194436"/>
            <a:ext cx="492138" cy="501104"/>
          </a:xfrm>
          <a:prstGeom prst="rect">
            <a:avLst/>
          </a:prstGeom>
        </p:spPr>
      </p:pic>
      <p:sp>
        <p:nvSpPr>
          <p:cNvPr id="17" name="Rectangle 16">
            <a:extLst>
              <a:ext uri="{FF2B5EF4-FFF2-40B4-BE49-F238E27FC236}">
                <a16:creationId xmlns:a16="http://schemas.microsoft.com/office/drawing/2014/main" id="{56A9B46B-DAAE-43B4-AB49-E1DEBEB2C893}"/>
              </a:ext>
            </a:extLst>
          </p:cNvPr>
          <p:cNvSpPr/>
          <p:nvPr/>
        </p:nvSpPr>
        <p:spPr>
          <a:xfrm>
            <a:off x="1903956" y="1572779"/>
            <a:ext cx="7828767" cy="555326"/>
          </a:xfrm>
          <a:prstGeom prst="rec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Tests to Score Process = Scoring + Submitting the Scores</a:t>
            </a:r>
          </a:p>
        </p:txBody>
      </p:sp>
      <p:grpSp>
        <p:nvGrpSpPr>
          <p:cNvPr id="4" name="Group 3" descr="Dashboard listing tests with items that need to be scored.">
            <a:extLst>
              <a:ext uri="{FF2B5EF4-FFF2-40B4-BE49-F238E27FC236}">
                <a16:creationId xmlns:a16="http://schemas.microsoft.com/office/drawing/2014/main" id="{10E76E4A-BF06-413E-A1C5-BA0F3A8A71E6}"/>
              </a:ext>
            </a:extLst>
          </p:cNvPr>
          <p:cNvGrpSpPr/>
          <p:nvPr/>
        </p:nvGrpSpPr>
        <p:grpSpPr>
          <a:xfrm>
            <a:off x="1642283" y="2407213"/>
            <a:ext cx="8383675" cy="3695906"/>
            <a:chOff x="1642283" y="2407213"/>
            <a:chExt cx="8383675" cy="3695906"/>
          </a:xfrm>
        </p:grpSpPr>
        <p:grpSp>
          <p:nvGrpSpPr>
            <p:cNvPr id="16" name="Group 15">
              <a:extLst>
                <a:ext uri="{FF2B5EF4-FFF2-40B4-BE49-F238E27FC236}">
                  <a16:creationId xmlns:a16="http://schemas.microsoft.com/office/drawing/2014/main" id="{B418A1E2-7BBC-4CA3-94D0-6DC0AED47DAF}"/>
                </a:ext>
              </a:extLst>
            </p:cNvPr>
            <p:cNvGrpSpPr/>
            <p:nvPr/>
          </p:nvGrpSpPr>
          <p:grpSpPr>
            <a:xfrm>
              <a:off x="1642283" y="2407213"/>
              <a:ext cx="8383675" cy="3695906"/>
              <a:chOff x="1742492" y="1618074"/>
              <a:chExt cx="8383675" cy="3695906"/>
            </a:xfrm>
          </p:grpSpPr>
          <p:pic>
            <p:nvPicPr>
              <p:cNvPr id="14" name="Picture 13" descr="The THS Dashboard displaying a table of tests with items that need to be scored or submitted.">
                <a:extLst>
                  <a:ext uri="{FF2B5EF4-FFF2-40B4-BE49-F238E27FC236}">
                    <a16:creationId xmlns:a16="http://schemas.microsoft.com/office/drawing/2014/main" id="{E277E6A9-8C76-43CF-B07D-C86D202241FB}"/>
                  </a:ext>
                </a:extLst>
              </p:cNvPr>
              <p:cNvPicPr/>
              <p:nvPr/>
            </p:nvPicPr>
            <p:blipFill>
              <a:blip r:embed="rId7"/>
              <a:stretch>
                <a:fillRect/>
              </a:stretch>
            </p:blipFill>
            <p:spPr>
              <a:xfrm>
                <a:off x="1742492" y="1618074"/>
                <a:ext cx="8383675" cy="36959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53994C70-FEF4-45CC-BAFF-7EF3073AF9FF}"/>
                  </a:ext>
                </a:extLst>
              </p:cNvPr>
              <p:cNvSpPr/>
              <p:nvPr/>
            </p:nvSpPr>
            <p:spPr>
              <a:xfrm>
                <a:off x="1866378" y="2492679"/>
                <a:ext cx="4609578" cy="237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Assessments to score for Demo School 2, 2022–2023</a:t>
                </a:r>
              </a:p>
            </p:txBody>
          </p:sp>
        </p:grpSp>
        <p:pic>
          <p:nvPicPr>
            <p:cNvPr id="18" name="Graphic 17" descr="Cursor with solid fill">
              <a:extLst>
                <a:ext uri="{FF2B5EF4-FFF2-40B4-BE49-F238E27FC236}">
                  <a16:creationId xmlns:a16="http://schemas.microsoft.com/office/drawing/2014/main" id="{3B00130B-73C2-44A6-A77A-1C89EDF505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3818" y="5393028"/>
              <a:ext cx="492138" cy="501104"/>
            </a:xfrm>
            <a:prstGeom prst="rect">
              <a:avLst/>
            </a:prstGeom>
          </p:spPr>
        </p:pic>
        <p:sp>
          <p:nvSpPr>
            <p:cNvPr id="3" name="Rectangle 2">
              <a:extLst>
                <a:ext uri="{FF2B5EF4-FFF2-40B4-BE49-F238E27FC236}">
                  <a16:creationId xmlns:a16="http://schemas.microsoft.com/office/drawing/2014/main" id="{7F33795B-7C34-46CE-A340-38F2768CA778}"/>
                </a:ext>
              </a:extLst>
            </p:cNvPr>
            <p:cNvSpPr/>
            <p:nvPr/>
          </p:nvSpPr>
          <p:spPr>
            <a:xfrm>
              <a:off x="8864205" y="4194198"/>
              <a:ext cx="860028" cy="311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02/15/2023</a:t>
              </a:r>
            </a:p>
          </p:txBody>
        </p:sp>
        <p:sp>
          <p:nvSpPr>
            <p:cNvPr id="20" name="Rectangle 19">
              <a:extLst>
                <a:ext uri="{FF2B5EF4-FFF2-40B4-BE49-F238E27FC236}">
                  <a16:creationId xmlns:a16="http://schemas.microsoft.com/office/drawing/2014/main" id="{6E49D642-76EB-4AC0-85BC-8FF9D6BEB617}"/>
                </a:ext>
              </a:extLst>
            </p:cNvPr>
            <p:cNvSpPr/>
            <p:nvPr/>
          </p:nvSpPr>
          <p:spPr>
            <a:xfrm>
              <a:off x="8872695" y="4982261"/>
              <a:ext cx="860028" cy="2208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02/14/2023</a:t>
              </a:r>
            </a:p>
          </p:txBody>
        </p:sp>
        <p:sp>
          <p:nvSpPr>
            <p:cNvPr id="21" name="Rectangle 20">
              <a:extLst>
                <a:ext uri="{FF2B5EF4-FFF2-40B4-BE49-F238E27FC236}">
                  <a16:creationId xmlns:a16="http://schemas.microsoft.com/office/drawing/2014/main" id="{8ADA433D-AFF1-4828-9A5B-BE136D346480}"/>
                </a:ext>
              </a:extLst>
            </p:cNvPr>
            <p:cNvSpPr/>
            <p:nvPr/>
          </p:nvSpPr>
          <p:spPr>
            <a:xfrm>
              <a:off x="8872695" y="5674114"/>
              <a:ext cx="860028" cy="311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01/30/2023</a:t>
              </a:r>
            </a:p>
          </p:txBody>
        </p:sp>
        <p:sp>
          <p:nvSpPr>
            <p:cNvPr id="22" name="Rectangle 21">
              <a:extLst>
                <a:ext uri="{FF2B5EF4-FFF2-40B4-BE49-F238E27FC236}">
                  <a16:creationId xmlns:a16="http://schemas.microsoft.com/office/drawing/2014/main" id="{2A55574E-9FC3-4C90-938C-387A5740D74B}"/>
                </a:ext>
              </a:extLst>
            </p:cNvPr>
            <p:cNvSpPr/>
            <p:nvPr/>
          </p:nvSpPr>
          <p:spPr>
            <a:xfrm>
              <a:off x="8872695" y="4600131"/>
              <a:ext cx="860028" cy="311499"/>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02/15/2023</a:t>
              </a:r>
            </a:p>
          </p:txBody>
        </p:sp>
        <p:sp>
          <p:nvSpPr>
            <p:cNvPr id="23" name="Rectangle 22">
              <a:extLst>
                <a:ext uri="{FF2B5EF4-FFF2-40B4-BE49-F238E27FC236}">
                  <a16:creationId xmlns:a16="http://schemas.microsoft.com/office/drawing/2014/main" id="{EDCC65AB-3898-4D6D-9A44-C7B970BEA00E}"/>
                </a:ext>
              </a:extLst>
            </p:cNvPr>
            <p:cNvSpPr/>
            <p:nvPr/>
          </p:nvSpPr>
          <p:spPr>
            <a:xfrm>
              <a:off x="8864205" y="5328293"/>
              <a:ext cx="860028" cy="2208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02/14/2023</a:t>
              </a:r>
            </a:p>
          </p:txBody>
        </p:sp>
      </p:grpSp>
      <p:sp>
        <p:nvSpPr>
          <p:cNvPr id="5" name="Slide Number Placeholder 4">
            <a:extLst>
              <a:ext uri="{FF2B5EF4-FFF2-40B4-BE49-F238E27FC236}">
                <a16:creationId xmlns:a16="http://schemas.microsoft.com/office/drawing/2014/main" id="{59A62265-9B1F-4D57-B81E-02F1CD7DB9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3405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FC49-AFB2-4BFF-A55B-31E980913ED5}"/>
              </a:ext>
            </a:extLst>
          </p:cNvPr>
          <p:cNvSpPr>
            <a:spLocks noGrp="1"/>
          </p:cNvSpPr>
          <p:nvPr>
            <p:ph type="title"/>
          </p:nvPr>
        </p:nvSpPr>
        <p:spPr>
          <a:xfrm>
            <a:off x="251210" y="134403"/>
            <a:ext cx="11341948" cy="518012"/>
          </a:xfrm>
        </p:spPr>
        <p:txBody>
          <a:bodyPr>
            <a:noAutofit/>
          </a:bodyPr>
          <a:lstStyle/>
          <a:p>
            <a:r>
              <a:rPr lang="en-US" dirty="0"/>
              <a:t>Test Scoring Page and Scoring Window</a:t>
            </a:r>
          </a:p>
        </p:txBody>
      </p:sp>
      <p:grpSp>
        <p:nvGrpSpPr>
          <p:cNvPr id="10" name="Group 9" descr="Blue score link being clicked.">
            <a:extLst>
              <a:ext uri="{FF2B5EF4-FFF2-40B4-BE49-F238E27FC236}">
                <a16:creationId xmlns:a16="http://schemas.microsoft.com/office/drawing/2014/main" id="{7C25F157-55A9-4A49-B7E3-B16F4D7EA078}"/>
              </a:ext>
            </a:extLst>
          </p:cNvPr>
          <p:cNvGrpSpPr/>
          <p:nvPr/>
        </p:nvGrpSpPr>
        <p:grpSpPr>
          <a:xfrm>
            <a:off x="396240" y="1004835"/>
            <a:ext cx="5030024" cy="2580652"/>
            <a:chOff x="251210" y="848348"/>
            <a:chExt cx="5030024" cy="2580652"/>
          </a:xfrm>
        </p:grpSpPr>
        <p:pic>
          <p:nvPicPr>
            <p:cNvPr id="4" name="Picture 3" descr="Test Scoring page with list of students and score links">
              <a:extLst>
                <a:ext uri="{FF2B5EF4-FFF2-40B4-BE49-F238E27FC236}">
                  <a16:creationId xmlns:a16="http://schemas.microsoft.com/office/drawing/2014/main" id="{614C8D79-4903-48E7-A866-07ABE53E4A7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1210" y="848348"/>
              <a:ext cx="5030024" cy="258065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7CB26056-498B-4439-8457-1043A3AEA2CB}"/>
                </a:ext>
              </a:extLst>
            </p:cNvPr>
            <p:cNvSpPr/>
            <p:nvPr/>
          </p:nvSpPr>
          <p:spPr>
            <a:xfrm>
              <a:off x="251210" y="1144972"/>
              <a:ext cx="3969098" cy="2454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Grade 4 ELA—Brief Writes (IAB) to score for Demo School 2, 2022—2023</a:t>
              </a:r>
            </a:p>
          </p:txBody>
        </p:sp>
      </p:grpSp>
      <p:pic>
        <p:nvPicPr>
          <p:cNvPr id="19" name="Graphic 18" descr="Cursor with solid fill">
            <a:extLst>
              <a:ext uri="{FF2B5EF4-FFF2-40B4-BE49-F238E27FC236}">
                <a16:creationId xmlns:a16="http://schemas.microsoft.com/office/drawing/2014/main" id="{B52DF5C2-C236-4B2D-9F09-689B792480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8236" y="2678986"/>
            <a:ext cx="654538" cy="666463"/>
          </a:xfrm>
          <a:prstGeom prst="rect">
            <a:avLst/>
          </a:prstGeom>
        </p:spPr>
      </p:pic>
      <p:grpSp>
        <p:nvGrpSpPr>
          <p:cNvPr id="17" name="Group 16" descr="Edit icon being clicked.">
            <a:extLst>
              <a:ext uri="{FF2B5EF4-FFF2-40B4-BE49-F238E27FC236}">
                <a16:creationId xmlns:a16="http://schemas.microsoft.com/office/drawing/2014/main" id="{FF73AC57-6A74-4F34-BA7A-22BFA9BF5F75}"/>
              </a:ext>
            </a:extLst>
          </p:cNvPr>
          <p:cNvGrpSpPr/>
          <p:nvPr/>
        </p:nvGrpSpPr>
        <p:grpSpPr>
          <a:xfrm>
            <a:off x="5603921" y="2138674"/>
            <a:ext cx="6191839" cy="3502588"/>
            <a:chOff x="5603921" y="2138674"/>
            <a:chExt cx="6191839" cy="3502588"/>
          </a:xfrm>
        </p:grpSpPr>
        <p:grpSp>
          <p:nvGrpSpPr>
            <p:cNvPr id="14" name="Group 13">
              <a:extLst>
                <a:ext uri="{FF2B5EF4-FFF2-40B4-BE49-F238E27FC236}">
                  <a16:creationId xmlns:a16="http://schemas.microsoft.com/office/drawing/2014/main" id="{7CBCB46B-9BDA-4A4C-8A3C-EF3573B2FF9A}"/>
                </a:ext>
              </a:extLst>
            </p:cNvPr>
            <p:cNvGrpSpPr/>
            <p:nvPr/>
          </p:nvGrpSpPr>
          <p:grpSpPr>
            <a:xfrm>
              <a:off x="5603921" y="2138674"/>
              <a:ext cx="6191839" cy="3502588"/>
              <a:chOff x="5603921" y="2138674"/>
              <a:chExt cx="6191839" cy="3502588"/>
            </a:xfrm>
          </p:grpSpPr>
          <p:pic>
            <p:nvPicPr>
              <p:cNvPr id="5" name="Picture 4" descr="Scoring Window Item &amp; Score tab with editable points earned and condition codes">
                <a:extLst>
                  <a:ext uri="{FF2B5EF4-FFF2-40B4-BE49-F238E27FC236}">
                    <a16:creationId xmlns:a16="http://schemas.microsoft.com/office/drawing/2014/main" id="{D9A3463F-ED98-431C-99E7-73D1269589DD}"/>
                  </a:ext>
                </a:extLst>
              </p:cNvPr>
              <p:cNvPicPr/>
              <p:nvPr/>
            </p:nvPicPr>
            <p:blipFill rotWithShape="1">
              <a:blip r:embed="rId6">
                <a:extLst>
                  <a:ext uri="{28A0092B-C50C-407E-A947-70E740481C1C}">
                    <a14:useLocalDpi xmlns:a14="http://schemas.microsoft.com/office/drawing/2010/main" val="0"/>
                  </a:ext>
                </a:extLst>
              </a:blip>
              <a:srcRect t="7081" b="8996"/>
              <a:stretch/>
            </p:blipFill>
            <p:spPr bwMode="auto">
              <a:xfrm>
                <a:off x="5603921" y="2138674"/>
                <a:ext cx="6191839" cy="3502588"/>
              </a:xfrm>
              <a:prstGeom prst="rect">
                <a:avLst/>
              </a:prstGeom>
              <a:ln w="12700" cap="flat" cmpd="sng" algn="ctr">
                <a:solidFill>
                  <a:schemeClr val="bg1">
                    <a:lumMod val="75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CB71612-950F-4824-8C1D-68B087AE21DC}"/>
                  </a:ext>
                </a:extLst>
              </p:cNvPr>
              <p:cNvPicPr>
                <a:picLocks noChangeAspect="1"/>
              </p:cNvPicPr>
              <p:nvPr/>
            </p:nvPicPr>
            <p:blipFill>
              <a:blip r:embed="rId7"/>
              <a:stretch>
                <a:fillRect/>
              </a:stretch>
            </p:blipFill>
            <p:spPr>
              <a:xfrm>
                <a:off x="5678041" y="2409461"/>
                <a:ext cx="835917" cy="148975"/>
              </a:xfrm>
              <a:prstGeom prst="rect">
                <a:avLst/>
              </a:prstGeom>
            </p:spPr>
          </p:pic>
        </p:grpSp>
        <p:sp>
          <p:nvSpPr>
            <p:cNvPr id="15" name="Rectangle 14">
              <a:extLst>
                <a:ext uri="{FF2B5EF4-FFF2-40B4-BE49-F238E27FC236}">
                  <a16:creationId xmlns:a16="http://schemas.microsoft.com/office/drawing/2014/main" id="{81AFFACA-8D11-4D0D-A384-28EB280C4AE2}"/>
                </a:ext>
              </a:extLst>
            </p:cNvPr>
            <p:cNvSpPr/>
            <p:nvPr/>
          </p:nvSpPr>
          <p:spPr>
            <a:xfrm>
              <a:off x="10957167" y="2154767"/>
              <a:ext cx="516151" cy="1989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Item 5</a:t>
              </a:r>
            </a:p>
          </p:txBody>
        </p:sp>
        <p:sp>
          <p:nvSpPr>
            <p:cNvPr id="16" name="Oval 15">
              <a:extLst>
                <a:ext uri="{FF2B5EF4-FFF2-40B4-BE49-F238E27FC236}">
                  <a16:creationId xmlns:a16="http://schemas.microsoft.com/office/drawing/2014/main" id="{9E00073B-42EC-43C0-8879-4FBC3496CF1B}"/>
                </a:ext>
              </a:extLst>
            </p:cNvPr>
            <p:cNvSpPr/>
            <p:nvPr/>
          </p:nvSpPr>
          <p:spPr>
            <a:xfrm>
              <a:off x="9600509" y="2264759"/>
              <a:ext cx="2195251" cy="391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18" name="Graphic 17" descr="Cursor with solid fill">
            <a:extLst>
              <a:ext uri="{FF2B5EF4-FFF2-40B4-BE49-F238E27FC236}">
                <a16:creationId xmlns:a16="http://schemas.microsoft.com/office/drawing/2014/main" id="{FD253F09-37A7-47BC-99B4-C67BB765B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9701" y="3071801"/>
            <a:ext cx="701615" cy="714397"/>
          </a:xfrm>
          <a:prstGeom prst="rect">
            <a:avLst/>
          </a:prstGeom>
        </p:spPr>
      </p:pic>
      <p:sp>
        <p:nvSpPr>
          <p:cNvPr id="3" name="Slide Number Placeholder 2">
            <a:extLst>
              <a:ext uri="{FF2B5EF4-FFF2-40B4-BE49-F238E27FC236}">
                <a16:creationId xmlns:a16="http://schemas.microsoft.com/office/drawing/2014/main" id="{56818364-CE5C-429B-A2F3-73E1DFF03D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62020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184-CF0C-45C9-9590-44C792C4F4C5}"/>
              </a:ext>
            </a:extLst>
          </p:cNvPr>
          <p:cNvSpPr>
            <a:spLocks noGrp="1"/>
          </p:cNvSpPr>
          <p:nvPr>
            <p:ph type="title"/>
          </p:nvPr>
        </p:nvSpPr>
        <p:spPr/>
        <p:txBody>
          <a:bodyPr>
            <a:normAutofit/>
          </a:bodyPr>
          <a:lstStyle/>
          <a:p>
            <a:r>
              <a:rPr lang="en-US" dirty="0"/>
              <a:t>Scoring Window (cont.)</a:t>
            </a:r>
          </a:p>
        </p:txBody>
      </p:sp>
      <p:grpSp>
        <p:nvGrpSpPr>
          <p:cNvPr id="3" name="Group 2" descr="Points Earned section and Condition Code section displays.">
            <a:extLst>
              <a:ext uri="{FF2B5EF4-FFF2-40B4-BE49-F238E27FC236}">
                <a16:creationId xmlns:a16="http://schemas.microsoft.com/office/drawing/2014/main" id="{50CFB21F-867E-4241-8BC6-E4C9CDE2B56C}"/>
              </a:ext>
            </a:extLst>
          </p:cNvPr>
          <p:cNvGrpSpPr/>
          <p:nvPr/>
        </p:nvGrpSpPr>
        <p:grpSpPr>
          <a:xfrm>
            <a:off x="37240" y="877207"/>
            <a:ext cx="11938374" cy="4058047"/>
            <a:chOff x="37240" y="877207"/>
            <a:chExt cx="11938374" cy="4058047"/>
          </a:xfrm>
        </p:grpSpPr>
        <p:grpSp>
          <p:nvGrpSpPr>
            <p:cNvPr id="41" name="Group 40">
              <a:extLst>
                <a:ext uri="{FF2B5EF4-FFF2-40B4-BE49-F238E27FC236}">
                  <a16:creationId xmlns:a16="http://schemas.microsoft.com/office/drawing/2014/main" id="{3ECDD52F-FF81-4876-89FE-03C23CCB0171}"/>
                </a:ext>
              </a:extLst>
            </p:cNvPr>
            <p:cNvGrpSpPr/>
            <p:nvPr/>
          </p:nvGrpSpPr>
          <p:grpSpPr>
            <a:xfrm>
              <a:off x="426231" y="877207"/>
              <a:ext cx="11403197" cy="4058047"/>
              <a:chOff x="426231" y="877207"/>
              <a:chExt cx="11403197" cy="4058047"/>
            </a:xfrm>
          </p:grpSpPr>
          <p:pic>
            <p:nvPicPr>
              <p:cNvPr id="22" name="Picture 21">
                <a:extLst>
                  <a:ext uri="{FF2B5EF4-FFF2-40B4-BE49-F238E27FC236}">
                    <a16:creationId xmlns:a16="http://schemas.microsoft.com/office/drawing/2014/main" id="{9B763138-B382-404F-9D20-F096A1DD406E}"/>
                  </a:ext>
                </a:extLst>
              </p:cNvPr>
              <p:cNvPicPr>
                <a:picLocks noChangeAspect="1"/>
              </p:cNvPicPr>
              <p:nvPr/>
            </p:nvPicPr>
            <p:blipFill>
              <a:blip r:embed="rId3"/>
              <a:stretch>
                <a:fillRect/>
              </a:stretch>
            </p:blipFill>
            <p:spPr>
              <a:xfrm>
                <a:off x="426231" y="877207"/>
                <a:ext cx="11403197" cy="40580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30690DA1-4B36-4D1E-901E-F29B9474BE1A}"/>
                  </a:ext>
                </a:extLst>
              </p:cNvPr>
              <p:cNvSpPr/>
              <p:nvPr/>
            </p:nvSpPr>
            <p:spPr>
              <a:xfrm>
                <a:off x="426231" y="877207"/>
                <a:ext cx="4195873" cy="2626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Grade 4 ELA—Brief Writes (IAB)</a:t>
                </a:r>
              </a:p>
            </p:txBody>
          </p:sp>
          <p:sp>
            <p:nvSpPr>
              <p:cNvPr id="29" name="Rectangle 28">
                <a:extLst>
                  <a:ext uri="{FF2B5EF4-FFF2-40B4-BE49-F238E27FC236}">
                    <a16:creationId xmlns:a16="http://schemas.microsoft.com/office/drawing/2014/main" id="{F07EC1FD-7211-4225-BFE2-E2775B11BD9C}"/>
                  </a:ext>
                </a:extLst>
              </p:cNvPr>
              <p:cNvSpPr/>
              <p:nvPr/>
            </p:nvSpPr>
            <p:spPr>
              <a:xfrm>
                <a:off x="5223353" y="1227551"/>
                <a:ext cx="1490598" cy="2004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demo student</a:t>
                </a:r>
              </a:p>
            </p:txBody>
          </p:sp>
          <p:sp>
            <p:nvSpPr>
              <p:cNvPr id="35" name="Rectangle 34">
                <a:extLst>
                  <a:ext uri="{FF2B5EF4-FFF2-40B4-BE49-F238E27FC236}">
                    <a16:creationId xmlns:a16="http://schemas.microsoft.com/office/drawing/2014/main" id="{F88EB1D3-9788-4DFB-8362-4F1DC27C95C1}"/>
                  </a:ext>
                </a:extLst>
              </p:cNvPr>
              <p:cNvSpPr/>
              <p:nvPr/>
            </p:nvSpPr>
            <p:spPr>
              <a:xfrm>
                <a:off x="1448656" y="1542794"/>
                <a:ext cx="297951" cy="200416"/>
              </a:xfrm>
              <a:prstGeom prst="rect">
                <a:avLst/>
              </a:prstGeom>
              <a:solidFill>
                <a:srgbClr val="CAC8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36" name="Rectangle 35">
                <a:extLst>
                  <a:ext uri="{FF2B5EF4-FFF2-40B4-BE49-F238E27FC236}">
                    <a16:creationId xmlns:a16="http://schemas.microsoft.com/office/drawing/2014/main" id="{E8C28124-2679-41D8-9DB7-E1C055A29181}"/>
                  </a:ext>
                </a:extLst>
              </p:cNvPr>
              <p:cNvSpPr/>
              <p:nvPr/>
            </p:nvSpPr>
            <p:spPr>
              <a:xfrm>
                <a:off x="2825729" y="1549336"/>
                <a:ext cx="400356" cy="193874"/>
              </a:xfrm>
              <a:prstGeom prst="rect">
                <a:avLst/>
              </a:prstGeom>
              <a:solidFill>
                <a:srgbClr val="CAC8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37" name="Rectangle 36">
                <a:extLst>
                  <a:ext uri="{FF2B5EF4-FFF2-40B4-BE49-F238E27FC236}">
                    <a16:creationId xmlns:a16="http://schemas.microsoft.com/office/drawing/2014/main" id="{439BBD15-8D7D-459C-90AA-64DC7528EB20}"/>
                  </a:ext>
                </a:extLst>
              </p:cNvPr>
              <p:cNvSpPr/>
              <p:nvPr/>
            </p:nvSpPr>
            <p:spPr>
              <a:xfrm>
                <a:off x="2825729" y="2524653"/>
                <a:ext cx="496435" cy="2626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 pt</a:t>
                </a:r>
              </a:p>
            </p:txBody>
          </p:sp>
          <p:sp>
            <p:nvSpPr>
              <p:cNvPr id="38" name="Rectangle 37">
                <a:extLst>
                  <a:ext uri="{FF2B5EF4-FFF2-40B4-BE49-F238E27FC236}">
                    <a16:creationId xmlns:a16="http://schemas.microsoft.com/office/drawing/2014/main" id="{1AB09262-BCB6-482A-A228-CFBACDC33203}"/>
                  </a:ext>
                </a:extLst>
              </p:cNvPr>
              <p:cNvSpPr/>
              <p:nvPr/>
            </p:nvSpPr>
            <p:spPr>
              <a:xfrm>
                <a:off x="3933627" y="2576351"/>
                <a:ext cx="360971" cy="2006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39" name="Rectangle 38">
                <a:extLst>
                  <a:ext uri="{FF2B5EF4-FFF2-40B4-BE49-F238E27FC236}">
                    <a16:creationId xmlns:a16="http://schemas.microsoft.com/office/drawing/2014/main" id="{FB0F2C3C-DDEE-49D6-8677-5F1BB677F7E8}"/>
                  </a:ext>
                </a:extLst>
              </p:cNvPr>
              <p:cNvSpPr/>
              <p:nvPr/>
            </p:nvSpPr>
            <p:spPr>
              <a:xfrm>
                <a:off x="735355" y="1243930"/>
                <a:ext cx="556182" cy="20041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Item 3</a:t>
                </a:r>
              </a:p>
            </p:txBody>
          </p:sp>
          <p:sp>
            <p:nvSpPr>
              <p:cNvPr id="40" name="Rectangle 39">
                <a:extLst>
                  <a:ext uri="{FF2B5EF4-FFF2-40B4-BE49-F238E27FC236}">
                    <a16:creationId xmlns:a16="http://schemas.microsoft.com/office/drawing/2014/main" id="{653288C3-98AB-4260-B327-2E357936D40C}"/>
                  </a:ext>
                </a:extLst>
              </p:cNvPr>
              <p:cNvSpPr/>
              <p:nvPr/>
            </p:nvSpPr>
            <p:spPr>
              <a:xfrm>
                <a:off x="10945917" y="1248436"/>
                <a:ext cx="510728" cy="20041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Item 5</a:t>
                </a:r>
              </a:p>
            </p:txBody>
          </p:sp>
        </p:grpSp>
        <p:pic>
          <p:nvPicPr>
            <p:cNvPr id="42" name="Graphic 41" descr="Cursor with solid fill">
              <a:extLst>
                <a:ext uri="{FF2B5EF4-FFF2-40B4-BE49-F238E27FC236}">
                  <a16:creationId xmlns:a16="http://schemas.microsoft.com/office/drawing/2014/main" id="{50F8720F-0002-4001-9EFA-B84805E9C1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2346" y="2655983"/>
              <a:ext cx="701615" cy="714397"/>
            </a:xfrm>
            <a:prstGeom prst="rect">
              <a:avLst/>
            </a:prstGeom>
          </p:spPr>
        </p:pic>
        <p:pic>
          <p:nvPicPr>
            <p:cNvPr id="43" name="Graphic 42" descr="Cursor with solid fill">
              <a:extLst>
                <a:ext uri="{FF2B5EF4-FFF2-40B4-BE49-F238E27FC236}">
                  <a16:creationId xmlns:a16="http://schemas.microsoft.com/office/drawing/2014/main" id="{04CD4136-E915-4C47-9869-8EC75ACE7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3999" y="4108749"/>
              <a:ext cx="701615" cy="714397"/>
            </a:xfrm>
            <a:prstGeom prst="rect">
              <a:avLst/>
            </a:prstGeom>
          </p:spPr>
        </p:pic>
        <p:sp>
          <p:nvSpPr>
            <p:cNvPr id="21" name="Oval 20">
              <a:extLst>
                <a:ext uri="{FF2B5EF4-FFF2-40B4-BE49-F238E27FC236}">
                  <a16:creationId xmlns:a16="http://schemas.microsoft.com/office/drawing/2014/main" id="{D075212F-D96E-4E23-AC67-63EE160A7FAC}"/>
                </a:ext>
              </a:extLst>
            </p:cNvPr>
            <p:cNvSpPr/>
            <p:nvPr/>
          </p:nvSpPr>
          <p:spPr>
            <a:xfrm>
              <a:off x="10723613" y="1139868"/>
              <a:ext cx="1105815" cy="4029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34" name="Picture 33">
              <a:extLst>
                <a:ext uri="{FF2B5EF4-FFF2-40B4-BE49-F238E27FC236}">
                  <a16:creationId xmlns:a16="http://schemas.microsoft.com/office/drawing/2014/main" id="{3927FD1C-4F3D-4288-A73E-E2C684262640}"/>
                </a:ext>
              </a:extLst>
            </p:cNvPr>
            <p:cNvPicPr>
              <a:picLocks noChangeAspect="1"/>
            </p:cNvPicPr>
            <p:nvPr/>
          </p:nvPicPr>
          <p:blipFill>
            <a:blip r:embed="rId6"/>
            <a:stretch>
              <a:fillRect/>
            </a:stretch>
          </p:blipFill>
          <p:spPr>
            <a:xfrm>
              <a:off x="37240" y="3337552"/>
              <a:ext cx="420660" cy="182896"/>
            </a:xfrm>
            <a:prstGeom prst="rect">
              <a:avLst/>
            </a:prstGeom>
          </p:spPr>
        </p:pic>
        <p:pic>
          <p:nvPicPr>
            <p:cNvPr id="33" name="Picture 32">
              <a:extLst>
                <a:ext uri="{FF2B5EF4-FFF2-40B4-BE49-F238E27FC236}">
                  <a16:creationId xmlns:a16="http://schemas.microsoft.com/office/drawing/2014/main" id="{E90300F3-84E4-467F-9902-A38CBA3788D7}"/>
                </a:ext>
              </a:extLst>
            </p:cNvPr>
            <p:cNvPicPr>
              <a:picLocks noChangeAspect="1"/>
            </p:cNvPicPr>
            <p:nvPr/>
          </p:nvPicPr>
          <p:blipFill>
            <a:blip r:embed="rId6"/>
            <a:stretch>
              <a:fillRect/>
            </a:stretch>
          </p:blipFill>
          <p:spPr>
            <a:xfrm>
              <a:off x="37240" y="2159221"/>
              <a:ext cx="420660" cy="182896"/>
            </a:xfrm>
            <a:prstGeom prst="rect">
              <a:avLst/>
            </a:prstGeom>
          </p:spPr>
        </p:pic>
      </p:grpSp>
      <p:grpSp>
        <p:nvGrpSpPr>
          <p:cNvPr id="25" name="Group 24" descr="A sample student response to the Brief Writes test.">
            <a:extLst>
              <a:ext uri="{FF2B5EF4-FFF2-40B4-BE49-F238E27FC236}">
                <a16:creationId xmlns:a16="http://schemas.microsoft.com/office/drawing/2014/main" id="{D70E8CFD-E8D8-4B22-94D8-B27FD3A71030}"/>
              </a:ext>
            </a:extLst>
          </p:cNvPr>
          <p:cNvGrpSpPr/>
          <p:nvPr/>
        </p:nvGrpSpPr>
        <p:grpSpPr>
          <a:xfrm>
            <a:off x="2825729" y="4555816"/>
            <a:ext cx="6293219" cy="1607455"/>
            <a:chOff x="2312162" y="4120772"/>
            <a:chExt cx="7244338" cy="1920124"/>
          </a:xfrm>
        </p:grpSpPr>
        <p:pic>
          <p:nvPicPr>
            <p:cNvPr id="23" name="Picture 22">
              <a:extLst>
                <a:ext uri="{FF2B5EF4-FFF2-40B4-BE49-F238E27FC236}">
                  <a16:creationId xmlns:a16="http://schemas.microsoft.com/office/drawing/2014/main" id="{8650736E-CFF3-4B3C-8195-8B44ECAB6389}"/>
                </a:ext>
              </a:extLst>
            </p:cNvPr>
            <p:cNvPicPr>
              <a:picLocks noChangeAspect="1"/>
            </p:cNvPicPr>
            <p:nvPr/>
          </p:nvPicPr>
          <p:blipFill rotWithShape="1">
            <a:blip r:embed="rId7"/>
            <a:srcRect t="11283" b="24955"/>
            <a:stretch/>
          </p:blipFill>
          <p:spPr>
            <a:xfrm>
              <a:off x="2312162" y="4120772"/>
              <a:ext cx="7244338" cy="1920124"/>
            </a:xfrm>
            <a:prstGeom prst="rect">
              <a:avLst/>
            </a:prstGeom>
          </p:spPr>
        </p:pic>
        <p:sp>
          <p:nvSpPr>
            <p:cNvPr id="24" name="Rectangle 23">
              <a:extLst>
                <a:ext uri="{FF2B5EF4-FFF2-40B4-BE49-F238E27FC236}">
                  <a16:creationId xmlns:a16="http://schemas.microsoft.com/office/drawing/2014/main" id="{88A692AE-FD19-4812-ABD8-BA1F0DEB283B}"/>
                </a:ext>
              </a:extLst>
            </p:cNvPr>
            <p:cNvSpPr/>
            <p:nvPr/>
          </p:nvSpPr>
          <p:spPr>
            <a:xfrm>
              <a:off x="2480442" y="4192591"/>
              <a:ext cx="6905296" cy="495024"/>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Children were playing outside. They spotted a cat in a tree. It was white. They called a grown up for help. Fireman came and got it out of the tree.</a:t>
              </a:r>
            </a:p>
          </p:txBody>
        </p:sp>
      </p:grpSp>
      <p:sp>
        <p:nvSpPr>
          <p:cNvPr id="5" name="Slide Number Placeholder 4">
            <a:extLst>
              <a:ext uri="{FF2B5EF4-FFF2-40B4-BE49-F238E27FC236}">
                <a16:creationId xmlns:a16="http://schemas.microsoft.com/office/drawing/2014/main" id="{2D0D3919-29B4-4248-94B8-B4AF406541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57429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F163-1E91-4EE9-81FB-DF5779DB3D5B}"/>
              </a:ext>
            </a:extLst>
          </p:cNvPr>
          <p:cNvSpPr>
            <a:spLocks noGrp="1"/>
          </p:cNvSpPr>
          <p:nvPr>
            <p:ph type="title"/>
          </p:nvPr>
        </p:nvSpPr>
        <p:spPr/>
        <p:txBody>
          <a:bodyPr/>
          <a:lstStyle/>
          <a:p>
            <a:r>
              <a:rPr lang="en-US" dirty="0"/>
              <a:t>Submit the Scores</a:t>
            </a:r>
          </a:p>
        </p:txBody>
      </p:sp>
      <p:grpSp>
        <p:nvGrpSpPr>
          <p:cNvPr id="5" name="Group 4" descr="Test Scoring page showing a demo student who has had 6 items scored and they are now ready to be submitted.">
            <a:extLst>
              <a:ext uri="{FF2B5EF4-FFF2-40B4-BE49-F238E27FC236}">
                <a16:creationId xmlns:a16="http://schemas.microsoft.com/office/drawing/2014/main" id="{781A859F-9CD3-47AA-8DD1-3018389DDEBD}"/>
              </a:ext>
            </a:extLst>
          </p:cNvPr>
          <p:cNvGrpSpPr/>
          <p:nvPr/>
        </p:nvGrpSpPr>
        <p:grpSpPr>
          <a:xfrm>
            <a:off x="636561" y="1033878"/>
            <a:ext cx="7754182" cy="3640555"/>
            <a:chOff x="636561" y="1033878"/>
            <a:chExt cx="7754182" cy="3640555"/>
          </a:xfrm>
        </p:grpSpPr>
        <p:grpSp>
          <p:nvGrpSpPr>
            <p:cNvPr id="20" name="Group 19">
              <a:extLst>
                <a:ext uri="{FF2B5EF4-FFF2-40B4-BE49-F238E27FC236}">
                  <a16:creationId xmlns:a16="http://schemas.microsoft.com/office/drawing/2014/main" id="{D854DCAC-9FB9-4E89-9990-E48A975848F6}"/>
                </a:ext>
              </a:extLst>
            </p:cNvPr>
            <p:cNvGrpSpPr/>
            <p:nvPr/>
          </p:nvGrpSpPr>
          <p:grpSpPr>
            <a:xfrm>
              <a:off x="636561" y="1033878"/>
              <a:ext cx="7754182" cy="3640555"/>
              <a:chOff x="636561" y="1216774"/>
              <a:chExt cx="7754182" cy="3640555"/>
            </a:xfrm>
          </p:grpSpPr>
          <p:pic>
            <p:nvPicPr>
              <p:cNvPr id="16" name="Picture 15" descr="Test Scoring page with an opportunity selected and the Submit Score(s) button activated">
                <a:extLst>
                  <a:ext uri="{FF2B5EF4-FFF2-40B4-BE49-F238E27FC236}">
                    <a16:creationId xmlns:a16="http://schemas.microsoft.com/office/drawing/2014/main" id="{301A817E-B478-4200-A9DC-62233CEE1BB1}"/>
                  </a:ext>
                </a:extLst>
              </p:cNvPr>
              <p:cNvPicPr/>
              <p:nvPr/>
            </p:nvPicPr>
            <p:blipFill>
              <a:blip r:embed="rId3">
                <a:extLst>
                  <a:ext uri="{28A0092B-C50C-407E-A947-70E740481C1C}">
                    <a14:useLocalDpi xmlns:a14="http://schemas.microsoft.com/office/drawing/2010/main" val="0"/>
                  </a:ext>
                </a:extLst>
              </a:blip>
              <a:stretch>
                <a:fillRect/>
              </a:stretch>
            </p:blipFill>
            <p:spPr>
              <a:xfrm>
                <a:off x="636561" y="1216774"/>
                <a:ext cx="7754182" cy="36405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53663591-C701-4536-B581-731AFF5C76A4}"/>
                  </a:ext>
                </a:extLst>
              </p:cNvPr>
              <p:cNvSpPr/>
              <p:nvPr/>
            </p:nvSpPr>
            <p:spPr>
              <a:xfrm>
                <a:off x="731915" y="1673109"/>
                <a:ext cx="6445499" cy="2659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Grade 4 ELA—Brief Writes (IAB) to score for Demo School 2, 2022—2023</a:t>
                </a:r>
              </a:p>
            </p:txBody>
          </p:sp>
          <p:sp>
            <p:nvSpPr>
              <p:cNvPr id="19" name="Rectangle 18">
                <a:extLst>
                  <a:ext uri="{FF2B5EF4-FFF2-40B4-BE49-F238E27FC236}">
                    <a16:creationId xmlns:a16="http://schemas.microsoft.com/office/drawing/2014/main" id="{C055A4E2-47D3-47A9-A820-0542F8FDA973}"/>
                  </a:ext>
                </a:extLst>
              </p:cNvPr>
              <p:cNvSpPr/>
              <p:nvPr/>
            </p:nvSpPr>
            <p:spPr>
              <a:xfrm>
                <a:off x="3967190" y="3632548"/>
                <a:ext cx="1281215" cy="2659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01/31/2023 8:59 AM</a:t>
                </a:r>
              </a:p>
            </p:txBody>
          </p:sp>
        </p:grpSp>
        <p:pic>
          <p:nvPicPr>
            <p:cNvPr id="24" name="Picture 23">
              <a:extLst>
                <a:ext uri="{FF2B5EF4-FFF2-40B4-BE49-F238E27FC236}">
                  <a16:creationId xmlns:a16="http://schemas.microsoft.com/office/drawing/2014/main" id="{FEFEC65E-18FF-410B-AFE4-40FE5CF67308}"/>
                </a:ext>
              </a:extLst>
            </p:cNvPr>
            <p:cNvPicPr>
              <a:picLocks noChangeAspect="1"/>
            </p:cNvPicPr>
            <p:nvPr/>
          </p:nvPicPr>
          <p:blipFill>
            <a:blip r:embed="rId4"/>
            <a:stretch>
              <a:fillRect/>
            </a:stretch>
          </p:blipFill>
          <p:spPr>
            <a:xfrm>
              <a:off x="6854549" y="3449148"/>
              <a:ext cx="333375" cy="276225"/>
            </a:xfrm>
            <a:prstGeom prst="rect">
              <a:avLst/>
            </a:prstGeom>
          </p:spPr>
        </p:pic>
      </p:grpSp>
      <p:grpSp>
        <p:nvGrpSpPr>
          <p:cNvPr id="6" name="Group 5" descr="Score Submit Alert Page.">
            <a:extLst>
              <a:ext uri="{FF2B5EF4-FFF2-40B4-BE49-F238E27FC236}">
                <a16:creationId xmlns:a16="http://schemas.microsoft.com/office/drawing/2014/main" id="{44C7D8E0-C09B-468D-AC42-522C12A4598F}"/>
              </a:ext>
            </a:extLst>
          </p:cNvPr>
          <p:cNvGrpSpPr/>
          <p:nvPr/>
        </p:nvGrpSpPr>
        <p:grpSpPr>
          <a:xfrm>
            <a:off x="7212939" y="3702717"/>
            <a:ext cx="4365953" cy="2496678"/>
            <a:chOff x="7212939" y="3702717"/>
            <a:chExt cx="4365953" cy="2496678"/>
          </a:xfrm>
        </p:grpSpPr>
        <p:pic>
          <p:nvPicPr>
            <p:cNvPr id="14" name="Picture 13">
              <a:extLst>
                <a:ext uri="{FF2B5EF4-FFF2-40B4-BE49-F238E27FC236}">
                  <a16:creationId xmlns:a16="http://schemas.microsoft.com/office/drawing/2014/main" id="{CDE0A50C-B9D3-4979-9FD6-EA2AB5361F25}"/>
                </a:ext>
              </a:extLst>
            </p:cNvPr>
            <p:cNvPicPr>
              <a:picLocks noChangeAspect="1"/>
            </p:cNvPicPr>
            <p:nvPr/>
          </p:nvPicPr>
          <p:blipFill>
            <a:blip r:embed="rId5"/>
            <a:stretch>
              <a:fillRect/>
            </a:stretch>
          </p:blipFill>
          <p:spPr>
            <a:xfrm>
              <a:off x="7212939" y="3702717"/>
              <a:ext cx="4365953" cy="2496678"/>
            </a:xfrm>
            <a:prstGeom prst="rect">
              <a:avLst/>
            </a:prstGeom>
          </p:spPr>
        </p:pic>
        <p:pic>
          <p:nvPicPr>
            <p:cNvPr id="27" name="Graphic 26" descr="Cursor with solid fill">
              <a:extLst>
                <a:ext uri="{FF2B5EF4-FFF2-40B4-BE49-F238E27FC236}">
                  <a16:creationId xmlns:a16="http://schemas.microsoft.com/office/drawing/2014/main" id="{EE25BD3D-8C88-4CAA-9FCC-2C0BDBB053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61193" y="4593857"/>
              <a:ext cx="701615" cy="714397"/>
            </a:xfrm>
            <a:prstGeom prst="rect">
              <a:avLst/>
            </a:prstGeom>
          </p:spPr>
        </p:pic>
      </p:grpSp>
      <p:grpSp>
        <p:nvGrpSpPr>
          <p:cNvPr id="4" name="Group 3">
            <a:extLst>
              <a:ext uri="{FF2B5EF4-FFF2-40B4-BE49-F238E27FC236}">
                <a16:creationId xmlns:a16="http://schemas.microsoft.com/office/drawing/2014/main" id="{5FDB2560-9398-4F06-A9A3-D33A803A0CD5}"/>
              </a:ext>
              <a:ext uri="{C183D7F6-B498-43B3-948B-1728B52AA6E4}">
                <adec:decorative xmlns:adec="http://schemas.microsoft.com/office/drawing/2017/decorative" val="1"/>
              </a:ext>
            </a:extLst>
          </p:cNvPr>
          <p:cNvGrpSpPr/>
          <p:nvPr/>
        </p:nvGrpSpPr>
        <p:grpSpPr>
          <a:xfrm>
            <a:off x="426231" y="3479292"/>
            <a:ext cx="2158584" cy="1684431"/>
            <a:chOff x="426231" y="3479292"/>
            <a:chExt cx="2158584" cy="1684431"/>
          </a:xfrm>
        </p:grpSpPr>
        <p:pic>
          <p:nvPicPr>
            <p:cNvPr id="26" name="Graphic 25" descr="Cursor with solid fill">
              <a:extLst>
                <a:ext uri="{FF2B5EF4-FFF2-40B4-BE49-F238E27FC236}">
                  <a16:creationId xmlns:a16="http://schemas.microsoft.com/office/drawing/2014/main" id="{39982089-A1C4-48B3-AE2B-2C05968817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3200" y="4449326"/>
              <a:ext cx="701615" cy="714397"/>
            </a:xfrm>
            <a:prstGeom prst="rect">
              <a:avLst/>
            </a:prstGeom>
          </p:spPr>
        </p:pic>
        <p:pic>
          <p:nvPicPr>
            <p:cNvPr id="15" name="Picture 14">
              <a:extLst>
                <a:ext uri="{FF2B5EF4-FFF2-40B4-BE49-F238E27FC236}">
                  <a16:creationId xmlns:a16="http://schemas.microsoft.com/office/drawing/2014/main" id="{CA1FC3B8-9C06-4D7F-B1EE-E3DE71BCF295}"/>
                </a:ext>
              </a:extLst>
            </p:cNvPr>
            <p:cNvPicPr>
              <a:picLocks noChangeAspect="1"/>
            </p:cNvPicPr>
            <p:nvPr/>
          </p:nvPicPr>
          <p:blipFill>
            <a:blip r:embed="rId8"/>
            <a:stretch>
              <a:fillRect/>
            </a:stretch>
          </p:blipFill>
          <p:spPr>
            <a:xfrm>
              <a:off x="426231" y="3479292"/>
              <a:ext cx="420660" cy="182896"/>
            </a:xfrm>
            <a:prstGeom prst="rect">
              <a:avLst/>
            </a:prstGeom>
          </p:spPr>
        </p:pic>
      </p:grpSp>
      <p:sp>
        <p:nvSpPr>
          <p:cNvPr id="3" name="Slide Number Placeholder 2">
            <a:extLst>
              <a:ext uri="{FF2B5EF4-FFF2-40B4-BE49-F238E27FC236}">
                <a16:creationId xmlns:a16="http://schemas.microsoft.com/office/drawing/2014/main" id="{E88238E3-8C9F-4D6B-B98F-12ED02A86A7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12072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BAAA-F970-4CFD-8D9F-0D9CAF343A83}"/>
              </a:ext>
            </a:extLst>
          </p:cNvPr>
          <p:cNvSpPr>
            <a:spLocks noGrp="1"/>
          </p:cNvSpPr>
          <p:nvPr>
            <p:ph type="title" idx="4294967295"/>
          </p:nvPr>
        </p:nvSpPr>
        <p:spPr>
          <a:xfrm>
            <a:off x="208085" y="59726"/>
            <a:ext cx="11016200" cy="518012"/>
          </a:xfrm>
        </p:spPr>
        <p:txBody>
          <a:bodyPr/>
          <a:lstStyle/>
          <a:p>
            <a:r>
              <a:rPr lang="en-US" dirty="0"/>
              <a:t>Modify Scores</a:t>
            </a:r>
          </a:p>
        </p:txBody>
      </p:sp>
      <p:grpSp>
        <p:nvGrpSpPr>
          <p:cNvPr id="12" name="Group 11" descr="Grade 8 Interim Math report with the Communicating Reasoning section open, #34 and 0 point links circled in red.">
            <a:extLst>
              <a:ext uri="{FF2B5EF4-FFF2-40B4-BE49-F238E27FC236}">
                <a16:creationId xmlns:a16="http://schemas.microsoft.com/office/drawing/2014/main" id="{2187E06F-D9DA-42A5-88FD-21D8A266575B}"/>
              </a:ext>
            </a:extLst>
          </p:cNvPr>
          <p:cNvGrpSpPr/>
          <p:nvPr/>
        </p:nvGrpSpPr>
        <p:grpSpPr>
          <a:xfrm>
            <a:off x="630463" y="760297"/>
            <a:ext cx="10931075" cy="5450296"/>
            <a:chOff x="630463" y="760297"/>
            <a:chExt cx="10931075" cy="5450296"/>
          </a:xfrm>
        </p:grpSpPr>
        <p:grpSp>
          <p:nvGrpSpPr>
            <p:cNvPr id="6" name="Group 5">
              <a:extLst>
                <a:ext uri="{FF2B5EF4-FFF2-40B4-BE49-F238E27FC236}">
                  <a16:creationId xmlns:a16="http://schemas.microsoft.com/office/drawing/2014/main" id="{CAD13421-9AD3-4A96-A9CC-BDBD98E284DF}"/>
                </a:ext>
              </a:extLst>
            </p:cNvPr>
            <p:cNvGrpSpPr/>
            <p:nvPr/>
          </p:nvGrpSpPr>
          <p:grpSpPr>
            <a:xfrm>
              <a:off x="630463" y="760297"/>
              <a:ext cx="10931075" cy="5450296"/>
              <a:chOff x="630463" y="760297"/>
              <a:chExt cx="10931075" cy="5450296"/>
            </a:xfrm>
          </p:grpSpPr>
          <p:pic>
            <p:nvPicPr>
              <p:cNvPr id="8" name="Picture 7">
                <a:extLst>
                  <a:ext uri="{FF2B5EF4-FFF2-40B4-BE49-F238E27FC236}">
                    <a16:creationId xmlns:a16="http://schemas.microsoft.com/office/drawing/2014/main" id="{09233472-9816-4D7B-AC3A-F8ABB7D74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63" y="760297"/>
                <a:ext cx="10931075" cy="5450296"/>
              </a:xfrm>
              <a:prstGeom prst="rect">
                <a:avLst/>
              </a:prstGeom>
            </p:spPr>
          </p:pic>
          <p:pic>
            <p:nvPicPr>
              <p:cNvPr id="4" name="Picture 3">
                <a:extLst>
                  <a:ext uri="{FF2B5EF4-FFF2-40B4-BE49-F238E27FC236}">
                    <a16:creationId xmlns:a16="http://schemas.microsoft.com/office/drawing/2014/main" id="{36372F7B-8EC7-46EF-BCB5-5AC010BD86C4}"/>
                  </a:ext>
                </a:extLst>
              </p:cNvPr>
              <p:cNvPicPr>
                <a:picLocks noChangeAspect="1"/>
              </p:cNvPicPr>
              <p:nvPr/>
            </p:nvPicPr>
            <p:blipFill rotWithShape="1">
              <a:blip r:embed="rId4"/>
              <a:srcRect t="-15926" r="11027"/>
              <a:stretch/>
            </p:blipFill>
            <p:spPr>
              <a:xfrm>
                <a:off x="1205803" y="1576553"/>
                <a:ext cx="9020764" cy="523552"/>
              </a:xfrm>
              <a:prstGeom prst="rect">
                <a:avLst/>
              </a:prstGeom>
            </p:spPr>
          </p:pic>
          <p:sp>
            <p:nvSpPr>
              <p:cNvPr id="5" name="Rectangle 4">
                <a:extLst>
                  <a:ext uri="{FF2B5EF4-FFF2-40B4-BE49-F238E27FC236}">
                    <a16:creationId xmlns:a16="http://schemas.microsoft.com/office/drawing/2014/main" id="{A362AC60-69FB-4331-900F-434BC55A556F}"/>
                  </a:ext>
                </a:extLst>
              </p:cNvPr>
              <p:cNvSpPr/>
              <p:nvPr/>
            </p:nvSpPr>
            <p:spPr>
              <a:xfrm>
                <a:off x="8832501" y="1125416"/>
                <a:ext cx="2512088" cy="3416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7" name="Rectangle 6">
              <a:extLst>
                <a:ext uri="{FF2B5EF4-FFF2-40B4-BE49-F238E27FC236}">
                  <a16:creationId xmlns:a16="http://schemas.microsoft.com/office/drawing/2014/main" id="{521BA503-63F5-478D-9D84-07821460A20D}"/>
                </a:ext>
              </a:extLst>
            </p:cNvPr>
            <p:cNvSpPr/>
            <p:nvPr/>
          </p:nvSpPr>
          <p:spPr>
            <a:xfrm>
              <a:off x="10226567" y="1576553"/>
              <a:ext cx="1118022" cy="2522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1" name="Picture 10" descr="Text&#10;&#10;Description automatically generated">
              <a:extLst>
                <a:ext uri="{FF2B5EF4-FFF2-40B4-BE49-F238E27FC236}">
                  <a16:creationId xmlns:a16="http://schemas.microsoft.com/office/drawing/2014/main" id="{149F2867-86F3-4013-8495-912B6D657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0971" y="1128150"/>
              <a:ext cx="1541526" cy="344443"/>
            </a:xfrm>
            <a:prstGeom prst="rect">
              <a:avLst/>
            </a:prstGeom>
          </p:spPr>
        </p:pic>
      </p:grpSp>
      <p:sp>
        <p:nvSpPr>
          <p:cNvPr id="3" name="Slide Number Placeholder 2">
            <a:extLst>
              <a:ext uri="{FF2B5EF4-FFF2-40B4-BE49-F238E27FC236}">
                <a16:creationId xmlns:a16="http://schemas.microsoft.com/office/drawing/2014/main" id="{7305C365-7453-464F-A123-5AB1688D0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16276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BDD53-E409-47C8-A467-6EA6DB55F500}"/>
              </a:ext>
            </a:extLst>
          </p:cNvPr>
          <p:cNvSpPr>
            <a:spLocks noGrp="1"/>
          </p:cNvSpPr>
          <p:nvPr>
            <p:ph type="title" idx="4294967295"/>
          </p:nvPr>
        </p:nvSpPr>
        <p:spPr>
          <a:xfrm>
            <a:off x="128612" y="0"/>
            <a:ext cx="11016200" cy="518012"/>
          </a:xfrm>
        </p:spPr>
        <p:txBody>
          <a:bodyPr/>
          <a:lstStyle/>
          <a:p>
            <a:r>
              <a:rPr lang="en-US" dirty="0"/>
              <a:t>Modify Scores in Item &amp; Score Tab</a:t>
            </a:r>
          </a:p>
        </p:txBody>
      </p:sp>
      <p:grpSp>
        <p:nvGrpSpPr>
          <p:cNvPr id="2" name="Group 1" descr="Clicking the edit button.">
            <a:extLst>
              <a:ext uri="{FF2B5EF4-FFF2-40B4-BE49-F238E27FC236}">
                <a16:creationId xmlns:a16="http://schemas.microsoft.com/office/drawing/2014/main" id="{911BBC72-4991-406F-8F5E-CF9639B45043}"/>
              </a:ext>
            </a:extLst>
          </p:cNvPr>
          <p:cNvGrpSpPr/>
          <p:nvPr/>
        </p:nvGrpSpPr>
        <p:grpSpPr>
          <a:xfrm>
            <a:off x="345053" y="993831"/>
            <a:ext cx="5291659" cy="3163350"/>
            <a:chOff x="345053" y="993831"/>
            <a:chExt cx="5291659" cy="3163350"/>
          </a:xfrm>
        </p:grpSpPr>
        <p:pic>
          <p:nvPicPr>
            <p:cNvPr id="12" name="Picture 11" descr="Item View window: Item &amp; Score tab">
              <a:extLst>
                <a:ext uri="{FF2B5EF4-FFF2-40B4-BE49-F238E27FC236}">
                  <a16:creationId xmlns:a16="http://schemas.microsoft.com/office/drawing/2014/main" id="{B8DDA49B-12ED-4F5F-8074-B13FB972D018}"/>
                </a:ext>
              </a:extLst>
            </p:cNvPr>
            <p:cNvPicPr/>
            <p:nvPr/>
          </p:nvPicPr>
          <p:blipFill>
            <a:blip r:embed="rId3">
              <a:extLst>
                <a:ext uri="{28A0092B-C50C-407E-A947-70E740481C1C}">
                  <a14:useLocalDpi xmlns:a14="http://schemas.microsoft.com/office/drawing/2010/main" val="0"/>
                </a:ext>
              </a:extLst>
            </a:blip>
            <a:stretch>
              <a:fillRect/>
            </a:stretch>
          </p:blipFill>
          <p:spPr>
            <a:xfrm>
              <a:off x="345053" y="993831"/>
              <a:ext cx="5291659" cy="3163350"/>
            </a:xfrm>
            <a:prstGeom prst="rect">
              <a:avLst/>
            </a:prstGeom>
            <a:ln w="9525">
              <a:solidFill>
                <a:srgbClr val="A6A6A6"/>
              </a:solidFill>
            </a:ln>
          </p:spPr>
        </p:pic>
        <p:sp>
          <p:nvSpPr>
            <p:cNvPr id="36" name="Rectangle 35">
              <a:extLst>
                <a:ext uri="{FF2B5EF4-FFF2-40B4-BE49-F238E27FC236}">
                  <a16:creationId xmlns:a16="http://schemas.microsoft.com/office/drawing/2014/main" id="{E5C2C382-766B-41B2-AF17-CECDC1E943A9}"/>
                </a:ext>
              </a:extLst>
            </p:cNvPr>
            <p:cNvSpPr/>
            <p:nvPr/>
          </p:nvSpPr>
          <p:spPr>
            <a:xfrm>
              <a:off x="532813" y="3657664"/>
              <a:ext cx="234537" cy="313239"/>
            </a:xfrm>
            <a:prstGeom prst="rect">
              <a:avLst/>
            </a:prstGeom>
            <a:solidFill>
              <a:srgbClr val="4679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pic>
          <p:nvPicPr>
            <p:cNvPr id="39" name="Graphic 38" descr="Cursor with solid fill">
              <a:extLst>
                <a:ext uri="{FF2B5EF4-FFF2-40B4-BE49-F238E27FC236}">
                  <a16:creationId xmlns:a16="http://schemas.microsoft.com/office/drawing/2014/main" id="{D418A5C8-177F-41FD-8DAE-72AFBB9E56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2815" y="1864553"/>
              <a:ext cx="513158" cy="522507"/>
            </a:xfrm>
            <a:prstGeom prst="rect">
              <a:avLst/>
            </a:prstGeom>
          </p:spPr>
        </p:pic>
      </p:grpSp>
      <p:grpSp>
        <p:nvGrpSpPr>
          <p:cNvPr id="3" name="Group 2" descr="Clicking the Save button under points earned.">
            <a:extLst>
              <a:ext uri="{FF2B5EF4-FFF2-40B4-BE49-F238E27FC236}">
                <a16:creationId xmlns:a16="http://schemas.microsoft.com/office/drawing/2014/main" id="{01D56C71-CDBA-469F-888F-0279958B4CC6}"/>
              </a:ext>
            </a:extLst>
          </p:cNvPr>
          <p:cNvGrpSpPr/>
          <p:nvPr/>
        </p:nvGrpSpPr>
        <p:grpSpPr>
          <a:xfrm>
            <a:off x="5869678" y="981661"/>
            <a:ext cx="5878840" cy="4802690"/>
            <a:chOff x="5869678" y="981661"/>
            <a:chExt cx="5878840" cy="4802690"/>
          </a:xfrm>
        </p:grpSpPr>
        <p:grpSp>
          <p:nvGrpSpPr>
            <p:cNvPr id="32" name="Group 31">
              <a:extLst>
                <a:ext uri="{FF2B5EF4-FFF2-40B4-BE49-F238E27FC236}">
                  <a16:creationId xmlns:a16="http://schemas.microsoft.com/office/drawing/2014/main" id="{B1038BA8-CC6D-4DC1-B00B-63265B7AA480}"/>
                </a:ext>
              </a:extLst>
            </p:cNvPr>
            <p:cNvGrpSpPr/>
            <p:nvPr/>
          </p:nvGrpSpPr>
          <p:grpSpPr>
            <a:xfrm>
              <a:off x="5869678" y="981661"/>
              <a:ext cx="5878840" cy="4802690"/>
              <a:chOff x="5869678" y="1012483"/>
              <a:chExt cx="5878840" cy="4802690"/>
            </a:xfrm>
          </p:grpSpPr>
          <p:grpSp>
            <p:nvGrpSpPr>
              <p:cNvPr id="26" name="Group 25">
                <a:extLst>
                  <a:ext uri="{FF2B5EF4-FFF2-40B4-BE49-F238E27FC236}">
                    <a16:creationId xmlns:a16="http://schemas.microsoft.com/office/drawing/2014/main" id="{5E9D7B78-91A9-4AA8-B65C-A243B082DB3E}"/>
                  </a:ext>
                </a:extLst>
              </p:cNvPr>
              <p:cNvGrpSpPr/>
              <p:nvPr/>
            </p:nvGrpSpPr>
            <p:grpSpPr>
              <a:xfrm>
                <a:off x="5869678" y="1012483"/>
                <a:ext cx="5878840" cy="4802690"/>
                <a:chOff x="5869678" y="1012483"/>
                <a:chExt cx="5878840" cy="4802690"/>
              </a:xfrm>
            </p:grpSpPr>
            <p:pic>
              <p:nvPicPr>
                <p:cNvPr id="17" name="Picture 16" descr="Item View window: Item &amp; Score tab with score being edited">
                  <a:extLst>
                    <a:ext uri="{FF2B5EF4-FFF2-40B4-BE49-F238E27FC236}">
                      <a16:creationId xmlns:a16="http://schemas.microsoft.com/office/drawing/2014/main" id="{E0F3379F-AB56-492B-B595-4ADE7D167A7F}"/>
                    </a:ext>
                  </a:extLst>
                </p:cNvPr>
                <p:cNvPicPr/>
                <p:nvPr/>
              </p:nvPicPr>
              <p:blipFill rotWithShape="1">
                <a:blip r:embed="rId6" cstate="print">
                  <a:extLst>
                    <a:ext uri="{28A0092B-C50C-407E-A947-70E740481C1C}">
                      <a14:useLocalDpi xmlns:a14="http://schemas.microsoft.com/office/drawing/2010/main" val="0"/>
                    </a:ext>
                  </a:extLst>
                </a:blip>
                <a:srcRect l="-1" t="51248" r="139"/>
                <a:stretch/>
              </p:blipFill>
              <p:spPr>
                <a:xfrm>
                  <a:off x="5930748" y="3764333"/>
                  <a:ext cx="5793848" cy="1610067"/>
                </a:xfrm>
                <a:prstGeom prst="rect">
                  <a:avLst/>
                </a:prstGeom>
                <a:ln w="12700">
                  <a:noFill/>
                </a:ln>
                <a:effectLst/>
              </p:spPr>
            </p:pic>
            <p:pic>
              <p:nvPicPr>
                <p:cNvPr id="7" name="Picture 6">
                  <a:extLst>
                    <a:ext uri="{FF2B5EF4-FFF2-40B4-BE49-F238E27FC236}">
                      <a16:creationId xmlns:a16="http://schemas.microsoft.com/office/drawing/2014/main" id="{78FF3186-15F0-4FC7-B9FB-F83BFDF7E89E}"/>
                    </a:ext>
                  </a:extLst>
                </p:cNvPr>
                <p:cNvPicPr>
                  <a:picLocks noChangeAspect="1"/>
                </p:cNvPicPr>
                <p:nvPr/>
              </p:nvPicPr>
              <p:blipFill>
                <a:blip r:embed="rId7"/>
                <a:stretch>
                  <a:fillRect/>
                </a:stretch>
              </p:blipFill>
              <p:spPr>
                <a:xfrm>
                  <a:off x="5869678" y="1012483"/>
                  <a:ext cx="5873089" cy="1718191"/>
                </a:xfrm>
                <a:prstGeom prst="rect">
                  <a:avLst/>
                </a:prstGeom>
              </p:spPr>
            </p:pic>
            <p:pic>
              <p:nvPicPr>
                <p:cNvPr id="10" name="Picture 9">
                  <a:extLst>
                    <a:ext uri="{FF2B5EF4-FFF2-40B4-BE49-F238E27FC236}">
                      <a16:creationId xmlns:a16="http://schemas.microsoft.com/office/drawing/2014/main" id="{55CFC223-33DE-467E-A208-EA7972581C22}"/>
                    </a:ext>
                  </a:extLst>
                </p:cNvPr>
                <p:cNvPicPr>
                  <a:picLocks noChangeAspect="1"/>
                </p:cNvPicPr>
                <p:nvPr/>
              </p:nvPicPr>
              <p:blipFill>
                <a:blip r:embed="rId8"/>
                <a:stretch>
                  <a:fillRect/>
                </a:stretch>
              </p:blipFill>
              <p:spPr>
                <a:xfrm>
                  <a:off x="6101122" y="2462166"/>
                  <a:ext cx="5341310" cy="1322610"/>
                </a:xfrm>
                <a:prstGeom prst="rect">
                  <a:avLst/>
                </a:prstGeom>
              </p:spPr>
            </p:pic>
            <p:pic>
              <p:nvPicPr>
                <p:cNvPr id="15" name="Picture 14">
                  <a:extLst>
                    <a:ext uri="{FF2B5EF4-FFF2-40B4-BE49-F238E27FC236}">
                      <a16:creationId xmlns:a16="http://schemas.microsoft.com/office/drawing/2014/main" id="{9E204869-AD2A-4AAD-B073-62E0A7CB126C}"/>
                    </a:ext>
                  </a:extLst>
                </p:cNvPr>
                <p:cNvPicPr>
                  <a:picLocks noChangeAspect="1"/>
                </p:cNvPicPr>
                <p:nvPr/>
              </p:nvPicPr>
              <p:blipFill rotWithShape="1">
                <a:blip r:embed="rId9"/>
                <a:srcRect r="-7897" b="7330"/>
                <a:stretch/>
              </p:blipFill>
              <p:spPr>
                <a:xfrm>
                  <a:off x="11618557" y="1908296"/>
                  <a:ext cx="129961" cy="3340109"/>
                </a:xfrm>
                <a:prstGeom prst="rect">
                  <a:avLst/>
                </a:prstGeom>
              </p:spPr>
            </p:pic>
            <p:sp>
              <p:nvSpPr>
                <p:cNvPr id="16" name="Rectangle 15">
                  <a:extLst>
                    <a:ext uri="{FF2B5EF4-FFF2-40B4-BE49-F238E27FC236}">
                      <a16:creationId xmlns:a16="http://schemas.microsoft.com/office/drawing/2014/main" id="{4EBDEA32-739C-40FE-8005-CF033B294533}"/>
                    </a:ext>
                  </a:extLst>
                </p:cNvPr>
                <p:cNvSpPr/>
                <p:nvPr/>
              </p:nvSpPr>
              <p:spPr>
                <a:xfrm>
                  <a:off x="11307381" y="3656209"/>
                  <a:ext cx="234537" cy="17181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21" name="Straight Connector 20">
                  <a:extLst>
                    <a:ext uri="{FF2B5EF4-FFF2-40B4-BE49-F238E27FC236}">
                      <a16:creationId xmlns:a16="http://schemas.microsoft.com/office/drawing/2014/main" id="{172EF313-AC9D-4512-AFF0-2B8C3548C59A}"/>
                    </a:ext>
                  </a:extLst>
                </p:cNvPr>
                <p:cNvCxnSpPr/>
                <p:nvPr/>
              </p:nvCxnSpPr>
              <p:spPr>
                <a:xfrm>
                  <a:off x="5869678" y="2730674"/>
                  <a:ext cx="0" cy="308449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C582FF-CC87-438A-B880-64D21FF6DE47}"/>
                    </a:ext>
                  </a:extLst>
                </p:cNvPr>
                <p:cNvCxnSpPr/>
                <p:nvPr/>
              </p:nvCxnSpPr>
              <p:spPr>
                <a:xfrm>
                  <a:off x="11735697" y="2730674"/>
                  <a:ext cx="0" cy="308449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9F70C6-ED81-4BA7-86D6-0F0D84AFF11F}"/>
                    </a:ext>
                  </a:extLst>
                </p:cNvPr>
                <p:cNvCxnSpPr>
                  <a:cxnSpLocks/>
                </p:cNvCxnSpPr>
                <p:nvPr/>
              </p:nvCxnSpPr>
              <p:spPr>
                <a:xfrm>
                  <a:off x="5869678" y="5815173"/>
                  <a:ext cx="5873089"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216D7FE4-2EA4-4410-9856-73879F9C6C17}"/>
                  </a:ext>
                </a:extLst>
              </p:cNvPr>
              <p:cNvPicPr>
                <a:picLocks noChangeAspect="1"/>
              </p:cNvPicPr>
              <p:nvPr/>
            </p:nvPicPr>
            <p:blipFill>
              <a:blip r:embed="rId10"/>
              <a:stretch>
                <a:fillRect/>
              </a:stretch>
            </p:blipFill>
            <p:spPr>
              <a:xfrm>
                <a:off x="5878226" y="1611828"/>
                <a:ext cx="2971800" cy="171450"/>
              </a:xfrm>
              <a:prstGeom prst="rect">
                <a:avLst/>
              </a:prstGeom>
            </p:spPr>
          </p:pic>
          <p:pic>
            <p:nvPicPr>
              <p:cNvPr id="31" name="Picture 30">
                <a:extLst>
                  <a:ext uri="{FF2B5EF4-FFF2-40B4-BE49-F238E27FC236}">
                    <a16:creationId xmlns:a16="http://schemas.microsoft.com/office/drawing/2014/main" id="{3965ACE9-3E9F-42A4-9756-A528DBF2BC5E}"/>
                  </a:ext>
                </a:extLst>
              </p:cNvPr>
              <p:cNvPicPr>
                <a:picLocks noChangeAspect="1"/>
              </p:cNvPicPr>
              <p:nvPr/>
            </p:nvPicPr>
            <p:blipFill rotWithShape="1">
              <a:blip r:embed="rId11"/>
              <a:srcRect b="22261"/>
              <a:stretch/>
            </p:blipFill>
            <p:spPr>
              <a:xfrm>
                <a:off x="5883037" y="1371356"/>
                <a:ext cx="5859730" cy="186836"/>
              </a:xfrm>
              <a:prstGeom prst="rect">
                <a:avLst/>
              </a:prstGeom>
            </p:spPr>
          </p:pic>
        </p:grpSp>
        <p:sp>
          <p:nvSpPr>
            <p:cNvPr id="35" name="Rectangle 34">
              <a:extLst>
                <a:ext uri="{FF2B5EF4-FFF2-40B4-BE49-F238E27FC236}">
                  <a16:creationId xmlns:a16="http://schemas.microsoft.com/office/drawing/2014/main" id="{FD47FC2D-B075-49EA-AE59-B29F6AE2EFDA}"/>
                </a:ext>
              </a:extLst>
            </p:cNvPr>
            <p:cNvSpPr/>
            <p:nvPr/>
          </p:nvSpPr>
          <p:spPr>
            <a:xfrm>
              <a:off x="6169572" y="3793264"/>
              <a:ext cx="234537" cy="313239"/>
            </a:xfrm>
            <a:prstGeom prst="rect">
              <a:avLst/>
            </a:prstGeom>
            <a:solidFill>
              <a:srgbClr val="4679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pic>
          <p:nvPicPr>
            <p:cNvPr id="40" name="Graphic 39" descr="Cursor with solid fill">
              <a:extLst>
                <a:ext uri="{FF2B5EF4-FFF2-40B4-BE49-F238E27FC236}">
                  <a16:creationId xmlns:a16="http://schemas.microsoft.com/office/drawing/2014/main" id="{AA19BF6D-D4B2-4BB1-8484-EC80FA60D9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0026" y="2294425"/>
              <a:ext cx="523668" cy="533208"/>
            </a:xfrm>
            <a:prstGeom prst="rect">
              <a:avLst/>
            </a:prstGeom>
          </p:spPr>
        </p:pic>
      </p:grpSp>
      <p:sp>
        <p:nvSpPr>
          <p:cNvPr id="4" name="Slide Number Placeholder 3">
            <a:extLst>
              <a:ext uri="{FF2B5EF4-FFF2-40B4-BE49-F238E27FC236}">
                <a16:creationId xmlns:a16="http://schemas.microsoft.com/office/drawing/2014/main" id="{008B2397-F09C-4A95-B422-3E9FF9180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15011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06D1C-36C6-4D87-853F-E9C74E372547}"/>
              </a:ext>
            </a:extLst>
          </p:cNvPr>
          <p:cNvSpPr>
            <a:spLocks noGrp="1"/>
          </p:cNvSpPr>
          <p:nvPr>
            <p:ph type="title"/>
          </p:nvPr>
        </p:nvSpPr>
        <p:spPr/>
        <p:txBody>
          <a:bodyPr/>
          <a:lstStyle/>
          <a:p>
            <a:r>
              <a:rPr lang="en-US" dirty="0"/>
              <a:t>Condition Codes </a:t>
            </a:r>
          </a:p>
        </p:txBody>
      </p:sp>
      <p:graphicFrame>
        <p:nvGraphicFramePr>
          <p:cNvPr id="6" name="Content Placeholder 5">
            <a:extLst>
              <a:ext uri="{FF2B5EF4-FFF2-40B4-BE49-F238E27FC236}">
                <a16:creationId xmlns:a16="http://schemas.microsoft.com/office/drawing/2014/main" id="{D8FFFC88-98E7-4B0E-AD41-0E38D037512A}"/>
              </a:ext>
            </a:extLst>
          </p:cNvPr>
          <p:cNvGraphicFramePr>
            <a:graphicFrameLocks noGrp="1"/>
          </p:cNvGraphicFramePr>
          <p:nvPr>
            <p:ph sz="quarter" idx="15"/>
            <p:extLst>
              <p:ext uri="{D42A27DB-BD31-4B8C-83A1-F6EECF244321}">
                <p14:modId xmlns:p14="http://schemas.microsoft.com/office/powerpoint/2010/main" val="632673968"/>
              </p:ext>
            </p:extLst>
          </p:nvPr>
        </p:nvGraphicFramePr>
        <p:xfrm>
          <a:off x="1032261" y="704188"/>
          <a:ext cx="10157465" cy="5449624"/>
        </p:xfrm>
        <a:graphic>
          <a:graphicData uri="http://schemas.openxmlformats.org/drawingml/2006/table">
            <a:tbl>
              <a:tblPr firstRow="1" firstCol="1" bandRow="1">
                <a:tableStyleId>{5C22544A-7EE6-4342-B048-85BDC9FD1C3A}</a:tableStyleId>
              </a:tblPr>
              <a:tblGrid>
                <a:gridCol w="2508225">
                  <a:extLst>
                    <a:ext uri="{9D8B030D-6E8A-4147-A177-3AD203B41FA5}">
                      <a16:colId xmlns:a16="http://schemas.microsoft.com/office/drawing/2014/main" val="959527415"/>
                    </a:ext>
                  </a:extLst>
                </a:gridCol>
                <a:gridCol w="1211999">
                  <a:extLst>
                    <a:ext uri="{9D8B030D-6E8A-4147-A177-3AD203B41FA5}">
                      <a16:colId xmlns:a16="http://schemas.microsoft.com/office/drawing/2014/main" val="2738598144"/>
                    </a:ext>
                  </a:extLst>
                </a:gridCol>
                <a:gridCol w="6437241">
                  <a:extLst>
                    <a:ext uri="{9D8B030D-6E8A-4147-A177-3AD203B41FA5}">
                      <a16:colId xmlns:a16="http://schemas.microsoft.com/office/drawing/2014/main" val="4096213560"/>
                    </a:ext>
                  </a:extLst>
                </a:gridCol>
              </a:tblGrid>
              <a:tr h="377739">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Condition Code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Source of Code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Description</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1220445366"/>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(Duplicated Text)</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contains a significant amount of repeated text.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4283118205"/>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80096560"/>
                  </a:ext>
                </a:extLst>
              </a:tr>
              <a:tr h="572572">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Non-Specific*</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This condition code is assigned to machine-scored responses when the Test Delivery System (TDS) identifies that the response requires a condition code but cannot determine which specific condition code it requires. Resolution is required.</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502709414"/>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(Too Few Words)</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contains too few words to be considered a valid attempt.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4092076903"/>
                  </a:ext>
                </a:extLst>
              </a:tr>
              <a:tr h="5779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Non-Scorable Language (Uninterpretable Language)*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is in a language other than English or Spanish. Resolution is required.</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390423748"/>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(Copied Text from the Prompt)</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is largely composed of text copied from the prompt.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500712797"/>
                  </a:ext>
                </a:extLst>
              </a:tr>
              <a:tr h="572572">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Off Topic or Off Purpose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lvl="1"/>
                      <a:r>
                        <a:rPr lang="en-US" sz="1300" kern="1200" dirty="0">
                          <a:solidFill>
                            <a:schemeClr val="dk1"/>
                          </a:solidFill>
                          <a:effectLst/>
                          <a:latin typeface="Calibri" panose="020F0502020204030204" pitchFamily="34" charset="0"/>
                          <a:ea typeface="+mn-ea"/>
                          <a:cs typeface="Calibri" panose="020F0502020204030204" pitchFamily="34" charset="0"/>
                        </a:rPr>
                        <a:t>A writing sample will be judged off topic when the response is unrelated to the task or the sources or shows no evidence that the student has read the task or the sources (especially for informational/explanatory and opinion/argumentative).</a:t>
                      </a:r>
                    </a:p>
                  </a:txBody>
                  <a:tcPr marL="64214" marR="64214" marT="0" marB="0" anchor="ctr"/>
                </a:tc>
                <a:extLst>
                  <a:ext uri="{0D108BD9-81ED-4DB2-BD59-A6C34878D82A}">
                    <a16:rowId xmlns:a16="http://schemas.microsoft.com/office/drawing/2014/main" val="488885063"/>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Foreign Language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The response is written in a language other than English.</a:t>
                      </a:r>
                    </a:p>
                  </a:txBody>
                  <a:tcPr marL="64214" marR="64214" marT="0" marB="0" anchor="ctr"/>
                </a:tc>
                <a:extLst>
                  <a:ext uri="{0D108BD9-81ED-4DB2-BD59-A6C34878D82A}">
                    <a16:rowId xmlns:a16="http://schemas.microsoft.com/office/drawing/2014/main" val="1945907398"/>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Unreadable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effectLst/>
                          <a:latin typeface="Calibri" panose="020F0502020204030204" pitchFamily="34" charset="0"/>
                          <a:ea typeface="Malgun Gothic" panose="020B0503020000020004" pitchFamily="34" charset="-127"/>
                          <a:cs typeface="Calibri" panose="020F0502020204030204" pitchFamily="34" charset="0"/>
                        </a:rPr>
                        <a:t>The response is unreadable. For example, an online response is unreadable if it contains only repeated/random keystrokes (e.g., “yyyyyyyyyyy”; “av:aeoiahvb;e”; “hhrrttuuvv”). </a:t>
                      </a:r>
                    </a:p>
                  </a:txBody>
                  <a:tcPr marL="64214" marR="64214" marT="0" marB="0" anchor="ctr"/>
                </a:tc>
                <a:extLst>
                  <a:ext uri="{0D108BD9-81ED-4DB2-BD59-A6C34878D82A}">
                    <a16:rowId xmlns:a16="http://schemas.microsoft.com/office/drawing/2014/main" val="3647003104"/>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747407585"/>
                  </a:ext>
                </a:extLst>
              </a:tr>
              <a:tr h="413151">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Non-scorable Language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The student inputs an answer that isn’t in English or Spanish. </a:t>
                      </a:r>
                    </a:p>
                  </a:txBody>
                  <a:tcPr marL="64214" marR="64214" marT="0" marB="0" anchor="ctr"/>
                </a:tc>
                <a:extLst>
                  <a:ext uri="{0D108BD9-81ED-4DB2-BD59-A6C34878D82A}">
                    <a16:rowId xmlns:a16="http://schemas.microsoft.com/office/drawing/2014/main" val="1368404089"/>
                  </a:ext>
                </a:extLst>
              </a:tr>
            </a:tbl>
          </a:graphicData>
        </a:graphic>
      </p:graphicFrame>
      <p:sp>
        <p:nvSpPr>
          <p:cNvPr id="2" name="Slide Number Placeholder 1">
            <a:extLst>
              <a:ext uri="{FF2B5EF4-FFF2-40B4-BE49-F238E27FC236}">
                <a16:creationId xmlns:a16="http://schemas.microsoft.com/office/drawing/2014/main" id="{FA09B412-7D99-4C52-B73D-DFF29DA9E6F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18488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dirty="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dirty="0">
                <a:solidFill>
                  <a:schemeClr val="tx1">
                    <a:lumMod val="50000"/>
                  </a:schemeClr>
                </a:solidFill>
              </a:rPr>
              <a:t>You can contact the Help Desk for assistance with any technical issues you encounter.</a:t>
            </a:r>
          </a:p>
          <a:p>
            <a:pPr marL="0" indent="0" eaLnBrk="1" fontAlgn="auto" hangingPunct="1">
              <a:buNone/>
              <a:defRPr/>
            </a:pPr>
            <a:r>
              <a:rPr lang="en-US" sz="1800" dirty="0">
                <a:solidFill>
                  <a:schemeClr val="tx1">
                    <a:lumMod val="50000"/>
                  </a:schemeClr>
                </a:solidFill>
              </a:rPr>
              <a:t>When contacting the Help Desk, please be ready to provide the following:</a:t>
            </a:r>
          </a:p>
          <a:p>
            <a:pPr eaLnBrk="1" fontAlgn="auto" hangingPunct="1">
              <a:defRPr/>
            </a:pPr>
            <a:r>
              <a:rPr lang="en-US" sz="1800" dirty="0">
                <a:solidFill>
                  <a:schemeClr val="tx1">
                    <a:lumMod val="50000"/>
                  </a:schemeClr>
                </a:solidFill>
              </a:rPr>
              <a:t>Any error messages that are appearing (including codes)</a:t>
            </a:r>
          </a:p>
          <a:p>
            <a:pPr eaLnBrk="1" fontAlgn="auto" hangingPunct="1">
              <a:defRPr/>
            </a:pPr>
            <a:r>
              <a:rPr lang="en-US" sz="1800" dirty="0">
                <a:solidFill>
                  <a:schemeClr val="tx1">
                    <a:lumMod val="50000"/>
                  </a:schemeClr>
                </a:solidFill>
              </a:rPr>
              <a:t>Your operating system and browser information</a:t>
            </a:r>
          </a:p>
          <a:p>
            <a:pPr eaLnBrk="1" fontAlgn="auto" hangingPunct="1">
              <a:defRPr/>
            </a:pPr>
            <a:r>
              <a:rPr lang="en-US" sz="1800" dirty="0">
                <a:solidFill>
                  <a:schemeClr val="tx1">
                    <a:lumMod val="50000"/>
                  </a:schemeClr>
                </a:solidFill>
              </a:rPr>
              <a:t>Your network configuration information</a:t>
            </a:r>
          </a:p>
          <a:p>
            <a:pPr eaLnBrk="1" fontAlgn="auto" hangingPunct="1">
              <a:defRPr/>
            </a:pPr>
            <a:r>
              <a:rPr lang="en-US" sz="1800" dirty="0">
                <a:solidFill>
                  <a:schemeClr val="tx1">
                    <a:lumMod val="50000"/>
                  </a:schemeClr>
                </a:solidFill>
              </a:rPr>
              <a:t>Your contact information for follow-up by phone or email</a:t>
            </a:r>
          </a:p>
          <a:p>
            <a:pPr eaLnBrk="1" fontAlgn="auto" hangingPunct="1">
              <a:defRPr/>
            </a:pPr>
            <a:r>
              <a:rPr lang="en-US" sz="1800" dirty="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dirty="0">
                <a:solidFill>
                  <a:schemeClr val="tx1">
                    <a:lumMod val="50000"/>
                  </a:schemeClr>
                </a:solidFill>
              </a:rPr>
              <a:t>For test administration or policy issues, please contact your District Test Coordinator.</a:t>
            </a:r>
          </a:p>
          <a:p>
            <a:pPr marL="0" indent="0">
              <a:buNone/>
            </a:pPr>
            <a:r>
              <a:rPr lang="en-US" sz="1800" dirty="0">
                <a:solidFill>
                  <a:schemeClr val="tx1">
                    <a:lumMod val="50000"/>
                  </a:schemeClr>
                </a:solidFill>
              </a:rPr>
              <a:t>You can find more announcements on your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Thank You!</a:t>
            </a:r>
          </a:p>
        </p:txBody>
      </p:sp>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hlinkClick r:id="rId3"/>
              </a:rPr>
              <a:t>Reporting System User Guide </a:t>
            </a:r>
            <a:r>
              <a:rPr lang="en-US" sz="3200" i="1" dirty="0">
                <a:solidFill>
                  <a:schemeClr val="tx1">
                    <a:lumMod val="50000"/>
                  </a:schemeClr>
                </a:solidFill>
              </a:rPr>
              <a:t>or </a:t>
            </a:r>
            <a:r>
              <a:rPr lang="en-US" sz="3200" i="1" dirty="0">
                <a:solidFill>
                  <a:schemeClr val="tx1">
                    <a:lumMod val="50000"/>
                  </a:schemeClr>
                </a:solidFill>
                <a:hlinkClick r:id="rId4"/>
              </a:rPr>
              <a:t>Reporting Full Training Module</a:t>
            </a:r>
            <a:endParaRPr lang="en-US" sz="3200" i="1" dirty="0">
              <a:solidFill>
                <a:schemeClr val="tx1">
                  <a:lumMod val="50000"/>
                </a:schemeClr>
              </a:solidFill>
            </a:endParaRPr>
          </a:p>
          <a:p>
            <a:pPr eaLnBrk="1" fontAlgn="auto" hangingPunct="1">
              <a:buFont typeface="Arial" panose="020B0604020202020204" pitchFamily="34" charset="0"/>
              <a:buChar char="•"/>
              <a:defRPr/>
            </a:pPr>
            <a:r>
              <a:rPr lang="en-US" dirty="0">
                <a:solidFill>
                  <a:srgbClr val="FF0000"/>
                </a:solidFill>
                <a:hlinkClick r:id="rId5"/>
              </a:rPr>
              <a:t>https://idaho.portal.cambiumast.com/</a:t>
            </a:r>
            <a:endParaRPr lang="en-US" dirty="0">
              <a:solidFill>
                <a:srgbClr val="FF0000"/>
              </a:solidFill>
            </a:endParaRPr>
          </a:p>
          <a:p>
            <a:pPr eaLnBrk="1" fontAlgn="auto" hangingPunct="1">
              <a:buFont typeface="Arial" panose="020B0604020202020204" pitchFamily="34" charset="0"/>
              <a:buChar char="•"/>
              <a:defRPr/>
            </a:pPr>
            <a:r>
              <a:rPr lang="en-US" dirty="0">
                <a:solidFill>
                  <a:srgbClr val="FF0000"/>
                </a:solidFill>
                <a:hlinkClick r:id="rId6"/>
              </a:rPr>
              <a:t>IDHelpDesk@cambiumassessment.com</a:t>
            </a:r>
            <a:r>
              <a:rPr lang="en-US" dirty="0">
                <a:solidFill>
                  <a:srgbClr val="FF0000"/>
                </a:solidFill>
              </a:rPr>
              <a:t> </a:t>
            </a:r>
          </a:p>
        </p:txBody>
      </p:sp>
      <p:sp>
        <p:nvSpPr>
          <p:cNvPr id="5" name="Slide Number Placeholder 4">
            <a:extLst>
              <a:ext uri="{FF2B5EF4-FFF2-40B4-BE49-F238E27FC236}">
                <a16:creationId xmlns:a16="http://schemas.microsoft.com/office/drawing/2014/main" id="{600F8206-BE26-42E3-BFED-6ABF0E7C901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0EC9-CCA8-4F3A-BCC3-E65C92341145}"/>
              </a:ext>
            </a:extLst>
          </p:cNvPr>
          <p:cNvSpPr>
            <a:spLocks noGrp="1"/>
          </p:cNvSpPr>
          <p:nvPr>
            <p:ph type="sldNum" sz="quarter" idx="12"/>
          </p:nvPr>
        </p:nvSpPr>
        <p:spPr/>
        <p:txBody>
          <a:bodyPr/>
          <a:lstStyle/>
          <a:p>
            <a:fld id="{B70F7035-E4E1-4BB6-A0A9-EB548548B6A5}" type="slidenum">
              <a:rPr lang="en-US" smtClean="0"/>
              <a:t>2</a:t>
            </a:fld>
            <a:endParaRPr lang="en-US" dirty="0"/>
          </a:p>
        </p:txBody>
      </p:sp>
      <p:sp>
        <p:nvSpPr>
          <p:cNvPr id="4" name="TextBox 3">
            <a:extLst>
              <a:ext uri="{FF2B5EF4-FFF2-40B4-BE49-F238E27FC236}">
                <a16:creationId xmlns:a16="http://schemas.microsoft.com/office/drawing/2014/main" id="{0232863A-9821-4629-A060-1D7658CDF5BD}"/>
              </a:ext>
            </a:extLst>
          </p:cNvPr>
          <p:cNvSpPr txBox="1"/>
          <p:nvPr/>
        </p:nvSpPr>
        <p:spPr>
          <a:xfrm>
            <a:off x="1626577" y="1327638"/>
            <a:ext cx="8616461"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Understand Types of Tests with Item-Level Data</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View Items and Student Responses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View Standards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Score Unscored Items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Modify Scores</a:t>
            </a:r>
          </a:p>
        </p:txBody>
      </p:sp>
      <p:sp>
        <p:nvSpPr>
          <p:cNvPr id="5" name="Title 4">
            <a:extLst>
              <a:ext uri="{FF2B5EF4-FFF2-40B4-BE49-F238E27FC236}">
                <a16:creationId xmlns:a16="http://schemas.microsoft.com/office/drawing/2014/main" id="{AEFDE985-0916-4CAF-9453-13C1DF7D870E}"/>
              </a:ext>
            </a:extLst>
          </p:cNvPr>
          <p:cNvSpPr>
            <a:spLocks noGrp="1"/>
          </p:cNvSpPr>
          <p:nvPr>
            <p:ph type="title" idx="4294967295"/>
          </p:nvPr>
        </p:nvSpPr>
        <p:spPr>
          <a:xfrm>
            <a:off x="232300" y="101748"/>
            <a:ext cx="11016200" cy="518012"/>
          </a:xfrm>
        </p:spPr>
        <p:txBody>
          <a:bodyPr/>
          <a:lstStyle/>
          <a:p>
            <a:r>
              <a:rPr lang="en-US" dirty="0"/>
              <a:t>Objectives</a:t>
            </a:r>
          </a:p>
        </p:txBody>
      </p:sp>
    </p:spTree>
    <p:extLst>
      <p:ext uri="{BB962C8B-B14F-4D97-AF65-F5344CB8AC3E}">
        <p14:creationId xmlns:p14="http://schemas.microsoft.com/office/powerpoint/2010/main" val="132384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A30D4-3296-4A5E-B1A1-DCA2A61FB661}"/>
              </a:ext>
            </a:extLst>
          </p:cNvPr>
          <p:cNvSpPr>
            <a:spLocks noGrp="1"/>
          </p:cNvSpPr>
          <p:nvPr>
            <p:ph type="title" idx="4294967295"/>
          </p:nvPr>
        </p:nvSpPr>
        <p:spPr>
          <a:xfrm>
            <a:off x="241981" y="2205"/>
            <a:ext cx="11016200" cy="518012"/>
          </a:xfrm>
        </p:spPr>
        <p:txBody>
          <a:bodyPr/>
          <a:lstStyle/>
          <a:p>
            <a:r>
              <a:rPr lang="en-US" dirty="0"/>
              <a:t>Types of Non-Summative Tests that Report Item-Level Data</a:t>
            </a:r>
          </a:p>
        </p:txBody>
      </p:sp>
      <p:grpSp>
        <p:nvGrpSpPr>
          <p:cNvPr id="2" name="Group 1">
            <a:extLst>
              <a:ext uri="{FF2B5EF4-FFF2-40B4-BE49-F238E27FC236}">
                <a16:creationId xmlns:a16="http://schemas.microsoft.com/office/drawing/2014/main" id="{EA22B6B9-1E18-4634-B03D-4B1B77298A5E}"/>
              </a:ext>
              <a:ext uri="{C183D7F6-B498-43B3-948B-1728B52AA6E4}">
                <adec:decorative xmlns:adec="http://schemas.microsoft.com/office/drawing/2017/decorative" val="1"/>
              </a:ext>
            </a:extLst>
          </p:cNvPr>
          <p:cNvGrpSpPr/>
          <p:nvPr/>
        </p:nvGrpSpPr>
        <p:grpSpPr>
          <a:xfrm>
            <a:off x="592649" y="-788131"/>
            <a:ext cx="11006702" cy="6727581"/>
            <a:chOff x="789058" y="-788131"/>
            <a:chExt cx="11006702" cy="6727581"/>
          </a:xfrm>
        </p:grpSpPr>
        <p:graphicFrame>
          <p:nvGraphicFramePr>
            <p:cNvPr id="4" name="Diagram 3">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4106269137"/>
                </p:ext>
              </p:extLst>
            </p:nvPr>
          </p:nvGraphicFramePr>
          <p:xfrm>
            <a:off x="789058" y="-788131"/>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ight Brace 30">
              <a:extLst>
                <a:ext uri="{FF2B5EF4-FFF2-40B4-BE49-F238E27FC236}">
                  <a16:creationId xmlns:a16="http://schemas.microsoft.com/office/drawing/2014/main" id="{919E3BF4-2ABC-475D-89EC-CE5782A4C26B}"/>
                </a:ext>
              </a:extLst>
            </p:cNvPr>
            <p:cNvSpPr/>
            <p:nvPr/>
          </p:nvSpPr>
          <p:spPr>
            <a:xfrm>
              <a:off x="8917058" y="932180"/>
              <a:ext cx="705118" cy="5007270"/>
            </a:xfrm>
            <a:prstGeom prst="rightBrace">
              <a:avLst>
                <a:gd name="adj1" fmla="val 13662"/>
                <a:gd name="adj2" fmla="val 50000"/>
              </a:avLst>
            </a:prstGeom>
            <a:ln w="57150">
              <a:solidFill>
                <a:srgbClr val="2C9ED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40" name="TextBox 39">
              <a:extLst>
                <a:ext uri="{FF2B5EF4-FFF2-40B4-BE49-F238E27FC236}">
                  <a16:creationId xmlns:a16="http://schemas.microsoft.com/office/drawing/2014/main" id="{39DE75D3-DA30-4778-B299-0373021D1094}"/>
                </a:ext>
              </a:extLst>
            </p:cNvPr>
            <p:cNvSpPr txBox="1"/>
            <p:nvPr/>
          </p:nvSpPr>
          <p:spPr>
            <a:xfrm>
              <a:off x="9916699" y="2721565"/>
              <a:ext cx="1879061" cy="1754326"/>
            </a:xfrm>
            <a:prstGeom prst="rect">
              <a:avLst/>
            </a:prstGeom>
            <a:noFill/>
            <a:ln w="38100">
              <a:solidFill>
                <a:srgbClr val="2C9ED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Our Focus</a:t>
              </a: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Item-Level Data Included on Benchmark and Interim Test Reports</a:t>
              </a:r>
            </a:p>
          </p:txBody>
        </p:sp>
      </p:grpSp>
      <p:sp>
        <p:nvSpPr>
          <p:cNvPr id="3" name="Slide Number Placeholder 2">
            <a:extLst>
              <a:ext uri="{FF2B5EF4-FFF2-40B4-BE49-F238E27FC236}">
                <a16:creationId xmlns:a16="http://schemas.microsoft.com/office/drawing/2014/main" id="{A2EBE3DF-7758-4157-BA89-C3ECDF5F09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6799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E817E-5406-4F4E-A022-C5E6FCC254D5}"/>
              </a:ext>
            </a:extLst>
          </p:cNvPr>
          <p:cNvSpPr>
            <a:spLocks noGrp="1"/>
          </p:cNvSpPr>
          <p:nvPr>
            <p:ph type="title" idx="4294967295"/>
          </p:nvPr>
        </p:nvSpPr>
        <p:spPr>
          <a:xfrm>
            <a:off x="208531" y="35521"/>
            <a:ext cx="11016200" cy="518012"/>
          </a:xfrm>
        </p:spPr>
        <p:txBody>
          <a:bodyPr/>
          <a:lstStyle/>
          <a:p>
            <a:r>
              <a:rPr lang="en-US" dirty="0"/>
              <a:t>Reports with Item-Level Data</a:t>
            </a:r>
          </a:p>
        </p:txBody>
      </p:sp>
      <p:grpSp>
        <p:nvGrpSpPr>
          <p:cNvPr id="2" name="Group 1" descr="Grade 6 Mathematics test with the 5 Items on which students performed the best section open.">
            <a:extLst>
              <a:ext uri="{FF2B5EF4-FFF2-40B4-BE49-F238E27FC236}">
                <a16:creationId xmlns:a16="http://schemas.microsoft.com/office/drawing/2014/main" id="{34474B6A-136E-48CE-AF30-62EC868E7F2B}"/>
              </a:ext>
            </a:extLst>
          </p:cNvPr>
          <p:cNvGrpSpPr/>
          <p:nvPr/>
        </p:nvGrpSpPr>
        <p:grpSpPr>
          <a:xfrm>
            <a:off x="374784" y="1160609"/>
            <a:ext cx="11442432" cy="4536782"/>
            <a:chOff x="374784" y="1160609"/>
            <a:chExt cx="11442432" cy="4536782"/>
          </a:xfrm>
        </p:grpSpPr>
        <p:pic>
          <p:nvPicPr>
            <p:cNvPr id="6" name="Picture 5">
              <a:extLst>
                <a:ext uri="{FF2B5EF4-FFF2-40B4-BE49-F238E27FC236}">
                  <a16:creationId xmlns:a16="http://schemas.microsoft.com/office/drawing/2014/main" id="{8B2E0F0B-81DB-4F1B-86DD-0F5C5AB0FB12}"/>
                </a:ext>
              </a:extLst>
            </p:cNvPr>
            <p:cNvPicPr>
              <a:picLocks noChangeAspect="1"/>
            </p:cNvPicPr>
            <p:nvPr/>
          </p:nvPicPr>
          <p:blipFill>
            <a:blip r:embed="rId3"/>
            <a:stretch>
              <a:fillRect/>
            </a:stretch>
          </p:blipFill>
          <p:spPr>
            <a:xfrm>
              <a:off x="374784" y="1160609"/>
              <a:ext cx="11442432" cy="45367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31005E55-8863-4BFD-BE0B-C2CC2096C216}"/>
                </a:ext>
              </a:extLst>
            </p:cNvPr>
            <p:cNvSpPr/>
            <p:nvPr/>
          </p:nvSpPr>
          <p:spPr>
            <a:xfrm>
              <a:off x="6380703" y="2200589"/>
              <a:ext cx="2110154" cy="10751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582D05D5-2E3B-4FB1-945C-12F9EE6B5680}"/>
                </a:ext>
              </a:extLst>
            </p:cNvPr>
            <p:cNvSpPr/>
            <p:nvPr/>
          </p:nvSpPr>
          <p:spPr>
            <a:xfrm>
              <a:off x="7266633" y="4489915"/>
              <a:ext cx="410308" cy="423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42B9EF48-6A71-4E71-A385-9CCC3C1724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61186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80072-A51B-48B9-A349-30063C436C1C}"/>
              </a:ext>
            </a:extLst>
          </p:cNvPr>
          <p:cNvSpPr>
            <a:spLocks noGrp="1"/>
          </p:cNvSpPr>
          <p:nvPr>
            <p:ph type="title"/>
          </p:nvPr>
        </p:nvSpPr>
        <p:spPr/>
        <p:txBody>
          <a:bodyPr/>
          <a:lstStyle/>
          <a:p>
            <a:r>
              <a:rPr lang="en-US" dirty="0"/>
              <a:t>How to View Standards for Each Item</a:t>
            </a:r>
          </a:p>
        </p:txBody>
      </p:sp>
      <p:grpSp>
        <p:nvGrpSpPr>
          <p:cNvPr id="2" name="Group 1" descr="Grade 6 Math test with a standard key open.">
            <a:extLst>
              <a:ext uri="{FF2B5EF4-FFF2-40B4-BE49-F238E27FC236}">
                <a16:creationId xmlns:a16="http://schemas.microsoft.com/office/drawing/2014/main" id="{93662E0C-0907-46C0-A47C-1B0104BA91FA}"/>
              </a:ext>
            </a:extLst>
          </p:cNvPr>
          <p:cNvGrpSpPr/>
          <p:nvPr/>
        </p:nvGrpSpPr>
        <p:grpSpPr>
          <a:xfrm>
            <a:off x="307613" y="1206824"/>
            <a:ext cx="11576773" cy="4240079"/>
            <a:chOff x="307613" y="1206824"/>
            <a:chExt cx="11576773" cy="4240079"/>
          </a:xfrm>
        </p:grpSpPr>
        <p:pic>
          <p:nvPicPr>
            <p:cNvPr id="5" name="Picture 4">
              <a:extLst>
                <a:ext uri="{FF2B5EF4-FFF2-40B4-BE49-F238E27FC236}">
                  <a16:creationId xmlns:a16="http://schemas.microsoft.com/office/drawing/2014/main" id="{0467F0B7-32BC-49E7-A27B-DDB19BE86E2C}"/>
                </a:ext>
              </a:extLst>
            </p:cNvPr>
            <p:cNvPicPr>
              <a:picLocks noChangeAspect="1"/>
            </p:cNvPicPr>
            <p:nvPr/>
          </p:nvPicPr>
          <p:blipFill>
            <a:blip r:embed="rId3"/>
            <a:stretch>
              <a:fillRect/>
            </a:stretch>
          </p:blipFill>
          <p:spPr>
            <a:xfrm>
              <a:off x="307613" y="1206824"/>
              <a:ext cx="11576773" cy="42400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CDA1127-0762-4C3E-8A3A-EEA707EB062E}"/>
                </a:ext>
              </a:extLst>
            </p:cNvPr>
            <p:cNvPicPr>
              <a:picLocks noChangeAspect="1"/>
            </p:cNvPicPr>
            <p:nvPr/>
          </p:nvPicPr>
          <p:blipFill>
            <a:blip r:embed="rId4"/>
            <a:stretch>
              <a:fillRect/>
            </a:stretch>
          </p:blipFill>
          <p:spPr>
            <a:xfrm rot="10800000">
              <a:off x="4579297" y="2044144"/>
              <a:ext cx="420660" cy="182896"/>
            </a:xfrm>
            <a:prstGeom prst="rect">
              <a:avLst/>
            </a:prstGeom>
          </p:spPr>
        </p:pic>
        <p:pic>
          <p:nvPicPr>
            <p:cNvPr id="11" name="Picture 10">
              <a:extLst>
                <a:ext uri="{FF2B5EF4-FFF2-40B4-BE49-F238E27FC236}">
                  <a16:creationId xmlns:a16="http://schemas.microsoft.com/office/drawing/2014/main" id="{6AA5078E-6C85-4C84-9933-9A3AE34B76E6}"/>
                </a:ext>
              </a:extLst>
            </p:cNvPr>
            <p:cNvPicPr>
              <a:picLocks noChangeAspect="1"/>
            </p:cNvPicPr>
            <p:nvPr/>
          </p:nvPicPr>
          <p:blipFill>
            <a:blip r:embed="rId4"/>
            <a:stretch>
              <a:fillRect/>
            </a:stretch>
          </p:blipFill>
          <p:spPr>
            <a:xfrm>
              <a:off x="5885669" y="2974518"/>
              <a:ext cx="420660" cy="182896"/>
            </a:xfrm>
            <a:prstGeom prst="rect">
              <a:avLst/>
            </a:prstGeom>
          </p:spPr>
        </p:pic>
        <p:sp>
          <p:nvSpPr>
            <p:cNvPr id="12" name="Flowchart: Connector 11">
              <a:extLst>
                <a:ext uri="{FF2B5EF4-FFF2-40B4-BE49-F238E27FC236}">
                  <a16:creationId xmlns:a16="http://schemas.microsoft.com/office/drawing/2014/main" id="{86A31682-F947-43BE-9E48-31A797F2CD11}"/>
                </a:ext>
              </a:extLst>
            </p:cNvPr>
            <p:cNvSpPr/>
            <p:nvPr/>
          </p:nvSpPr>
          <p:spPr>
            <a:xfrm>
              <a:off x="6852488" y="2882804"/>
              <a:ext cx="358516" cy="3462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4A20FFEC-84BA-4C04-83AD-42E616C61A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01587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A405E-5F38-48AA-A7F0-5B4BE1243909}"/>
              </a:ext>
            </a:extLst>
          </p:cNvPr>
          <p:cNvSpPr>
            <a:spLocks noGrp="1"/>
          </p:cNvSpPr>
          <p:nvPr>
            <p:ph type="title" idx="4294967295"/>
          </p:nvPr>
        </p:nvSpPr>
        <p:spPr>
          <a:xfrm>
            <a:off x="298244" y="10419"/>
            <a:ext cx="11016200" cy="518012"/>
          </a:xfrm>
        </p:spPr>
        <p:txBody>
          <a:bodyPr/>
          <a:lstStyle/>
          <a:p>
            <a:r>
              <a:rPr lang="en-US" dirty="0"/>
              <a:t>Reports with Multiple Reporting Categories</a:t>
            </a:r>
          </a:p>
        </p:txBody>
      </p:sp>
      <p:grpSp>
        <p:nvGrpSpPr>
          <p:cNvPr id="3" name="Group 2" descr="Scale Score and Performance columns open in the Geometry and Statistics and Probability section of a Grade 6 Math test.">
            <a:extLst>
              <a:ext uri="{FF2B5EF4-FFF2-40B4-BE49-F238E27FC236}">
                <a16:creationId xmlns:a16="http://schemas.microsoft.com/office/drawing/2014/main" id="{BE7BB350-AE74-44BB-9A4E-6B05AC1B4E3B}"/>
              </a:ext>
            </a:extLst>
          </p:cNvPr>
          <p:cNvGrpSpPr/>
          <p:nvPr/>
        </p:nvGrpSpPr>
        <p:grpSpPr>
          <a:xfrm>
            <a:off x="643095" y="939018"/>
            <a:ext cx="10671349" cy="4979963"/>
            <a:chOff x="643095" y="939018"/>
            <a:chExt cx="10671349" cy="4979963"/>
          </a:xfrm>
        </p:grpSpPr>
        <p:pic>
          <p:nvPicPr>
            <p:cNvPr id="4" name="Picture 3">
              <a:extLst>
                <a:ext uri="{FF2B5EF4-FFF2-40B4-BE49-F238E27FC236}">
                  <a16:creationId xmlns:a16="http://schemas.microsoft.com/office/drawing/2014/main" id="{8CD75D14-DF78-418B-AABC-143F897500B6}"/>
                </a:ext>
              </a:extLst>
            </p:cNvPr>
            <p:cNvPicPr>
              <a:picLocks noChangeAspect="1"/>
            </p:cNvPicPr>
            <p:nvPr/>
          </p:nvPicPr>
          <p:blipFill>
            <a:blip r:embed="rId3"/>
            <a:stretch>
              <a:fillRect/>
            </a:stretch>
          </p:blipFill>
          <p:spPr>
            <a:xfrm>
              <a:off x="643095" y="939018"/>
              <a:ext cx="10671349" cy="49799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D3682AC-F48C-4C1A-9C29-27EC82446DAB}"/>
                </a:ext>
              </a:extLst>
            </p:cNvPr>
            <p:cNvSpPr/>
            <p:nvPr/>
          </p:nvSpPr>
          <p:spPr>
            <a:xfrm>
              <a:off x="4461468" y="2341266"/>
              <a:ext cx="2280975" cy="3577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2" name="Slide Number Placeholder 1">
            <a:extLst>
              <a:ext uri="{FF2B5EF4-FFF2-40B4-BE49-F238E27FC236}">
                <a16:creationId xmlns:a16="http://schemas.microsoft.com/office/drawing/2014/main" id="{98D20254-E5AB-493A-B9CB-34725E3568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675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EB5EFF-3E7A-4F99-AC55-771A4EBBF8ED}"/>
              </a:ext>
            </a:extLst>
          </p:cNvPr>
          <p:cNvSpPr>
            <a:spLocks noGrp="1"/>
          </p:cNvSpPr>
          <p:nvPr>
            <p:ph type="title" idx="4294967295"/>
          </p:nvPr>
        </p:nvSpPr>
        <p:spPr>
          <a:xfrm>
            <a:off x="208887" y="0"/>
            <a:ext cx="11016200" cy="518012"/>
          </a:xfrm>
        </p:spPr>
        <p:txBody>
          <a:bodyPr/>
          <a:lstStyle/>
          <a:p>
            <a:r>
              <a:rPr lang="en-US" dirty="0"/>
              <a:t>Viewing an Item and Student Response</a:t>
            </a:r>
          </a:p>
        </p:txBody>
      </p:sp>
      <p:grpSp>
        <p:nvGrpSpPr>
          <p:cNvPr id="2" name="Group 1" descr="An item link, #41, circle in red, on an interim test. And a score link for item #41 circled in red.">
            <a:extLst>
              <a:ext uri="{FF2B5EF4-FFF2-40B4-BE49-F238E27FC236}">
                <a16:creationId xmlns:a16="http://schemas.microsoft.com/office/drawing/2014/main" id="{7457EDB5-BBA7-439F-92C0-055E5DF0D4E4}"/>
              </a:ext>
            </a:extLst>
          </p:cNvPr>
          <p:cNvGrpSpPr/>
          <p:nvPr/>
        </p:nvGrpSpPr>
        <p:grpSpPr>
          <a:xfrm>
            <a:off x="696264" y="896805"/>
            <a:ext cx="5525219" cy="4977294"/>
            <a:chOff x="696264" y="896805"/>
            <a:chExt cx="5525219" cy="4977294"/>
          </a:xfrm>
        </p:grpSpPr>
        <p:pic>
          <p:nvPicPr>
            <p:cNvPr id="12" name="Picture 11">
              <a:extLst>
                <a:ext uri="{FF2B5EF4-FFF2-40B4-BE49-F238E27FC236}">
                  <a16:creationId xmlns:a16="http://schemas.microsoft.com/office/drawing/2014/main" id="{D5FCE81B-FCBA-4AA5-94E0-462B8A1CE47A}"/>
                </a:ext>
              </a:extLst>
            </p:cNvPr>
            <p:cNvPicPr>
              <a:picLocks noChangeAspect="1"/>
            </p:cNvPicPr>
            <p:nvPr/>
          </p:nvPicPr>
          <p:blipFill>
            <a:blip r:embed="rId3"/>
            <a:stretch>
              <a:fillRect/>
            </a:stretch>
          </p:blipFill>
          <p:spPr>
            <a:xfrm>
              <a:off x="696264" y="896805"/>
              <a:ext cx="3350102" cy="49772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2A1D2D70-4AE4-4948-82C3-289CD8BA4F12}"/>
                </a:ext>
              </a:extLst>
            </p:cNvPr>
            <p:cNvGrpSpPr/>
            <p:nvPr/>
          </p:nvGrpSpPr>
          <p:grpSpPr>
            <a:xfrm>
              <a:off x="3586158" y="1975813"/>
              <a:ext cx="2635325" cy="3746765"/>
              <a:chOff x="3297734" y="1975813"/>
              <a:chExt cx="2635325" cy="3746765"/>
            </a:xfrm>
          </p:grpSpPr>
          <p:sp>
            <p:nvSpPr>
              <p:cNvPr id="7" name="Flowchart: Connector 6">
                <a:extLst>
                  <a:ext uri="{FF2B5EF4-FFF2-40B4-BE49-F238E27FC236}">
                    <a16:creationId xmlns:a16="http://schemas.microsoft.com/office/drawing/2014/main" id="{8D4A8C28-3527-42B9-AB85-6723001565D5}"/>
                  </a:ext>
                </a:extLst>
              </p:cNvPr>
              <p:cNvSpPr/>
              <p:nvPr/>
            </p:nvSpPr>
            <p:spPr>
              <a:xfrm>
                <a:off x="3297734" y="5422962"/>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8" name="Flowchart: Connector 7">
                <a:extLst>
                  <a:ext uri="{FF2B5EF4-FFF2-40B4-BE49-F238E27FC236}">
                    <a16:creationId xmlns:a16="http://schemas.microsoft.com/office/drawing/2014/main" id="{A8D1E44C-D4B0-4F18-86AC-7F6AF32B5A58}"/>
                  </a:ext>
                </a:extLst>
              </p:cNvPr>
              <p:cNvSpPr/>
              <p:nvPr/>
            </p:nvSpPr>
            <p:spPr>
              <a:xfrm>
                <a:off x="3316428" y="1975813"/>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a:off x="3757942" y="2140898"/>
                <a:ext cx="21751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2C7A6C-D9EA-4BC2-B294-461C9D10FE7D}"/>
                  </a:ext>
                </a:extLst>
              </p:cNvPr>
              <p:cNvCxnSpPr>
                <a:cxnSpLocks/>
              </p:cNvCxnSpPr>
              <p:nvPr/>
            </p:nvCxnSpPr>
            <p:spPr>
              <a:xfrm>
                <a:off x="3757942" y="5572770"/>
                <a:ext cx="21751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descr="Item #41, the question. Item #41, the question and the student response.">
            <a:extLst>
              <a:ext uri="{FF2B5EF4-FFF2-40B4-BE49-F238E27FC236}">
                <a16:creationId xmlns:a16="http://schemas.microsoft.com/office/drawing/2014/main" id="{2AFF50FD-2586-4E65-89DF-FACA0605A0C6}"/>
              </a:ext>
            </a:extLst>
          </p:cNvPr>
          <p:cNvGrpSpPr/>
          <p:nvPr/>
        </p:nvGrpSpPr>
        <p:grpSpPr>
          <a:xfrm>
            <a:off x="6374040" y="890935"/>
            <a:ext cx="4367156" cy="5263040"/>
            <a:chOff x="6374040" y="890935"/>
            <a:chExt cx="4367156" cy="5263040"/>
          </a:xfrm>
        </p:grpSpPr>
        <p:pic>
          <p:nvPicPr>
            <p:cNvPr id="16" name="Picture 15" descr="A picture containing chart&#10;&#10;Description automatically generated">
              <a:extLst>
                <a:ext uri="{FF2B5EF4-FFF2-40B4-BE49-F238E27FC236}">
                  <a16:creationId xmlns:a16="http://schemas.microsoft.com/office/drawing/2014/main" id="{5F9C9BC4-D1FB-4194-8D0B-D1DA4D653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542" y="890935"/>
              <a:ext cx="4318152" cy="2469372"/>
            </a:xfrm>
            <a:prstGeom prst="rect">
              <a:avLst/>
            </a:prstGeom>
            <a:ln w="12700">
              <a:solidFill>
                <a:schemeClr val="bg1">
                  <a:lumMod val="75000"/>
                </a:schemeClr>
              </a:solidFill>
            </a:ln>
          </p:spPr>
        </p:pic>
        <p:pic>
          <p:nvPicPr>
            <p:cNvPr id="20" name="Picture 19" descr="Graphical user interface, application, table&#10;&#10;Description automatically generated">
              <a:extLst>
                <a:ext uri="{FF2B5EF4-FFF2-40B4-BE49-F238E27FC236}">
                  <a16:creationId xmlns:a16="http://schemas.microsoft.com/office/drawing/2014/main" id="{60463F3F-EFD5-455F-86C4-8C89303DF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4040" y="3518790"/>
              <a:ext cx="4367156" cy="2635185"/>
            </a:xfrm>
            <a:prstGeom prst="rect">
              <a:avLst/>
            </a:prstGeom>
            <a:ln w="12700">
              <a:solidFill>
                <a:schemeClr val="bg1">
                  <a:lumMod val="75000"/>
                </a:schemeClr>
              </a:solidFill>
            </a:ln>
          </p:spPr>
        </p:pic>
      </p:grpSp>
      <p:sp>
        <p:nvSpPr>
          <p:cNvPr id="10" name="Slide Number Placeholder 9">
            <a:extLst>
              <a:ext uri="{FF2B5EF4-FFF2-40B4-BE49-F238E27FC236}">
                <a16:creationId xmlns:a16="http://schemas.microsoft.com/office/drawing/2014/main" id="{D1FA6C93-EDCD-477A-9C70-76CAE327F0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3267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400636-8267-4793-8067-1B5EFDCCC866}"/>
              </a:ext>
            </a:extLst>
          </p:cNvPr>
          <p:cNvSpPr>
            <a:spLocks noGrp="1"/>
          </p:cNvSpPr>
          <p:nvPr>
            <p:ph type="title" idx="4294967295"/>
          </p:nvPr>
        </p:nvSpPr>
        <p:spPr>
          <a:xfrm>
            <a:off x="577347" y="91597"/>
            <a:ext cx="11016200" cy="518012"/>
          </a:xfrm>
        </p:spPr>
        <p:txBody>
          <a:bodyPr/>
          <a:lstStyle/>
          <a:p>
            <a:r>
              <a:rPr lang="en-US" dirty="0"/>
              <a:t>Item &amp; Score Tab</a:t>
            </a:r>
          </a:p>
        </p:txBody>
      </p:sp>
      <p:grpSp>
        <p:nvGrpSpPr>
          <p:cNvPr id="4" name="Group 3" descr="Item and Score Tab open showing the question obscured by shading to maintain security.">
            <a:extLst>
              <a:ext uri="{FF2B5EF4-FFF2-40B4-BE49-F238E27FC236}">
                <a16:creationId xmlns:a16="http://schemas.microsoft.com/office/drawing/2014/main" id="{4C13EC6E-2A49-4269-AE0A-D636594B7104}"/>
              </a:ext>
            </a:extLst>
          </p:cNvPr>
          <p:cNvGrpSpPr/>
          <p:nvPr/>
        </p:nvGrpSpPr>
        <p:grpSpPr>
          <a:xfrm>
            <a:off x="373460" y="953429"/>
            <a:ext cx="5582807" cy="3313798"/>
            <a:chOff x="373460" y="953429"/>
            <a:chExt cx="5582807" cy="3313798"/>
          </a:xfrm>
        </p:grpSpPr>
        <p:pic>
          <p:nvPicPr>
            <p:cNvPr id="11" name="Picture 10" descr="Graphical user interface, application, table&#10;&#10;Description automatically generated">
              <a:extLst>
                <a:ext uri="{FF2B5EF4-FFF2-40B4-BE49-F238E27FC236}">
                  <a16:creationId xmlns:a16="http://schemas.microsoft.com/office/drawing/2014/main" id="{D1FA1163-B8F1-4803-93BE-46F07B54F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81" y="953429"/>
              <a:ext cx="5491786" cy="3313798"/>
            </a:xfrm>
            <a:prstGeom prst="rect">
              <a:avLst/>
            </a:prstGeom>
            <a:ln w="12700">
              <a:solidFill>
                <a:schemeClr val="bg1">
                  <a:lumMod val="75000"/>
                </a:schemeClr>
              </a:solidFill>
            </a:ln>
          </p:spPr>
        </p:pic>
        <p:grpSp>
          <p:nvGrpSpPr>
            <p:cNvPr id="12" name="Group 11">
              <a:extLst>
                <a:ext uri="{FF2B5EF4-FFF2-40B4-BE49-F238E27FC236}">
                  <a16:creationId xmlns:a16="http://schemas.microsoft.com/office/drawing/2014/main" id="{A0184173-01B2-4FFC-8DD1-4F70CF0C110D}"/>
                </a:ext>
              </a:extLst>
            </p:cNvPr>
            <p:cNvGrpSpPr/>
            <p:nvPr/>
          </p:nvGrpSpPr>
          <p:grpSpPr>
            <a:xfrm>
              <a:off x="373460" y="1055077"/>
              <a:ext cx="5112940" cy="338294"/>
              <a:chOff x="425771" y="1055077"/>
              <a:chExt cx="5112940" cy="338294"/>
            </a:xfrm>
          </p:grpSpPr>
          <p:sp>
            <p:nvSpPr>
              <p:cNvPr id="2" name="Oval 1">
                <a:extLst>
                  <a:ext uri="{FF2B5EF4-FFF2-40B4-BE49-F238E27FC236}">
                    <a16:creationId xmlns:a16="http://schemas.microsoft.com/office/drawing/2014/main" id="{6A05746F-E7C0-496D-9C42-4813B19B55FB}"/>
                  </a:ext>
                </a:extLst>
              </p:cNvPr>
              <p:cNvSpPr/>
              <p:nvPr/>
            </p:nvSpPr>
            <p:spPr>
              <a:xfrm>
                <a:off x="425771" y="1055077"/>
                <a:ext cx="1093600" cy="338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9" name="Oval 8">
                <a:extLst>
                  <a:ext uri="{FF2B5EF4-FFF2-40B4-BE49-F238E27FC236}">
                    <a16:creationId xmlns:a16="http://schemas.microsoft.com/office/drawing/2014/main" id="{A520124A-78E1-48AF-8373-F59D02C57156}"/>
                  </a:ext>
                </a:extLst>
              </p:cNvPr>
              <p:cNvSpPr/>
              <p:nvPr/>
            </p:nvSpPr>
            <p:spPr>
              <a:xfrm>
                <a:off x="4925762" y="1093595"/>
                <a:ext cx="612949"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14" name="Oval 13">
              <a:extLst>
                <a:ext uri="{FF2B5EF4-FFF2-40B4-BE49-F238E27FC236}">
                  <a16:creationId xmlns:a16="http://schemas.microsoft.com/office/drawing/2014/main" id="{C0265A3D-D50A-4FB7-BDF0-58D8B8A3EA15}"/>
                </a:ext>
              </a:extLst>
            </p:cNvPr>
            <p:cNvSpPr/>
            <p:nvPr/>
          </p:nvSpPr>
          <p:spPr>
            <a:xfrm>
              <a:off x="4873451" y="1727777"/>
              <a:ext cx="1082816" cy="4580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7" name="Group 6" descr="The Rubric &amp; Resource tab open showing the student response obscured by shading.">
            <a:extLst>
              <a:ext uri="{FF2B5EF4-FFF2-40B4-BE49-F238E27FC236}">
                <a16:creationId xmlns:a16="http://schemas.microsoft.com/office/drawing/2014/main" id="{73F3499B-DA59-4E20-8092-772AB76F3EBA}"/>
              </a:ext>
            </a:extLst>
          </p:cNvPr>
          <p:cNvGrpSpPr/>
          <p:nvPr/>
        </p:nvGrpSpPr>
        <p:grpSpPr>
          <a:xfrm>
            <a:off x="3842221" y="2726011"/>
            <a:ext cx="7751326" cy="3178560"/>
            <a:chOff x="3842221" y="2726011"/>
            <a:chExt cx="7751326" cy="3178560"/>
          </a:xfrm>
        </p:grpSpPr>
        <p:pic>
          <p:nvPicPr>
            <p:cNvPr id="5" name="Picture 4" descr="Graphical user interface, text, application, email&#10;&#10;Description automatically generated">
              <a:extLst>
                <a:ext uri="{FF2B5EF4-FFF2-40B4-BE49-F238E27FC236}">
                  <a16:creationId xmlns:a16="http://schemas.microsoft.com/office/drawing/2014/main" id="{80E6534F-71BB-4B31-8801-7348A8C3D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221" y="2726011"/>
              <a:ext cx="7751326" cy="31785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id="{3FB5E028-A6EE-49AA-A2F3-9F0191BAF130}"/>
                </a:ext>
              </a:extLst>
            </p:cNvPr>
            <p:cNvSpPr/>
            <p:nvPr/>
          </p:nvSpPr>
          <p:spPr>
            <a:xfrm>
              <a:off x="10787219" y="2984360"/>
              <a:ext cx="806328"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6" name="Slide Number Placeholder 5">
            <a:extLst>
              <a:ext uri="{FF2B5EF4-FFF2-40B4-BE49-F238E27FC236}">
                <a16:creationId xmlns:a16="http://schemas.microsoft.com/office/drawing/2014/main" id="{B112D0AA-E15B-47C5-B6BD-308C19037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89645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8BFE-5D9D-4E19-89DF-00C23F3CC384}"/>
              </a:ext>
            </a:extLst>
          </p:cNvPr>
          <p:cNvSpPr>
            <a:spLocks noGrp="1"/>
          </p:cNvSpPr>
          <p:nvPr>
            <p:ph type="title"/>
          </p:nvPr>
        </p:nvSpPr>
        <p:spPr>
          <a:xfrm>
            <a:off x="240952" y="95695"/>
            <a:ext cx="11201480" cy="729696"/>
          </a:xfrm>
        </p:spPr>
        <p:txBody>
          <a:bodyPr>
            <a:normAutofit/>
          </a:bodyPr>
          <a:lstStyle/>
          <a:p>
            <a:r>
              <a:rPr lang="en-US" dirty="0"/>
              <a:t>Multiple Scoring Assertions</a:t>
            </a:r>
          </a:p>
        </p:txBody>
      </p:sp>
      <p:pic>
        <p:nvPicPr>
          <p:cNvPr id="11" name="Picture 10" descr="Graphical user interface, application&#10;&#10;Description automatically generated">
            <a:extLst>
              <a:ext uri="{FF2B5EF4-FFF2-40B4-BE49-F238E27FC236}">
                <a16:creationId xmlns:a16="http://schemas.microsoft.com/office/drawing/2014/main" id="{70F721B2-FB41-48AF-BA10-6ABCAF051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23" y="934840"/>
            <a:ext cx="11668755" cy="5224725"/>
          </a:xfrm>
          <a:prstGeom prst="rect">
            <a:avLst/>
          </a:prstGeom>
        </p:spPr>
      </p:pic>
      <p:grpSp>
        <p:nvGrpSpPr>
          <p:cNvPr id="19" name="Group 18" descr="A table listing multiple scoring assertions; obscured by shading to maintain security.">
            <a:extLst>
              <a:ext uri="{FF2B5EF4-FFF2-40B4-BE49-F238E27FC236}">
                <a16:creationId xmlns:a16="http://schemas.microsoft.com/office/drawing/2014/main" id="{0758BF83-29A0-4FF7-AB73-F334390FA252}"/>
              </a:ext>
            </a:extLst>
          </p:cNvPr>
          <p:cNvGrpSpPr/>
          <p:nvPr/>
        </p:nvGrpSpPr>
        <p:grpSpPr>
          <a:xfrm>
            <a:off x="289519" y="982016"/>
            <a:ext cx="9388933" cy="625976"/>
            <a:chOff x="289519" y="982016"/>
            <a:chExt cx="9388933" cy="625976"/>
          </a:xfrm>
        </p:grpSpPr>
        <p:pic>
          <p:nvPicPr>
            <p:cNvPr id="10" name="Picture 9" descr="Text&#10;&#10;Description automatically generated">
              <a:extLst>
                <a:ext uri="{FF2B5EF4-FFF2-40B4-BE49-F238E27FC236}">
                  <a16:creationId xmlns:a16="http://schemas.microsoft.com/office/drawing/2014/main" id="{1AFBCE18-8054-4A1F-BA92-BB62F9DA7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132" y="1220053"/>
              <a:ext cx="1338320" cy="299038"/>
            </a:xfrm>
            <a:prstGeom prst="rect">
              <a:avLst/>
            </a:prstGeom>
          </p:spPr>
        </p:pic>
        <p:pic>
          <p:nvPicPr>
            <p:cNvPr id="16" name="Picture 15">
              <a:extLst>
                <a:ext uri="{FF2B5EF4-FFF2-40B4-BE49-F238E27FC236}">
                  <a16:creationId xmlns:a16="http://schemas.microsoft.com/office/drawing/2014/main" id="{77D98B39-F5DD-4A53-81FE-43BD1B44E185}"/>
                </a:ext>
              </a:extLst>
            </p:cNvPr>
            <p:cNvPicPr>
              <a:picLocks noChangeAspect="1"/>
            </p:cNvPicPr>
            <p:nvPr/>
          </p:nvPicPr>
          <p:blipFill>
            <a:blip r:embed="rId5"/>
            <a:stretch>
              <a:fillRect/>
            </a:stretch>
          </p:blipFill>
          <p:spPr>
            <a:xfrm>
              <a:off x="289519" y="982016"/>
              <a:ext cx="5498332" cy="198469"/>
            </a:xfrm>
            <a:prstGeom prst="rect">
              <a:avLst/>
            </a:prstGeom>
          </p:spPr>
        </p:pic>
        <p:pic>
          <p:nvPicPr>
            <p:cNvPr id="18" name="Picture 17">
              <a:extLst>
                <a:ext uri="{FF2B5EF4-FFF2-40B4-BE49-F238E27FC236}">
                  <a16:creationId xmlns:a16="http://schemas.microsoft.com/office/drawing/2014/main" id="{353397B0-88C0-4820-8F96-D0A2B58E34AD}"/>
                </a:ext>
              </a:extLst>
            </p:cNvPr>
            <p:cNvPicPr>
              <a:picLocks noChangeAspect="1"/>
            </p:cNvPicPr>
            <p:nvPr/>
          </p:nvPicPr>
          <p:blipFill>
            <a:blip r:embed="rId6"/>
            <a:stretch>
              <a:fillRect/>
            </a:stretch>
          </p:blipFill>
          <p:spPr>
            <a:xfrm>
              <a:off x="637266" y="1231421"/>
              <a:ext cx="7951930" cy="376571"/>
            </a:xfrm>
            <a:prstGeom prst="rect">
              <a:avLst/>
            </a:prstGeom>
          </p:spPr>
        </p:pic>
      </p:grpSp>
      <p:sp>
        <p:nvSpPr>
          <p:cNvPr id="4" name="Slide Number Placeholder 3">
            <a:extLst>
              <a:ext uri="{FF2B5EF4-FFF2-40B4-BE49-F238E27FC236}">
                <a16:creationId xmlns:a16="http://schemas.microsoft.com/office/drawing/2014/main" id="{7041B6A5-9131-4958-98F1-9808C994F61F}"/>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967603855"/>
      </p:ext>
    </p:extLst>
  </p:cSld>
  <p:clrMapOvr>
    <a:masterClrMapping/>
  </p:clrMapOvr>
</p:sld>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3190</Words>
  <Application>Microsoft Office PowerPoint</Application>
  <PresentationFormat>Widescreen</PresentationFormat>
  <Paragraphs>245</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Narrow</vt:lpstr>
      <vt:lpstr>Calibri</vt:lpstr>
      <vt:lpstr>Franklin Gothic Book</vt:lpstr>
      <vt:lpstr>Franklin Gothic Medium</vt:lpstr>
      <vt:lpstr>Gill Sans MT</vt:lpstr>
      <vt:lpstr>Open Sans</vt:lpstr>
      <vt:lpstr>Tahoma</vt:lpstr>
      <vt:lpstr>Times New Roman</vt:lpstr>
      <vt:lpstr>1_Cambium Assessment PPT</vt:lpstr>
      <vt:lpstr>PowerPoint Presentation</vt:lpstr>
      <vt:lpstr>Objectives</vt:lpstr>
      <vt:lpstr>Types of Non-Summative Tests that Report Item-Level Data</vt:lpstr>
      <vt:lpstr>Reports with Item-Level Data</vt:lpstr>
      <vt:lpstr>How to View Standards for Each Item</vt:lpstr>
      <vt:lpstr>Reports with Multiple Reporting Categories</vt:lpstr>
      <vt:lpstr>Viewing an Item and Student Response</vt:lpstr>
      <vt:lpstr>Item &amp; Score Tab</vt:lpstr>
      <vt:lpstr>Multiple Scoring Assertions</vt:lpstr>
      <vt:lpstr>Tests to Score—Dashboard</vt:lpstr>
      <vt:lpstr>Test Scoring Page and Scoring Window</vt:lpstr>
      <vt:lpstr>Scoring Window (cont.)</vt:lpstr>
      <vt:lpstr>Submit the Scores</vt:lpstr>
      <vt:lpstr>Modify Scores</vt:lpstr>
      <vt:lpstr>Modify Scores in Item &amp; Score Tab</vt:lpstr>
      <vt:lpstr>Condition Codes </vt:lpstr>
      <vt:lpstr>How Can I Get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Cameron Benham</cp:lastModifiedBy>
  <cp:revision>5</cp:revision>
  <dcterms:created xsi:type="dcterms:W3CDTF">2022-08-11T20:15:46Z</dcterms:created>
  <dcterms:modified xsi:type="dcterms:W3CDTF">2022-09-22T17:18:08Z</dcterms:modified>
</cp:coreProperties>
</file>