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xml" ContentType="application/vnd.openxmlformats-officedocument.presentationml.tags+xml"/>
  <Override PartName="/ppt/notesSlides/notesSlide46.xml" ContentType="application/vnd.openxmlformats-officedocument.presentationml.notesSlide+xml"/>
  <Override PartName="/ppt/tags/tag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2"/>
  </p:notesMasterIdLst>
  <p:handoutMasterIdLst>
    <p:handoutMasterId r:id="rId63"/>
  </p:handoutMasterIdLst>
  <p:sldIdLst>
    <p:sldId id="294" r:id="rId5"/>
    <p:sldId id="291" r:id="rId6"/>
    <p:sldId id="592" r:id="rId7"/>
    <p:sldId id="292" r:id="rId8"/>
    <p:sldId id="293" r:id="rId9"/>
    <p:sldId id="400" r:id="rId10"/>
    <p:sldId id="295" r:id="rId11"/>
    <p:sldId id="296" r:id="rId12"/>
    <p:sldId id="599" r:id="rId13"/>
    <p:sldId id="297" r:id="rId14"/>
    <p:sldId id="597" r:id="rId15"/>
    <p:sldId id="346" r:id="rId16"/>
    <p:sldId id="342" r:id="rId17"/>
    <p:sldId id="298" r:id="rId18"/>
    <p:sldId id="336" r:id="rId19"/>
    <p:sldId id="343" r:id="rId20"/>
    <p:sldId id="299" r:id="rId21"/>
    <p:sldId id="301" r:id="rId22"/>
    <p:sldId id="330" r:id="rId23"/>
    <p:sldId id="347" r:id="rId24"/>
    <p:sldId id="332" r:id="rId25"/>
    <p:sldId id="300" r:id="rId26"/>
    <p:sldId id="593" r:id="rId27"/>
    <p:sldId id="348" r:id="rId28"/>
    <p:sldId id="302" r:id="rId29"/>
    <p:sldId id="326" r:id="rId30"/>
    <p:sldId id="321" r:id="rId31"/>
    <p:sldId id="304" r:id="rId32"/>
    <p:sldId id="305" r:id="rId33"/>
    <p:sldId id="307" r:id="rId34"/>
    <p:sldId id="308" r:id="rId35"/>
    <p:sldId id="324" r:id="rId36"/>
    <p:sldId id="404" r:id="rId37"/>
    <p:sldId id="329" r:id="rId38"/>
    <p:sldId id="587" r:id="rId39"/>
    <p:sldId id="588" r:id="rId40"/>
    <p:sldId id="594" r:id="rId41"/>
    <p:sldId id="591" r:id="rId42"/>
    <p:sldId id="328" r:id="rId43"/>
    <p:sldId id="310" r:id="rId44"/>
    <p:sldId id="589" r:id="rId45"/>
    <p:sldId id="311" r:id="rId46"/>
    <p:sldId id="312" r:id="rId47"/>
    <p:sldId id="595" r:id="rId48"/>
    <p:sldId id="313" r:id="rId49"/>
    <p:sldId id="339" r:id="rId50"/>
    <p:sldId id="341" r:id="rId51"/>
    <p:sldId id="331" r:id="rId52"/>
    <p:sldId id="306" r:id="rId53"/>
    <p:sldId id="596" r:id="rId54"/>
    <p:sldId id="314" r:id="rId55"/>
    <p:sldId id="315" r:id="rId56"/>
    <p:sldId id="316" r:id="rId57"/>
    <p:sldId id="322" r:id="rId58"/>
    <p:sldId id="317" r:id="rId59"/>
    <p:sldId id="318" r:id="rId60"/>
    <p:sldId id="600" r:id="rId61"/>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1AEDD2F-4AD3-462C-B1CF-EDF45C97876B}">
          <p14:sldIdLst>
            <p14:sldId id="294"/>
            <p14:sldId id="291"/>
          </p14:sldIdLst>
        </p14:section>
        <p14:section name="Secure Browser" id="{D09D6252-D3C2-45F8-A6DA-C5A367DFBB46}">
          <p14:sldIdLst>
            <p14:sldId id="592"/>
            <p14:sldId id="292"/>
          </p14:sldIdLst>
        </p14:section>
        <p14:section name="Logging In" id="{DC6D899D-B96C-43F4-AA26-82DEB404CFDE}">
          <p14:sldIdLst>
            <p14:sldId id="293"/>
            <p14:sldId id="400"/>
            <p14:sldId id="295"/>
            <p14:sldId id="296"/>
            <p14:sldId id="599"/>
            <p14:sldId id="297"/>
          </p14:sldIdLst>
        </p14:section>
        <p14:section name="Functionality Checks" id="{557AF6E3-8EA6-4DF5-B181-BDDF952141E3}">
          <p14:sldIdLst>
            <p14:sldId id="597"/>
            <p14:sldId id="346"/>
            <p14:sldId id="342"/>
            <p14:sldId id="298"/>
            <p14:sldId id="336"/>
            <p14:sldId id="343"/>
            <p14:sldId id="299"/>
          </p14:sldIdLst>
        </p14:section>
        <p14:section name="Test Interface" id="{5C195BE8-763F-435B-8C2E-840028C2461B}">
          <p14:sldIdLst>
            <p14:sldId id="301"/>
            <p14:sldId id="330"/>
            <p14:sldId id="347"/>
            <p14:sldId id="332"/>
            <p14:sldId id="300"/>
          </p14:sldIdLst>
        </p14:section>
        <p14:section name="Universal Tools" id="{4DFC5C93-0F4E-4E25-8973-4282D79BA556}">
          <p14:sldIdLst>
            <p14:sldId id="593"/>
            <p14:sldId id="348"/>
            <p14:sldId id="302"/>
            <p14:sldId id="326"/>
            <p14:sldId id="321"/>
            <p14:sldId id="304"/>
            <p14:sldId id="305"/>
            <p14:sldId id="307"/>
            <p14:sldId id="308"/>
            <p14:sldId id="324"/>
            <p14:sldId id="404"/>
            <p14:sldId id="329"/>
            <p14:sldId id="587"/>
            <p14:sldId id="588"/>
          </p14:sldIdLst>
        </p14:section>
        <p14:section name="Accessibility Resources" id="{041FFDE6-D66C-4BDD-89A8-4FDFF67D994A}">
          <p14:sldIdLst>
            <p14:sldId id="594"/>
            <p14:sldId id="591"/>
            <p14:sldId id="328"/>
            <p14:sldId id="310"/>
            <p14:sldId id="589"/>
            <p14:sldId id="311"/>
            <p14:sldId id="312"/>
          </p14:sldIdLst>
        </p14:section>
        <p14:section name="Test Items" id="{A85C9120-D216-49D1-B460-1C358C550468}">
          <p14:sldIdLst>
            <p14:sldId id="595"/>
            <p14:sldId id="313"/>
            <p14:sldId id="339"/>
            <p14:sldId id="341"/>
            <p14:sldId id="331"/>
            <p14:sldId id="306"/>
          </p14:sldIdLst>
        </p14:section>
        <p14:section name="Ending a Test" id="{66EE1A9F-BB22-4D0C-98C8-C4E958FB3AF4}">
          <p14:sldIdLst>
            <p14:sldId id="596"/>
            <p14:sldId id="314"/>
            <p14:sldId id="315"/>
            <p14:sldId id="316"/>
            <p14:sldId id="322"/>
            <p14:sldId id="317"/>
            <p14:sldId id="318"/>
            <p14:sldId id="60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76" clrIdx="8">
    <p:extLst>
      <p:ext uri="{19B8F6BF-5375-455C-9EA6-DF929625EA0E}">
        <p15:presenceInfo xmlns:p15="http://schemas.microsoft.com/office/powerpoint/2012/main" userId="S::jstrittmatter@air.org::5b890a84-78d8-4fc1-ac1c-46682033f69d" providerId="AD"/>
      </p:ext>
    </p:extLst>
  </p:cmAuthor>
  <p:cmAuthor id="10" name="Strittmatter, Jennifer" initials="SJ" lastIdx="36" clrIdx="9">
    <p:extLst>
      <p:ext uri="{19B8F6BF-5375-455C-9EA6-DF929625EA0E}">
        <p15:presenceInfo xmlns:p15="http://schemas.microsoft.com/office/powerpoint/2012/main" userId="S-1-5-21-1472932569-214068005-926709054-73878" providerId="AD"/>
      </p:ext>
    </p:extLst>
  </p:cmAuthor>
  <p:cmAuthor id="11" name="Cassiday, Daniel" initials="DC" lastIdx="9" clrIdx="10"/>
  <p:cmAuthor id="12" name="Cassiday, Daniel" initials="CD" lastIdx="2" clrIdx="11">
    <p:extLst>
      <p:ext uri="{19B8F6BF-5375-455C-9EA6-DF929625EA0E}">
        <p15:presenceInfo xmlns:p15="http://schemas.microsoft.com/office/powerpoint/2012/main" userId="S-1-5-21-1472932569-214068005-926709054-65810" providerId="AD"/>
      </p:ext>
    </p:extLst>
  </p:cmAuthor>
  <p:cmAuthor id="13" name="Hajara, Debapriya (Diya)" initials="HD(" lastIdx="11" clrIdx="12">
    <p:extLst>
      <p:ext uri="{19B8F6BF-5375-455C-9EA6-DF929625EA0E}">
        <p15:presenceInfo xmlns:p15="http://schemas.microsoft.com/office/powerpoint/2012/main" userId="S::dhajara@air.org::9fae8e30-233f-4c0c-bb91-bada5e8377f7" providerId="AD"/>
      </p:ext>
    </p:extLst>
  </p:cmAuthor>
  <p:cmAuthor id="14" name="Katelyn Aldana" initials="KA" lastIdx="57" clrIdx="13">
    <p:extLst>
      <p:ext uri="{19B8F6BF-5375-455C-9EA6-DF929625EA0E}">
        <p15:presenceInfo xmlns:p15="http://schemas.microsoft.com/office/powerpoint/2012/main" userId="S::katelyn.aldana@cambiumassessment.com::6bf1c670-28c8-414d-9a63-c8085746ed4b" providerId="AD"/>
      </p:ext>
    </p:extLst>
  </p:cmAuthor>
  <p:cmAuthor id="15" name="Hannah Hattamer" initials="HH" lastIdx="24" clrIdx="14">
    <p:extLst>
      <p:ext uri="{19B8F6BF-5375-455C-9EA6-DF929625EA0E}">
        <p15:presenceInfo xmlns:p15="http://schemas.microsoft.com/office/powerpoint/2012/main" userId="S::hannah.hattamer@cambiumassessment.com::081f2ea5-9ee1-4d65-901b-dad6708754cd" providerId="AD"/>
      </p:ext>
    </p:extLst>
  </p:cmAuthor>
  <p:cmAuthor id="16" name="Jennifer Strittmatter" initials="JS" lastIdx="15" clrIdx="15">
    <p:extLst>
      <p:ext uri="{19B8F6BF-5375-455C-9EA6-DF929625EA0E}">
        <p15:presenceInfo xmlns:p15="http://schemas.microsoft.com/office/powerpoint/2012/main" userId="S::jennifer.strittmatter@cambiumassessment.com::e8934ff7-9e4a-4c8d-9513-cfdab75a79b2" providerId="AD"/>
      </p:ext>
    </p:extLst>
  </p:cmAuthor>
  <p:cmAuthor id="17" name="Michael Ward" initials="MW" lastIdx="15" clrIdx="16">
    <p:extLst>
      <p:ext uri="{19B8F6BF-5375-455C-9EA6-DF929625EA0E}">
        <p15:presenceInfo xmlns:p15="http://schemas.microsoft.com/office/powerpoint/2012/main" userId="1e01f9802caf4f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53565A"/>
    <a:srgbClr val="2C9ED9"/>
    <a:srgbClr val="C6E7F7"/>
    <a:srgbClr val="26ABE1"/>
    <a:srgbClr val="319EFF"/>
    <a:srgbClr val="B9BBBE"/>
    <a:srgbClr val="A8CF91"/>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0611" autoAdjust="0"/>
  </p:normalViewPr>
  <p:slideViewPr>
    <p:cSldViewPr snapToGrid="0">
      <p:cViewPr varScale="1">
        <p:scale>
          <a:sx n="54" d="100"/>
          <a:sy n="54" d="100"/>
        </p:scale>
        <p:origin x="1256" y="4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1" d="100"/>
          <a:sy n="111" d="100"/>
        </p:scale>
        <p:origin x="9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D8BD1-3C4D-4176-B609-F9B2BA243A5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A361DAB-A179-4DF4-BB46-4C2BEDEF1891}">
      <dgm:prSet phldrT="[Text]" custT="1"/>
      <dgm:spPr/>
      <dgm:t>
        <a:bodyPr/>
        <a:lstStyle/>
        <a:p>
          <a:pPr>
            <a:buFont typeface="Arial" panose="020B0604020202020204" pitchFamily="34" charset="0"/>
            <a:buChar char="•"/>
          </a:pPr>
          <a:r>
            <a:rPr lang="en-US" sz="2800" dirty="0"/>
            <a:t>How students log in to the testing system and select a test</a:t>
          </a:r>
        </a:p>
      </dgm:t>
      <dgm:extLst>
        <a:ext uri="{E40237B7-FDA0-4F09-8148-C483321AD2D9}">
          <dgm14:cNvPr xmlns:dgm14="http://schemas.microsoft.com/office/drawing/2010/diagram" id="0" name="" descr="graphic showing the objectives of this training module: How students log in to the testing system and select a test,&#10;The layout of the test and functionality of test tools,&#10;How students navigate through the test.&#10;"/>
        </a:ext>
      </dgm:extLst>
    </dgm:pt>
    <dgm:pt modelId="{B58E1472-5350-4F3A-AF67-A006625AA87A}" type="parTrans" cxnId="{4EEF45A5-B641-40C7-8958-58D41299B15C}">
      <dgm:prSet/>
      <dgm:spPr/>
      <dgm:t>
        <a:bodyPr/>
        <a:lstStyle/>
        <a:p>
          <a:endParaRPr lang="en-US"/>
        </a:p>
      </dgm:t>
    </dgm:pt>
    <dgm:pt modelId="{270598CD-ACC0-4BCD-B34A-7C7E67FAB32C}" type="sibTrans" cxnId="{4EEF45A5-B641-40C7-8958-58D41299B15C}">
      <dgm:prSet/>
      <dgm:spPr/>
      <dgm:t>
        <a:bodyPr/>
        <a:lstStyle/>
        <a:p>
          <a:endParaRPr lang="en-US"/>
        </a:p>
      </dgm:t>
    </dgm:pt>
    <dgm:pt modelId="{9EE3FF7D-4BA8-4FF5-805F-7E6C682DE24E}">
      <dgm:prSet phldrT="[Text]" custT="1"/>
      <dgm:spPr/>
      <dgm:t>
        <a:bodyPr/>
        <a:lstStyle/>
        <a:p>
          <a:pPr>
            <a:buFont typeface="Arial" panose="020B0604020202020204" pitchFamily="34" charset="0"/>
            <a:buChar char="•"/>
          </a:pPr>
          <a:r>
            <a:rPr lang="en-US" sz="2800" dirty="0"/>
            <a:t>The layout of the test and functionality of test tools </a:t>
          </a:r>
        </a:p>
      </dgm:t>
    </dgm:pt>
    <dgm:pt modelId="{F947CCDC-7962-4B8B-ACC7-975F1DC80FD4}" type="parTrans" cxnId="{C071ECFB-C7BE-4C11-BCB0-22DA16159434}">
      <dgm:prSet/>
      <dgm:spPr/>
      <dgm:t>
        <a:bodyPr/>
        <a:lstStyle/>
        <a:p>
          <a:endParaRPr lang="en-US"/>
        </a:p>
      </dgm:t>
    </dgm:pt>
    <dgm:pt modelId="{E7D34D0B-3831-41DE-99B4-3BEDB052A760}" type="sibTrans" cxnId="{C071ECFB-C7BE-4C11-BCB0-22DA16159434}">
      <dgm:prSet/>
      <dgm:spPr/>
      <dgm:t>
        <a:bodyPr/>
        <a:lstStyle/>
        <a:p>
          <a:endParaRPr lang="en-US"/>
        </a:p>
      </dgm:t>
    </dgm:pt>
    <dgm:pt modelId="{7D1C7445-3B65-4C75-8968-5E6D602815A1}">
      <dgm:prSet phldrT="[Text]" custT="1"/>
      <dgm:spPr/>
      <dgm:t>
        <a:bodyPr/>
        <a:lstStyle/>
        <a:p>
          <a:pPr>
            <a:buFont typeface="Arial" panose="020B0604020202020204" pitchFamily="34" charset="0"/>
            <a:buChar char="•"/>
          </a:pPr>
          <a:r>
            <a:rPr lang="en-US" sz="2800" dirty="0"/>
            <a:t>How students navigate through the test</a:t>
          </a:r>
        </a:p>
      </dgm:t>
    </dgm:pt>
    <dgm:pt modelId="{AA46ADE7-B853-4CC0-BDBA-F30245879A95}" type="parTrans" cxnId="{E3DA29F9-0C0F-495B-AC40-7F60FC2CE488}">
      <dgm:prSet/>
      <dgm:spPr/>
      <dgm:t>
        <a:bodyPr/>
        <a:lstStyle/>
        <a:p>
          <a:endParaRPr lang="en-US"/>
        </a:p>
      </dgm:t>
    </dgm:pt>
    <dgm:pt modelId="{4753677B-B2C0-4EAB-9E35-5B626F8F4F76}" type="sibTrans" cxnId="{E3DA29F9-0C0F-495B-AC40-7F60FC2CE488}">
      <dgm:prSet/>
      <dgm:spPr/>
      <dgm:t>
        <a:bodyPr/>
        <a:lstStyle/>
        <a:p>
          <a:endParaRPr lang="en-US"/>
        </a:p>
      </dgm:t>
    </dgm:pt>
    <dgm:pt modelId="{EDA763B0-EEA1-4464-8E06-136ED68ED2E4}" type="pres">
      <dgm:prSet presAssocID="{3D1D8BD1-3C4D-4176-B609-F9B2BA243A59}" presName="linear" presStyleCnt="0">
        <dgm:presLayoutVars>
          <dgm:dir/>
          <dgm:resizeHandles val="exact"/>
        </dgm:presLayoutVars>
      </dgm:prSet>
      <dgm:spPr/>
    </dgm:pt>
    <dgm:pt modelId="{1398A6E5-DA16-47E0-8F2E-A6520E57E2C4}" type="pres">
      <dgm:prSet presAssocID="{AA361DAB-A179-4DF4-BB46-4C2BEDEF1891}" presName="comp" presStyleCnt="0"/>
      <dgm:spPr/>
    </dgm:pt>
    <dgm:pt modelId="{E89554BC-B6D2-44CE-AB3B-7590C6E86848}" type="pres">
      <dgm:prSet presAssocID="{AA361DAB-A179-4DF4-BB46-4C2BEDEF1891}" presName="box" presStyleLbl="node1" presStyleIdx="0" presStyleCnt="3"/>
      <dgm:spPr/>
    </dgm:pt>
    <dgm:pt modelId="{A368FAB3-5E27-42CD-B236-0DCC9F4CA724}" type="pres">
      <dgm:prSet presAssocID="{AA361DAB-A179-4DF4-BB46-4C2BEDEF1891}" presName="img" presStyleLbl="fgImgPlace1" presStyleIdx="0" presStyleCnt="3" custScaleX="39348" custLinFactNeighborX="-41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a:noFill/>
        </a:ln>
      </dgm:spPr>
      <dgm:extLst>
        <a:ext uri="{E40237B7-FDA0-4F09-8148-C483321AD2D9}">
          <dgm14:cNvPr xmlns:dgm14="http://schemas.microsoft.com/office/drawing/2010/diagram" id="0" name="" descr="Laptop with solid fill"/>
        </a:ext>
      </dgm:extLst>
    </dgm:pt>
    <dgm:pt modelId="{5C5FC485-5E4B-472A-8940-7AB2AC143D0B}" type="pres">
      <dgm:prSet presAssocID="{AA361DAB-A179-4DF4-BB46-4C2BEDEF1891}" presName="text" presStyleLbl="node1" presStyleIdx="0" presStyleCnt="3">
        <dgm:presLayoutVars>
          <dgm:bulletEnabled val="1"/>
        </dgm:presLayoutVars>
      </dgm:prSet>
      <dgm:spPr/>
    </dgm:pt>
    <dgm:pt modelId="{62AA01B3-8FF5-416C-B42F-44EC262A109F}" type="pres">
      <dgm:prSet presAssocID="{270598CD-ACC0-4BCD-B34A-7C7E67FAB32C}" presName="spacer" presStyleCnt="0"/>
      <dgm:spPr/>
    </dgm:pt>
    <dgm:pt modelId="{9F2C895E-1842-4271-8E27-DF18CD815909}" type="pres">
      <dgm:prSet presAssocID="{9EE3FF7D-4BA8-4FF5-805F-7E6C682DE24E}" presName="comp" presStyleCnt="0"/>
      <dgm:spPr/>
    </dgm:pt>
    <dgm:pt modelId="{E56D5102-1005-4947-B5D9-BD66D27154E4}" type="pres">
      <dgm:prSet presAssocID="{9EE3FF7D-4BA8-4FF5-805F-7E6C682DE24E}" presName="box" presStyleLbl="node1" presStyleIdx="1" presStyleCnt="3"/>
      <dgm:spPr/>
    </dgm:pt>
    <dgm:pt modelId="{2AEA035E-B331-4510-A146-763A87AB934F}" type="pres">
      <dgm:prSet presAssocID="{9EE3FF7D-4BA8-4FF5-805F-7E6C682DE24E}" presName="img" presStyleLbl="fgImgPlace1" presStyleIdx="1" presStyleCnt="3" custScaleX="37517" custLinFactNeighborX="-42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Gears with solid fill"/>
        </a:ext>
      </dgm:extLst>
    </dgm:pt>
    <dgm:pt modelId="{5DEC4F19-1939-4062-B56B-A5632A71D5D2}" type="pres">
      <dgm:prSet presAssocID="{9EE3FF7D-4BA8-4FF5-805F-7E6C682DE24E}" presName="text" presStyleLbl="node1" presStyleIdx="1" presStyleCnt="3">
        <dgm:presLayoutVars>
          <dgm:bulletEnabled val="1"/>
        </dgm:presLayoutVars>
      </dgm:prSet>
      <dgm:spPr/>
    </dgm:pt>
    <dgm:pt modelId="{E2284C57-7B82-4405-A0A8-3E3541159994}" type="pres">
      <dgm:prSet presAssocID="{E7D34D0B-3831-41DE-99B4-3BEDB052A760}" presName="spacer" presStyleCnt="0"/>
      <dgm:spPr/>
    </dgm:pt>
    <dgm:pt modelId="{7654C89B-01D2-4559-96F5-DA984D1370B0}" type="pres">
      <dgm:prSet presAssocID="{7D1C7445-3B65-4C75-8968-5E6D602815A1}" presName="comp" presStyleCnt="0"/>
      <dgm:spPr/>
    </dgm:pt>
    <dgm:pt modelId="{DB0B0723-EA41-4C88-AF5F-5CC9F59353DC}" type="pres">
      <dgm:prSet presAssocID="{7D1C7445-3B65-4C75-8968-5E6D602815A1}" presName="box" presStyleLbl="node1" presStyleIdx="2" presStyleCnt="3"/>
      <dgm:spPr/>
    </dgm:pt>
    <dgm:pt modelId="{D95FF47F-EAA8-4758-B38E-B073F99110FC}" type="pres">
      <dgm:prSet presAssocID="{7D1C7445-3B65-4C75-8968-5E6D602815A1}" presName="img" presStyleLbl="fgImgPlace1" presStyleIdx="2" presStyleCnt="3" custScaleX="41700" custLinFactNeighborX="-416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dgm:spPr>
      <dgm:extLst>
        <a:ext uri="{E40237B7-FDA0-4F09-8148-C483321AD2D9}">
          <dgm14:cNvPr xmlns:dgm14="http://schemas.microsoft.com/office/drawing/2010/diagram" id="0" name="" descr="School boy with solid fill"/>
        </a:ext>
      </dgm:extLst>
    </dgm:pt>
    <dgm:pt modelId="{FB56CED0-9257-4498-84B4-C15A2809C740}" type="pres">
      <dgm:prSet presAssocID="{7D1C7445-3B65-4C75-8968-5E6D602815A1}" presName="text" presStyleLbl="node1" presStyleIdx="2" presStyleCnt="3">
        <dgm:presLayoutVars>
          <dgm:bulletEnabled val="1"/>
        </dgm:presLayoutVars>
      </dgm:prSet>
      <dgm:spPr/>
    </dgm:pt>
  </dgm:ptLst>
  <dgm:cxnLst>
    <dgm:cxn modelId="{0550FE0F-CB1F-4B6E-AE63-1A352BCDCD5E}" type="presOf" srcId="{9EE3FF7D-4BA8-4FF5-805F-7E6C682DE24E}" destId="{5DEC4F19-1939-4062-B56B-A5632A71D5D2}" srcOrd="1" destOrd="0" presId="urn:microsoft.com/office/officeart/2005/8/layout/vList4"/>
    <dgm:cxn modelId="{D2F1F211-E176-448A-B8AA-269E2D3176A0}" type="presOf" srcId="{3D1D8BD1-3C4D-4176-B609-F9B2BA243A59}" destId="{EDA763B0-EEA1-4464-8E06-136ED68ED2E4}" srcOrd="0" destOrd="0" presId="urn:microsoft.com/office/officeart/2005/8/layout/vList4"/>
    <dgm:cxn modelId="{D06E3B1E-CA42-4ABC-9B07-6721986B4934}" type="presOf" srcId="{7D1C7445-3B65-4C75-8968-5E6D602815A1}" destId="{FB56CED0-9257-4498-84B4-C15A2809C740}" srcOrd="1" destOrd="0" presId="urn:microsoft.com/office/officeart/2005/8/layout/vList4"/>
    <dgm:cxn modelId="{130E637B-4D89-4D90-A233-C4B7B560069A}" type="presOf" srcId="{AA361DAB-A179-4DF4-BB46-4C2BEDEF1891}" destId="{E89554BC-B6D2-44CE-AB3B-7590C6E86848}" srcOrd="0" destOrd="0" presId="urn:microsoft.com/office/officeart/2005/8/layout/vList4"/>
    <dgm:cxn modelId="{0FBD887B-DBA9-45D2-BAB3-197946A94903}" type="presOf" srcId="{AA361DAB-A179-4DF4-BB46-4C2BEDEF1891}" destId="{5C5FC485-5E4B-472A-8940-7AB2AC143D0B}" srcOrd="1" destOrd="0" presId="urn:microsoft.com/office/officeart/2005/8/layout/vList4"/>
    <dgm:cxn modelId="{4EEF45A5-B641-40C7-8958-58D41299B15C}" srcId="{3D1D8BD1-3C4D-4176-B609-F9B2BA243A59}" destId="{AA361DAB-A179-4DF4-BB46-4C2BEDEF1891}" srcOrd="0" destOrd="0" parTransId="{B58E1472-5350-4F3A-AF67-A006625AA87A}" sibTransId="{270598CD-ACC0-4BCD-B34A-7C7E67FAB32C}"/>
    <dgm:cxn modelId="{83322CED-EE6C-47F6-BA00-6F64B0CD14B6}" type="presOf" srcId="{9EE3FF7D-4BA8-4FF5-805F-7E6C682DE24E}" destId="{E56D5102-1005-4947-B5D9-BD66D27154E4}" srcOrd="0" destOrd="0" presId="urn:microsoft.com/office/officeart/2005/8/layout/vList4"/>
    <dgm:cxn modelId="{C0BD74EE-1A53-4DE6-B9EC-4D19D6981C21}" type="presOf" srcId="{7D1C7445-3B65-4C75-8968-5E6D602815A1}" destId="{DB0B0723-EA41-4C88-AF5F-5CC9F59353DC}" srcOrd="0" destOrd="0" presId="urn:microsoft.com/office/officeart/2005/8/layout/vList4"/>
    <dgm:cxn modelId="{E3DA29F9-0C0F-495B-AC40-7F60FC2CE488}" srcId="{3D1D8BD1-3C4D-4176-B609-F9B2BA243A59}" destId="{7D1C7445-3B65-4C75-8968-5E6D602815A1}" srcOrd="2" destOrd="0" parTransId="{AA46ADE7-B853-4CC0-BDBA-F30245879A95}" sibTransId="{4753677B-B2C0-4EAB-9E35-5B626F8F4F76}"/>
    <dgm:cxn modelId="{C071ECFB-C7BE-4C11-BCB0-22DA16159434}" srcId="{3D1D8BD1-3C4D-4176-B609-F9B2BA243A59}" destId="{9EE3FF7D-4BA8-4FF5-805F-7E6C682DE24E}" srcOrd="1" destOrd="0" parTransId="{F947CCDC-7962-4B8B-ACC7-975F1DC80FD4}" sibTransId="{E7D34D0B-3831-41DE-99B4-3BEDB052A760}"/>
    <dgm:cxn modelId="{E4A20AAC-9070-464B-81F2-145D194F08CA}" type="presParOf" srcId="{EDA763B0-EEA1-4464-8E06-136ED68ED2E4}" destId="{1398A6E5-DA16-47E0-8F2E-A6520E57E2C4}" srcOrd="0" destOrd="0" presId="urn:microsoft.com/office/officeart/2005/8/layout/vList4"/>
    <dgm:cxn modelId="{E9A41F62-CD2B-48CE-9614-7D6BFC91C07D}" type="presParOf" srcId="{1398A6E5-DA16-47E0-8F2E-A6520E57E2C4}" destId="{E89554BC-B6D2-44CE-AB3B-7590C6E86848}" srcOrd="0" destOrd="0" presId="urn:microsoft.com/office/officeart/2005/8/layout/vList4"/>
    <dgm:cxn modelId="{AFC59CB8-1445-4EF9-8F02-6F33389F3A72}" type="presParOf" srcId="{1398A6E5-DA16-47E0-8F2E-A6520E57E2C4}" destId="{A368FAB3-5E27-42CD-B236-0DCC9F4CA724}" srcOrd="1" destOrd="0" presId="urn:microsoft.com/office/officeart/2005/8/layout/vList4"/>
    <dgm:cxn modelId="{D08BD00F-FAEE-47E8-8623-4160C11DB72F}" type="presParOf" srcId="{1398A6E5-DA16-47E0-8F2E-A6520E57E2C4}" destId="{5C5FC485-5E4B-472A-8940-7AB2AC143D0B}" srcOrd="2" destOrd="0" presId="urn:microsoft.com/office/officeart/2005/8/layout/vList4"/>
    <dgm:cxn modelId="{1BC00A76-3A82-40C5-A98D-0A250F62D078}" type="presParOf" srcId="{EDA763B0-EEA1-4464-8E06-136ED68ED2E4}" destId="{62AA01B3-8FF5-416C-B42F-44EC262A109F}" srcOrd="1" destOrd="0" presId="urn:microsoft.com/office/officeart/2005/8/layout/vList4"/>
    <dgm:cxn modelId="{3DCCBD4C-062C-4180-B9CA-0BA7DF4FB66A}" type="presParOf" srcId="{EDA763B0-EEA1-4464-8E06-136ED68ED2E4}" destId="{9F2C895E-1842-4271-8E27-DF18CD815909}" srcOrd="2" destOrd="0" presId="urn:microsoft.com/office/officeart/2005/8/layout/vList4"/>
    <dgm:cxn modelId="{5529C8EA-FB86-46B3-BAED-774F2B4AF0F6}" type="presParOf" srcId="{9F2C895E-1842-4271-8E27-DF18CD815909}" destId="{E56D5102-1005-4947-B5D9-BD66D27154E4}" srcOrd="0" destOrd="0" presId="urn:microsoft.com/office/officeart/2005/8/layout/vList4"/>
    <dgm:cxn modelId="{12BF0325-411F-42C7-9176-4298701340C2}" type="presParOf" srcId="{9F2C895E-1842-4271-8E27-DF18CD815909}" destId="{2AEA035E-B331-4510-A146-763A87AB934F}" srcOrd="1" destOrd="0" presId="urn:microsoft.com/office/officeart/2005/8/layout/vList4"/>
    <dgm:cxn modelId="{3B64300C-C404-4694-A388-0EC94E18740F}" type="presParOf" srcId="{9F2C895E-1842-4271-8E27-DF18CD815909}" destId="{5DEC4F19-1939-4062-B56B-A5632A71D5D2}" srcOrd="2" destOrd="0" presId="urn:microsoft.com/office/officeart/2005/8/layout/vList4"/>
    <dgm:cxn modelId="{5AD11D18-87D4-4842-BDE2-8B6EA3A3972C}" type="presParOf" srcId="{EDA763B0-EEA1-4464-8E06-136ED68ED2E4}" destId="{E2284C57-7B82-4405-A0A8-3E3541159994}" srcOrd="3" destOrd="0" presId="urn:microsoft.com/office/officeart/2005/8/layout/vList4"/>
    <dgm:cxn modelId="{11CCB74C-B544-4063-B085-C41AD68DC477}" type="presParOf" srcId="{EDA763B0-EEA1-4464-8E06-136ED68ED2E4}" destId="{7654C89B-01D2-4559-96F5-DA984D1370B0}" srcOrd="4" destOrd="0" presId="urn:microsoft.com/office/officeart/2005/8/layout/vList4"/>
    <dgm:cxn modelId="{83C48718-6B86-4E97-857C-7F1BCE98CA47}" type="presParOf" srcId="{7654C89B-01D2-4559-96F5-DA984D1370B0}" destId="{DB0B0723-EA41-4C88-AF5F-5CC9F59353DC}" srcOrd="0" destOrd="0" presId="urn:microsoft.com/office/officeart/2005/8/layout/vList4"/>
    <dgm:cxn modelId="{3706D5BF-671A-4A1E-8BBE-7EC8CBCEDF59}" type="presParOf" srcId="{7654C89B-01D2-4559-96F5-DA984D1370B0}" destId="{D95FF47F-EAA8-4758-B38E-B073F99110FC}" srcOrd="1" destOrd="0" presId="urn:microsoft.com/office/officeart/2005/8/layout/vList4"/>
    <dgm:cxn modelId="{12351D0A-4F5A-4DBC-A3E0-E77F49A19350}" type="presParOf" srcId="{7654C89B-01D2-4559-96F5-DA984D1370B0}" destId="{FB56CED0-9257-4498-84B4-C15A2809C74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C381E-16AF-428A-8EBD-0AC2742989DD}" type="doc">
      <dgm:prSet loTypeId="urn:microsoft.com/office/officeart/2005/8/layout/vList2" loCatId="list" qsTypeId="urn:microsoft.com/office/officeart/2005/8/quickstyle/simple5" qsCatId="simple" csTypeId="urn:microsoft.com/office/officeart/2005/8/colors/accent1_3" csCatId="accent1" phldr="1"/>
      <dgm:spPr/>
      <dgm:t>
        <a:bodyPr/>
        <a:lstStyle/>
        <a:p>
          <a:endParaRPr lang="en-US"/>
        </a:p>
      </dgm:t>
    </dgm:pt>
    <dgm:pt modelId="{56CB8432-84BE-4FE8-ABED-2CB909B9CD9C}">
      <dgm:prSet phldrT="[Text]"/>
      <dgm:spPr/>
      <dgm:t>
        <a:bodyPr/>
        <a:lstStyle/>
        <a:p>
          <a:pPr>
            <a:buFont typeface="Arial" panose="020B0604020202020204" pitchFamily="34" charset="0"/>
            <a:buChar char="•"/>
          </a:pPr>
          <a:r>
            <a:rPr lang="en-US" dirty="0"/>
            <a:t>For performance tasks and for computer adaptive tests (CATs) that have been paused for less than 20 minutes, students returning from a break in testing can revisit any items in the current test segment and change their answers if desired.</a:t>
          </a:r>
        </a:p>
      </dgm:t>
    </dgm:pt>
    <dgm:pt modelId="{BFF1B41D-D6B4-49CB-B3BD-6B77EC23F6F4}" type="parTrans" cxnId="{B813426C-AFAB-46DA-940B-70A19280CF1D}">
      <dgm:prSet/>
      <dgm:spPr/>
      <dgm:t>
        <a:bodyPr/>
        <a:lstStyle/>
        <a:p>
          <a:endParaRPr lang="en-US"/>
        </a:p>
      </dgm:t>
    </dgm:pt>
    <dgm:pt modelId="{1B349609-AE60-4F04-B70D-CCA2085EB4E5}" type="sibTrans" cxnId="{B813426C-AFAB-46DA-940B-70A19280CF1D}">
      <dgm:prSet/>
      <dgm:spPr/>
      <dgm:t>
        <a:bodyPr/>
        <a:lstStyle/>
        <a:p>
          <a:endParaRPr lang="en-US"/>
        </a:p>
      </dgm:t>
    </dgm:pt>
    <dgm:pt modelId="{4C9E79A4-C928-4F90-9615-67E834ED08DE}">
      <dgm:prSet phldrT="[Text]"/>
      <dgm:spPr/>
      <dgm:t>
        <a:bodyPr/>
        <a:lstStyle/>
        <a:p>
          <a:pPr>
            <a:buFont typeface="Arial" panose="020B0604020202020204" pitchFamily="34" charset="0"/>
            <a:buChar char="•"/>
          </a:pPr>
          <a:r>
            <a:rPr lang="en-US" dirty="0"/>
            <a:t>Students taking a computer adaptive test (CAT) who have paused their tests for longer than 20 minutes may only return to the most recently visited page containing unanswered test items in the current test segment. They may change any answers present on this page but may not access any items on previous pages or in previous segments of the test.</a:t>
          </a:r>
        </a:p>
      </dgm:t>
      <dgm:extLst>
        <a:ext uri="{E40237B7-FDA0-4F09-8148-C483321AD2D9}">
          <dgm14:cNvPr xmlns:dgm14="http://schemas.microsoft.com/office/drawing/2010/diagram" id="0" name="" descr="diagram of information about pause rules."/>
        </a:ext>
      </dgm:extLst>
    </dgm:pt>
    <dgm:pt modelId="{FD401FFD-F044-42CA-8488-0EA504992A5E}" type="parTrans" cxnId="{CC80A94E-F706-4D3E-A5ED-B11E40D3FF29}">
      <dgm:prSet/>
      <dgm:spPr/>
      <dgm:t>
        <a:bodyPr/>
        <a:lstStyle/>
        <a:p>
          <a:endParaRPr lang="en-US"/>
        </a:p>
      </dgm:t>
    </dgm:pt>
    <dgm:pt modelId="{96D75E3E-D133-499E-B82A-D8B3C725B54C}" type="sibTrans" cxnId="{CC80A94E-F706-4D3E-A5ED-B11E40D3FF29}">
      <dgm:prSet/>
      <dgm:spPr/>
      <dgm:t>
        <a:bodyPr/>
        <a:lstStyle/>
        <a:p>
          <a:endParaRPr lang="en-US"/>
        </a:p>
      </dgm:t>
    </dgm:pt>
    <dgm:pt modelId="{363AEFFA-0C67-44E5-AD94-AE04998F6CED}">
      <dgm:prSet/>
      <dgm:spPr/>
      <dgm:t>
        <a:bodyPr/>
        <a:lstStyle/>
        <a:p>
          <a:r>
            <a:rPr lang="en-US"/>
            <a:t>If all items on the most recently visited page were answered prior to pausing, the student will resume the test on the next page with unanswered items and will not be allowed to access previous pages or segments of the test.</a:t>
          </a:r>
        </a:p>
      </dgm:t>
    </dgm:pt>
    <dgm:pt modelId="{A96B3483-E309-4621-9C29-7FDDBE4840A2}" type="parTrans" cxnId="{E211B1E9-F762-46ED-8E4A-FF015ED21A82}">
      <dgm:prSet/>
      <dgm:spPr/>
      <dgm:t>
        <a:bodyPr/>
        <a:lstStyle/>
        <a:p>
          <a:endParaRPr lang="en-US"/>
        </a:p>
      </dgm:t>
    </dgm:pt>
    <dgm:pt modelId="{068DD549-7C7E-42F3-B16C-B7B9E3BBCA54}" type="sibTrans" cxnId="{E211B1E9-F762-46ED-8E4A-FF015ED21A82}">
      <dgm:prSet/>
      <dgm:spPr/>
      <dgm:t>
        <a:bodyPr/>
        <a:lstStyle/>
        <a:p>
          <a:endParaRPr lang="en-US"/>
        </a:p>
      </dgm:t>
    </dgm:pt>
    <dgm:pt modelId="{86046C4B-C3BD-4EF2-BC4C-BB5663C217E9}" type="pres">
      <dgm:prSet presAssocID="{20AC381E-16AF-428A-8EBD-0AC2742989DD}" presName="linear" presStyleCnt="0">
        <dgm:presLayoutVars>
          <dgm:animLvl val="lvl"/>
          <dgm:resizeHandles val="exact"/>
        </dgm:presLayoutVars>
      </dgm:prSet>
      <dgm:spPr/>
    </dgm:pt>
    <dgm:pt modelId="{DB9D3407-C58B-42A2-8D54-9565CD1621A1}" type="pres">
      <dgm:prSet presAssocID="{56CB8432-84BE-4FE8-ABED-2CB909B9CD9C}" presName="parentText" presStyleLbl="node1" presStyleIdx="0" presStyleCnt="3">
        <dgm:presLayoutVars>
          <dgm:chMax val="0"/>
          <dgm:bulletEnabled val="1"/>
        </dgm:presLayoutVars>
      </dgm:prSet>
      <dgm:spPr/>
    </dgm:pt>
    <dgm:pt modelId="{444A69E4-F39D-4D89-A194-C3D53E1C6D85}" type="pres">
      <dgm:prSet presAssocID="{1B349609-AE60-4F04-B70D-CCA2085EB4E5}" presName="spacer" presStyleCnt="0"/>
      <dgm:spPr/>
    </dgm:pt>
    <dgm:pt modelId="{6771AE71-B05F-4840-AF72-B239392CC284}" type="pres">
      <dgm:prSet presAssocID="{4C9E79A4-C928-4F90-9615-67E834ED08DE}" presName="parentText" presStyleLbl="node1" presStyleIdx="1" presStyleCnt="3">
        <dgm:presLayoutVars>
          <dgm:chMax val="0"/>
          <dgm:bulletEnabled val="1"/>
        </dgm:presLayoutVars>
      </dgm:prSet>
      <dgm:spPr/>
    </dgm:pt>
    <dgm:pt modelId="{A9BCD0E4-D0EE-4D47-A7C1-B49CFEF92268}" type="pres">
      <dgm:prSet presAssocID="{96D75E3E-D133-499E-B82A-D8B3C725B54C}" presName="spacer" presStyleCnt="0"/>
      <dgm:spPr/>
    </dgm:pt>
    <dgm:pt modelId="{641E88B6-3E54-4247-8656-D3C0B798413B}" type="pres">
      <dgm:prSet presAssocID="{363AEFFA-0C67-44E5-AD94-AE04998F6CED}" presName="parentText" presStyleLbl="node1" presStyleIdx="2" presStyleCnt="3">
        <dgm:presLayoutVars>
          <dgm:chMax val="0"/>
          <dgm:bulletEnabled val="1"/>
        </dgm:presLayoutVars>
      </dgm:prSet>
      <dgm:spPr/>
    </dgm:pt>
  </dgm:ptLst>
  <dgm:cxnLst>
    <dgm:cxn modelId="{6A6F6E0F-E1D9-4E21-98BD-8CC87203A939}" type="presOf" srcId="{56CB8432-84BE-4FE8-ABED-2CB909B9CD9C}" destId="{DB9D3407-C58B-42A2-8D54-9565CD1621A1}" srcOrd="0" destOrd="0" presId="urn:microsoft.com/office/officeart/2005/8/layout/vList2"/>
    <dgm:cxn modelId="{DBA2573F-E419-4F52-876D-8143E0C8132D}" type="presOf" srcId="{4C9E79A4-C928-4F90-9615-67E834ED08DE}" destId="{6771AE71-B05F-4840-AF72-B239392CC284}" srcOrd="0" destOrd="0" presId="urn:microsoft.com/office/officeart/2005/8/layout/vList2"/>
    <dgm:cxn modelId="{B813426C-AFAB-46DA-940B-70A19280CF1D}" srcId="{20AC381E-16AF-428A-8EBD-0AC2742989DD}" destId="{56CB8432-84BE-4FE8-ABED-2CB909B9CD9C}" srcOrd="0" destOrd="0" parTransId="{BFF1B41D-D6B4-49CB-B3BD-6B77EC23F6F4}" sibTransId="{1B349609-AE60-4F04-B70D-CCA2085EB4E5}"/>
    <dgm:cxn modelId="{CC80A94E-F706-4D3E-A5ED-B11E40D3FF29}" srcId="{20AC381E-16AF-428A-8EBD-0AC2742989DD}" destId="{4C9E79A4-C928-4F90-9615-67E834ED08DE}" srcOrd="1" destOrd="0" parTransId="{FD401FFD-F044-42CA-8488-0EA504992A5E}" sibTransId="{96D75E3E-D133-499E-B82A-D8B3C725B54C}"/>
    <dgm:cxn modelId="{3AA98E95-C3B1-4CBB-9D2E-8403301E1584}" type="presOf" srcId="{363AEFFA-0C67-44E5-AD94-AE04998F6CED}" destId="{641E88B6-3E54-4247-8656-D3C0B798413B}" srcOrd="0" destOrd="0" presId="urn:microsoft.com/office/officeart/2005/8/layout/vList2"/>
    <dgm:cxn modelId="{8C963BA5-71B5-46BE-B798-BA169E84C785}" type="presOf" srcId="{20AC381E-16AF-428A-8EBD-0AC2742989DD}" destId="{86046C4B-C3BD-4EF2-BC4C-BB5663C217E9}" srcOrd="0" destOrd="0" presId="urn:microsoft.com/office/officeart/2005/8/layout/vList2"/>
    <dgm:cxn modelId="{E211B1E9-F762-46ED-8E4A-FF015ED21A82}" srcId="{20AC381E-16AF-428A-8EBD-0AC2742989DD}" destId="{363AEFFA-0C67-44E5-AD94-AE04998F6CED}" srcOrd="2" destOrd="0" parTransId="{A96B3483-E309-4621-9C29-7FDDBE4840A2}" sibTransId="{068DD549-7C7E-42F3-B16C-B7B9E3BBCA54}"/>
    <dgm:cxn modelId="{AC6BB3B8-BAD2-415E-9D65-51FACF247993}" type="presParOf" srcId="{86046C4B-C3BD-4EF2-BC4C-BB5663C217E9}" destId="{DB9D3407-C58B-42A2-8D54-9565CD1621A1}" srcOrd="0" destOrd="0" presId="urn:microsoft.com/office/officeart/2005/8/layout/vList2"/>
    <dgm:cxn modelId="{7585DCA5-85F7-48B6-9BAB-11FB88F574CE}" type="presParOf" srcId="{86046C4B-C3BD-4EF2-BC4C-BB5663C217E9}" destId="{444A69E4-F39D-4D89-A194-C3D53E1C6D85}" srcOrd="1" destOrd="0" presId="urn:microsoft.com/office/officeart/2005/8/layout/vList2"/>
    <dgm:cxn modelId="{CC492D26-8566-4D3F-BB45-0298A6C5D120}" type="presParOf" srcId="{86046C4B-C3BD-4EF2-BC4C-BB5663C217E9}" destId="{6771AE71-B05F-4840-AF72-B239392CC284}" srcOrd="2" destOrd="0" presId="urn:microsoft.com/office/officeart/2005/8/layout/vList2"/>
    <dgm:cxn modelId="{5D9A0ACC-D464-4F32-B550-86BBB2BEA784}" type="presParOf" srcId="{86046C4B-C3BD-4EF2-BC4C-BB5663C217E9}" destId="{A9BCD0E4-D0EE-4D47-A7C1-B49CFEF92268}" srcOrd="3" destOrd="0" presId="urn:microsoft.com/office/officeart/2005/8/layout/vList2"/>
    <dgm:cxn modelId="{3186CD6E-06CD-45ED-B21B-5426D6A88B08}" type="presParOf" srcId="{86046C4B-C3BD-4EF2-BC4C-BB5663C217E9}" destId="{641E88B6-3E54-4247-8656-D3C0B798413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54BC-B6D2-44CE-AB3B-7590C6E86848}">
      <dsp:nvSpPr>
        <dsp:cNvPr id="0" name=""/>
        <dsp:cNvSpPr/>
      </dsp:nvSpPr>
      <dsp:spPr>
        <a:xfrm>
          <a:off x="0" y="0"/>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How students log in to the testing system and select a test</a:t>
          </a:r>
        </a:p>
      </dsp:txBody>
      <dsp:txXfrm>
        <a:off x="1915803" y="0"/>
        <a:ext cx="7223179" cy="880070"/>
      </dsp:txXfrm>
    </dsp:sp>
    <dsp:sp modelId="{A368FAB3-5E27-42CD-B236-0DCC9F4CA724}">
      <dsp:nvSpPr>
        <dsp:cNvPr id="0" name=""/>
        <dsp:cNvSpPr/>
      </dsp:nvSpPr>
      <dsp:spPr>
        <a:xfrm>
          <a:off x="566122" y="88007"/>
          <a:ext cx="719201" cy="7040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6D5102-1005-4947-B5D9-BD66D27154E4}">
      <dsp:nvSpPr>
        <dsp:cNvPr id="0" name=""/>
        <dsp:cNvSpPr/>
      </dsp:nvSpPr>
      <dsp:spPr>
        <a:xfrm>
          <a:off x="0" y="968077"/>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The layout of the test and functionality of test tools </a:t>
          </a:r>
        </a:p>
      </dsp:txBody>
      <dsp:txXfrm>
        <a:off x="1915803" y="968077"/>
        <a:ext cx="7223179" cy="880070"/>
      </dsp:txXfrm>
    </dsp:sp>
    <dsp:sp modelId="{2AEA035E-B331-4510-A146-763A87AB934F}">
      <dsp:nvSpPr>
        <dsp:cNvPr id="0" name=""/>
        <dsp:cNvSpPr/>
      </dsp:nvSpPr>
      <dsp:spPr>
        <a:xfrm>
          <a:off x="580570" y="1056084"/>
          <a:ext cx="685734" cy="7040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0B0723-EA41-4C88-AF5F-5CC9F59353DC}">
      <dsp:nvSpPr>
        <dsp:cNvPr id="0" name=""/>
        <dsp:cNvSpPr/>
      </dsp:nvSpPr>
      <dsp:spPr>
        <a:xfrm>
          <a:off x="0" y="1936154"/>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How students navigate through the test</a:t>
          </a:r>
        </a:p>
      </dsp:txBody>
      <dsp:txXfrm>
        <a:off x="1915803" y="1936154"/>
        <a:ext cx="7223179" cy="880070"/>
      </dsp:txXfrm>
    </dsp:sp>
    <dsp:sp modelId="{D95FF47F-EAA8-4758-B38E-B073F99110FC}">
      <dsp:nvSpPr>
        <dsp:cNvPr id="0" name=""/>
        <dsp:cNvSpPr/>
      </dsp:nvSpPr>
      <dsp:spPr>
        <a:xfrm>
          <a:off x="544627" y="2024161"/>
          <a:ext cx="762191" cy="70405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D3407-C58B-42A2-8D54-9565CD1621A1}">
      <dsp:nvSpPr>
        <dsp:cNvPr id="0" name=""/>
        <dsp:cNvSpPr/>
      </dsp:nvSpPr>
      <dsp:spPr>
        <a:xfrm>
          <a:off x="0" y="423314"/>
          <a:ext cx="10344149" cy="1349156"/>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For performance tasks and for computer adaptive tests (CATs) that have been paused for less than 20 minutes, students returning from a break in testing can revisit any items in the current test segment and change their answers if desired.</a:t>
          </a:r>
        </a:p>
      </dsp:txBody>
      <dsp:txXfrm>
        <a:off x="65860" y="489174"/>
        <a:ext cx="10212429" cy="1217436"/>
      </dsp:txXfrm>
    </dsp:sp>
    <dsp:sp modelId="{6771AE71-B05F-4840-AF72-B239392CC284}">
      <dsp:nvSpPr>
        <dsp:cNvPr id="0" name=""/>
        <dsp:cNvSpPr/>
      </dsp:nvSpPr>
      <dsp:spPr>
        <a:xfrm>
          <a:off x="0" y="1830070"/>
          <a:ext cx="10344149" cy="1349156"/>
        </a:xfrm>
        <a:prstGeom prst="roundRect">
          <a:avLst/>
        </a:prstGeom>
        <a:gradFill rotWithShape="0">
          <a:gsLst>
            <a:gs pos="0">
              <a:schemeClr val="accent1">
                <a:shade val="80000"/>
                <a:hueOff val="404520"/>
                <a:satOff val="-36509"/>
                <a:lumOff val="19620"/>
                <a:alphaOff val="0"/>
                <a:satMod val="103000"/>
                <a:lumMod val="102000"/>
                <a:tint val="94000"/>
              </a:schemeClr>
            </a:gs>
            <a:gs pos="50000">
              <a:schemeClr val="accent1">
                <a:shade val="80000"/>
                <a:hueOff val="404520"/>
                <a:satOff val="-36509"/>
                <a:lumOff val="19620"/>
                <a:alphaOff val="0"/>
                <a:satMod val="110000"/>
                <a:lumMod val="100000"/>
                <a:shade val="100000"/>
              </a:schemeClr>
            </a:gs>
            <a:gs pos="100000">
              <a:schemeClr val="accent1">
                <a:shade val="80000"/>
                <a:hueOff val="404520"/>
                <a:satOff val="-36509"/>
                <a:lumOff val="196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Students taking a computer adaptive test (CAT) who have paused their tests for longer than 20 minutes may only return to the most recently visited page containing unanswered test items in the current test segment. They may change any answers present on this page but may not access any items on previous pages or in previous segments of the test.</a:t>
          </a:r>
        </a:p>
      </dsp:txBody>
      <dsp:txXfrm>
        <a:off x="65860" y="1895930"/>
        <a:ext cx="10212429" cy="1217436"/>
      </dsp:txXfrm>
    </dsp:sp>
    <dsp:sp modelId="{641E88B6-3E54-4247-8656-D3C0B798413B}">
      <dsp:nvSpPr>
        <dsp:cNvPr id="0" name=""/>
        <dsp:cNvSpPr/>
      </dsp:nvSpPr>
      <dsp:spPr>
        <a:xfrm>
          <a:off x="0" y="3236826"/>
          <a:ext cx="10344149" cy="1349156"/>
        </a:xfrm>
        <a:prstGeom prst="roundRect">
          <a:avLst/>
        </a:prstGeom>
        <a:gradFill rotWithShape="0">
          <a:gsLst>
            <a:gs pos="0">
              <a:schemeClr val="accent1">
                <a:shade val="80000"/>
                <a:hueOff val="809040"/>
                <a:satOff val="-73017"/>
                <a:lumOff val="39240"/>
                <a:alphaOff val="0"/>
                <a:satMod val="103000"/>
                <a:lumMod val="102000"/>
                <a:tint val="94000"/>
              </a:schemeClr>
            </a:gs>
            <a:gs pos="50000">
              <a:schemeClr val="accent1">
                <a:shade val="80000"/>
                <a:hueOff val="809040"/>
                <a:satOff val="-73017"/>
                <a:lumOff val="39240"/>
                <a:alphaOff val="0"/>
                <a:satMod val="110000"/>
                <a:lumMod val="100000"/>
                <a:shade val="100000"/>
              </a:schemeClr>
            </a:gs>
            <a:gs pos="100000">
              <a:schemeClr val="accent1">
                <a:shade val="80000"/>
                <a:hueOff val="809040"/>
                <a:satOff val="-73017"/>
                <a:lumOff val="392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If all items on the most recently visited page were answered prior to pausing, the student will resume the test on the next page with unanswered items and will not be allowed to access previous pages or segments of the test.</a:t>
          </a:r>
        </a:p>
      </dsp:txBody>
      <dsp:txXfrm>
        <a:off x="65860" y="3302686"/>
        <a:ext cx="10212429" cy="121743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Student Interface Training Module. This presentation is designed to help Test Coordinators and Test Administrators (TAs) understand the interface that students use to take online tests.</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11A78BEE-70AD-4FFB-BEA7-80E6CAB9BD6D}"/>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the TA has approved students for a test session, students will see a screen titled “Your Test Settings.” This screen displays the name of the test and any selected accessibility resources. If the information is correct, students should select </a:t>
            </a:r>
            <a:r>
              <a:rPr lang="en-US" b="1" dirty="0"/>
              <a:t>Looks Good!</a:t>
            </a:r>
            <a:r>
              <a:rPr lang="en-US" dirty="0"/>
              <a:t>. If any of the information is incorrect, they should select </a:t>
            </a:r>
            <a:r>
              <a:rPr lang="en-US" b="1" dirty="0"/>
              <a:t>Back to Login </a:t>
            </a:r>
            <a:r>
              <a:rPr lang="en-US" dirty="0"/>
              <a:t>and then wait to be advised by the TA. Note that the actual settings students see may vary from what is shown on this slide. Be sure to refer to the scripts located in the Test Administration Manual (TAM) to guide your students through the login and confirmation process.</a:t>
            </a:r>
          </a:p>
          <a:p>
            <a:endParaRPr lang="en-US" dirty="0"/>
          </a:p>
          <a:p>
            <a:r>
              <a:rPr lang="en-US" dirty="0"/>
              <a:t>After verifying their test, students will proceed through one or more functionality checks to make sure that their testing device is functioning properly. The functionality checks that appear will depend on the test that the student is taking.</a:t>
            </a:r>
          </a:p>
        </p:txBody>
      </p:sp>
      <p:sp>
        <p:nvSpPr>
          <p:cNvPr id="6042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ECBCBD13-7BB4-413B-8181-3B04E84906F9}" type="slidenum">
              <a:rPr lang="en-US" altLang="en-US" smtClean="0"/>
              <a:pPr/>
              <a:t>10</a:t>
            </a:fld>
            <a:endParaRPr lang="en-US" altLang="en-US" dirty="0"/>
          </a:p>
        </p:txBody>
      </p:sp>
      <p:sp>
        <p:nvSpPr>
          <p:cNvPr id="5" name="Slide Image Placeholder 4">
            <a:extLst>
              <a:ext uri="{FF2B5EF4-FFF2-40B4-BE49-F238E27FC236}">
                <a16:creationId xmlns:a16="http://schemas.microsoft.com/office/drawing/2014/main" id="{DFCF82EF-1550-4D3E-A5BA-3210D7461057}"/>
              </a:ext>
            </a:extLst>
          </p:cNvPr>
          <p:cNvSpPr>
            <a:spLocks noGrp="1" noRot="1" noChangeAspect="1"/>
          </p:cNvSpPr>
          <p:nvPr>
            <p:ph type="sldImg"/>
          </p:nvPr>
        </p:nvSpPr>
        <p:spPr/>
      </p:sp>
    </p:spTree>
    <p:extLst>
      <p:ext uri="{BB962C8B-B14F-4D97-AF65-F5344CB8AC3E}">
        <p14:creationId xmlns:p14="http://schemas.microsoft.com/office/powerpoint/2010/main" val="384365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a look at the various functionality checks students may see before beginning their test.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340932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required by the test content or specified test settings, students will see an Audio/Video Checks page where they will need to perform functional checks to ensure their testing devices are working properly. Depending on the test students are taking, students may see one or more panels. We will walk through each of these audio/video checks in the next few slides. When students have finished all audio/video checks, they will need to select </a:t>
            </a:r>
            <a:r>
              <a:rPr lang="en-US" b="1" dirty="0"/>
              <a:t>Continue</a:t>
            </a:r>
            <a:r>
              <a:rPr lang="en-US" dirty="0"/>
              <a:t> to proceed. </a:t>
            </a:r>
          </a:p>
        </p:txBody>
      </p:sp>
      <p:sp>
        <p:nvSpPr>
          <p:cNvPr id="4" name="Slide Number Placeholder 3"/>
          <p:cNvSpPr>
            <a:spLocks noGrp="1"/>
          </p:cNvSpPr>
          <p:nvPr>
            <p:ph type="sldNum" sz="quarter" idx="10"/>
          </p:nvPr>
        </p:nvSpPr>
        <p:spPr/>
        <p:txBody>
          <a:bodyPr/>
          <a:lstStyle/>
          <a:p>
            <a:fld id="{73E18F1F-5A84-4C55-B1EA-7EBC853F01F5}" type="slidenum">
              <a:rPr lang="en-US" smtClean="0"/>
              <a:pPr/>
              <a:t>12</a:t>
            </a:fld>
            <a:endParaRPr lang="en-US" dirty="0"/>
          </a:p>
        </p:txBody>
      </p:sp>
      <p:sp>
        <p:nvSpPr>
          <p:cNvPr id="7" name="Slide Image Placeholder 6">
            <a:extLst>
              <a:ext uri="{FF2B5EF4-FFF2-40B4-BE49-F238E27FC236}">
                <a16:creationId xmlns:a16="http://schemas.microsoft.com/office/drawing/2014/main" id="{9A4A989D-BE7C-46DF-A9CB-872C8932627C}"/>
              </a:ext>
            </a:extLst>
          </p:cNvPr>
          <p:cNvSpPr>
            <a:spLocks noGrp="1" noRot="1" noChangeAspect="1"/>
          </p:cNvSpPr>
          <p:nvPr>
            <p:ph type="sldImg"/>
          </p:nvPr>
        </p:nvSpPr>
        <p:spPr/>
      </p:sp>
    </p:spTree>
    <p:extLst>
      <p:ext uri="{BB962C8B-B14F-4D97-AF65-F5344CB8AC3E}">
        <p14:creationId xmlns:p14="http://schemas.microsoft.com/office/powerpoint/2010/main" val="208262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altLang="en-US" dirty="0"/>
              <a:t>Students with text-to-speech (TTS) enabled will be presented with a TTS Sound Check panel on the Audio/Video Checks page that verifies that text is being spoken correctly on their device. Students should press the speaker button to hear sample text being read aloud. If the voice is audible, students should select </a:t>
            </a:r>
            <a:r>
              <a:rPr lang="en-US" altLang="en-US" b="1" dirty="0"/>
              <a:t>I heard the voice </a:t>
            </a:r>
            <a:r>
              <a:rPr lang="en-US" altLang="en-US" dirty="0"/>
              <a:t>to proceed. If not, students may adjust their TTS settings using the sliders on this page and try again. If they still cannot hear the voice, they should log out of the Secure Browser and ask their TA for assistance with their headset and/or audio settings.</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13</a:t>
            </a:fld>
            <a:endParaRPr lang="en-US" altLang="en-US" dirty="0"/>
          </a:p>
        </p:txBody>
      </p:sp>
      <p:sp>
        <p:nvSpPr>
          <p:cNvPr id="4" name="Slide Image Placeholder 3">
            <a:extLst>
              <a:ext uri="{FF2B5EF4-FFF2-40B4-BE49-F238E27FC236}">
                <a16:creationId xmlns:a16="http://schemas.microsoft.com/office/drawing/2014/main" id="{EBDBE046-CA61-4ECF-92EE-4C8DDD65BB11}"/>
              </a:ext>
            </a:extLst>
          </p:cNvPr>
          <p:cNvSpPr>
            <a:spLocks noGrp="1" noRot="1" noChangeAspect="1"/>
          </p:cNvSpPr>
          <p:nvPr>
            <p:ph type="sldImg"/>
          </p:nvPr>
        </p:nvSpPr>
        <p:spPr/>
      </p:sp>
    </p:spTree>
    <p:extLst>
      <p:ext uri="{BB962C8B-B14F-4D97-AF65-F5344CB8AC3E}">
        <p14:creationId xmlns:p14="http://schemas.microsoft.com/office/powerpoint/2010/main" val="289237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altLang="en-US" dirty="0"/>
              <a:t>Be sure that all students taking English language arts (ELA) tests with listening items and students with text-to-speech have headphones. If students have selected a test requiring audio, students will see an “Audio Playback Check” panel on the Audio/Video Checks page. They will be prompted to select the sound icon and indicate whether the sound was audible by choosing either </a:t>
            </a:r>
            <a:r>
              <a:rPr lang="en-US" altLang="en-US" b="1" dirty="0"/>
              <a:t>I heard the sound </a:t>
            </a:r>
            <a:r>
              <a:rPr lang="en-US" altLang="en-US" dirty="0"/>
              <a:t>or </a:t>
            </a:r>
            <a:r>
              <a:rPr lang="en-US" altLang="en-US" b="1" dirty="0"/>
              <a:t>I did not hear the sound</a:t>
            </a:r>
            <a:r>
              <a:rPr lang="en-US" altLang="en-US" dirty="0"/>
              <a:t>.</a:t>
            </a:r>
          </a:p>
          <a:p>
            <a:endParaRPr lang="en-US" altLang="en-US" dirty="0"/>
          </a:p>
          <a:p>
            <a:r>
              <a:rPr lang="en-US" altLang="en-US" dirty="0"/>
              <a:t>If students select </a:t>
            </a:r>
            <a:r>
              <a:rPr lang="en-US" altLang="en-US" b="1" dirty="0"/>
              <a:t>I heard the sound</a:t>
            </a:r>
            <a:r>
              <a:rPr lang="en-US" altLang="en-US" b="0" dirty="0"/>
              <a:t>, </a:t>
            </a:r>
            <a:r>
              <a:rPr lang="en-US" altLang="en-US" dirty="0"/>
              <a:t>they will proceed to the next audio/video check. If they select </a:t>
            </a:r>
            <a:r>
              <a:rPr lang="en-US" altLang="en-US" b="1" dirty="0"/>
              <a:t>I did not hear the sound</a:t>
            </a:r>
            <a:r>
              <a:rPr lang="en-US" altLang="en-US" dirty="0"/>
              <a:t>, they will receive a message advising them to tell the TA that they are having an audio problem. From there, they can select </a:t>
            </a:r>
            <a:r>
              <a:rPr lang="en-US" altLang="en-US" b="1" dirty="0"/>
              <a:t>Try Again </a:t>
            </a:r>
            <a:r>
              <a:rPr lang="en-US" altLang="en-US" dirty="0"/>
              <a:t>to listen to the sample audio again. </a:t>
            </a:r>
          </a:p>
          <a:p>
            <a:endParaRPr lang="en-US" altLang="en-US" dirty="0"/>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14</a:t>
            </a:fld>
            <a:endParaRPr lang="en-US" altLang="en-US" dirty="0"/>
          </a:p>
        </p:txBody>
      </p:sp>
      <p:sp>
        <p:nvSpPr>
          <p:cNvPr id="4" name="Slide Image Placeholder 3">
            <a:extLst>
              <a:ext uri="{FF2B5EF4-FFF2-40B4-BE49-F238E27FC236}">
                <a16:creationId xmlns:a16="http://schemas.microsoft.com/office/drawing/2014/main" id="{33C4DEB9-D98E-41EC-8D50-20F95AA1AEA9}"/>
              </a:ext>
            </a:extLst>
          </p:cNvPr>
          <p:cNvSpPr>
            <a:spLocks noGrp="1" noRot="1" noChangeAspect="1"/>
          </p:cNvSpPr>
          <p:nvPr>
            <p:ph type="sldImg"/>
          </p:nvPr>
        </p:nvSpPr>
        <p:spPr/>
      </p:sp>
    </p:spTree>
    <p:extLst>
      <p:ext uri="{BB962C8B-B14F-4D97-AF65-F5344CB8AC3E}">
        <p14:creationId xmlns:p14="http://schemas.microsoft.com/office/powerpoint/2010/main" val="427709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students have speech-to-text accommodation or they will be taking a test that has a speaking component, they will see a “Recording Device Check” panel. Be sure that these students are equipped with headphones and microphones. On this panel, students will verify that their recording devices are functioning properly.</a:t>
            </a:r>
          </a:p>
          <a:p>
            <a:endParaRPr lang="en-US" altLang="en-US" dirty="0"/>
          </a:p>
          <a:p>
            <a:r>
              <a:rPr lang="en-US" altLang="en-US" dirty="0"/>
              <a:t>First, they should select the microphone icon on this screen. </a:t>
            </a:r>
            <a:r>
              <a:rPr lang="en-US" dirty="0"/>
              <a:t>After selecting the microphone icon, the microphone icon will be replaced with a stop button. Students should say their names into their microphones, and then select the stop button. Students should select the play button to hear their recording.</a:t>
            </a:r>
          </a:p>
          <a:p>
            <a:endParaRPr lang="en-US" dirty="0"/>
          </a:p>
          <a:p>
            <a:r>
              <a:rPr lang="en-US" dirty="0"/>
              <a:t>If students clearly hear their names, they should select the </a:t>
            </a:r>
            <a:r>
              <a:rPr lang="en-US" b="1" dirty="0"/>
              <a:t>I heard my recording </a:t>
            </a:r>
            <a:r>
              <a:rPr lang="en-US" b="0" dirty="0"/>
              <a:t>button</a:t>
            </a:r>
            <a:r>
              <a:rPr lang="en-US" dirty="0"/>
              <a:t>. </a:t>
            </a:r>
            <a:r>
              <a:rPr lang="en-US" altLang="en-US" dirty="0"/>
              <a:t>If the audio is not clear, students should select the </a:t>
            </a:r>
            <a:r>
              <a:rPr lang="en-US" altLang="en-US" b="1" dirty="0"/>
              <a:t>I did not hear my recording</a:t>
            </a:r>
            <a:r>
              <a:rPr lang="en-US" altLang="en-US" dirty="0"/>
              <a:t> button. The student will receive a message advising them to tell the TA about the recording device problem. From there, the student can select </a:t>
            </a:r>
            <a:r>
              <a:rPr lang="en-US" altLang="en-US" b="1" dirty="0"/>
              <a:t>Try Again </a:t>
            </a:r>
            <a:r>
              <a:rPr lang="en-US" altLang="en-US" dirty="0"/>
              <a:t>to record an audio sample again, choose Select New Recording Device to try recording using a different attached device, or log out of the test and work with the TA to adjust his or her recording device settings.</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15</a:t>
            </a:fld>
            <a:endParaRPr lang="en-US" dirty="0"/>
          </a:p>
        </p:txBody>
      </p:sp>
      <p:sp>
        <p:nvSpPr>
          <p:cNvPr id="7" name="Slide Image Placeholder 6">
            <a:extLst>
              <a:ext uri="{FF2B5EF4-FFF2-40B4-BE49-F238E27FC236}">
                <a16:creationId xmlns:a16="http://schemas.microsoft.com/office/drawing/2014/main" id="{194E212F-60B6-4BAF-836A-2C12F0093FCD}"/>
              </a:ext>
            </a:extLst>
          </p:cNvPr>
          <p:cNvSpPr>
            <a:spLocks noGrp="1" noRot="1" noChangeAspect="1"/>
          </p:cNvSpPr>
          <p:nvPr>
            <p:ph type="sldImg"/>
          </p:nvPr>
        </p:nvSpPr>
        <p:spPr/>
      </p:sp>
    </p:spTree>
    <p:extLst>
      <p:ext uri="{BB962C8B-B14F-4D97-AF65-F5344CB8AC3E}">
        <p14:creationId xmlns:p14="http://schemas.microsoft.com/office/powerpoint/2010/main" val="407893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taking tests with video content will be presented with a “Sound and Video Playback Check” panel. Students should select the play button to play the video and audio. If students can see the video and hear the audio, they should select </a:t>
            </a:r>
            <a:r>
              <a:rPr lang="en-US" b="1" dirty="0"/>
              <a:t>I could play the video and sound </a:t>
            </a:r>
            <a:r>
              <a:rPr lang="en-US" dirty="0"/>
              <a:t>to proceed. Otherwise, they should select </a:t>
            </a:r>
            <a:r>
              <a:rPr lang="en-US" b="1" dirty="0"/>
              <a:t>I could not play the video or sound </a:t>
            </a:r>
            <a:r>
              <a:rPr lang="en-US" dirty="0"/>
              <a:t>and ask their TA to help with troubleshooting the device and headphones. You may also move the student to another device with working audio and video.</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16</a:t>
            </a:fld>
            <a:endParaRPr lang="en-US" dirty="0"/>
          </a:p>
        </p:txBody>
      </p:sp>
      <p:sp>
        <p:nvSpPr>
          <p:cNvPr id="7" name="Slide Image Placeholder 6">
            <a:extLst>
              <a:ext uri="{FF2B5EF4-FFF2-40B4-BE49-F238E27FC236}">
                <a16:creationId xmlns:a16="http://schemas.microsoft.com/office/drawing/2014/main" id="{49CF86D9-4F19-41B5-A20F-51F96BD463EF}"/>
              </a:ext>
            </a:extLst>
          </p:cNvPr>
          <p:cNvSpPr>
            <a:spLocks noGrp="1" noRot="1" noChangeAspect="1"/>
          </p:cNvSpPr>
          <p:nvPr>
            <p:ph type="sldImg"/>
          </p:nvPr>
        </p:nvSpPr>
        <p:spPr/>
      </p:sp>
    </p:spTree>
    <p:extLst>
      <p:ext uri="{BB962C8B-B14F-4D97-AF65-F5344CB8AC3E}">
        <p14:creationId xmlns:p14="http://schemas.microsoft.com/office/powerpoint/2010/main" val="915210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students have the opportunity to review detailed information about the tools and navigation features they will use during testing from the Instructions and Help screen. </a:t>
            </a:r>
          </a:p>
          <a:p>
            <a:endParaRPr lang="en-US" dirty="0"/>
          </a:p>
          <a:p>
            <a:pPr lvl="0"/>
            <a:r>
              <a:rPr lang="en-US" dirty="0"/>
              <a:t>The </a:t>
            </a:r>
            <a:r>
              <a:rPr lang="en-US" i="1" dirty="0"/>
              <a:t>Test Settings </a:t>
            </a:r>
            <a:r>
              <a:rPr lang="en-US" dirty="0"/>
              <a:t>section allows students to view their current test settings. </a:t>
            </a:r>
          </a:p>
          <a:p>
            <a:endParaRPr lang="en-US" dirty="0"/>
          </a:p>
          <a:p>
            <a:pPr lvl="0"/>
            <a:r>
              <a:rPr lang="en-US" dirty="0"/>
              <a:t>The </a:t>
            </a:r>
            <a:r>
              <a:rPr lang="en-US" i="1" dirty="0"/>
              <a:t>Additional Test Information </a:t>
            </a:r>
            <a:r>
              <a:rPr lang="en-US" dirty="0"/>
              <a:t>section lists any additional information that is necessary for students to know while in the testing session. This section can be customized to fit any test.</a:t>
            </a:r>
          </a:p>
          <a:p>
            <a:endParaRPr lang="en-US" dirty="0"/>
          </a:p>
          <a:p>
            <a:r>
              <a:rPr lang="en-US" dirty="0"/>
              <a:t>The </a:t>
            </a:r>
            <a:r>
              <a:rPr lang="en-US" i="1" dirty="0"/>
              <a:t>Help Guide </a:t>
            </a:r>
            <a:r>
              <a:rPr lang="en-US" dirty="0"/>
              <a:t>section contains an overview of the test site, test rules, and information on text-to-speech and print-on-request features.</a:t>
            </a:r>
          </a:p>
          <a:p>
            <a:endParaRPr lang="en-US" dirty="0"/>
          </a:p>
          <a:p>
            <a:r>
              <a:rPr lang="en-US" dirty="0"/>
              <a:t>When students select </a:t>
            </a:r>
            <a:r>
              <a:rPr lang="en-US" b="1" dirty="0"/>
              <a:t>Begin Test Now</a:t>
            </a:r>
            <a:r>
              <a:rPr lang="en-US" dirty="0"/>
              <a:t>, they will be presented with the first question of the test.</a:t>
            </a:r>
          </a:p>
        </p:txBody>
      </p:sp>
      <p:sp>
        <p:nvSpPr>
          <p:cNvPr id="6246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A6711A-7B8E-4BAE-A2D1-EBCF0C5D76B5}" type="slidenum">
              <a:rPr lang="en-US" altLang="en-US" smtClean="0"/>
              <a:pPr/>
              <a:t>17</a:t>
            </a:fld>
            <a:endParaRPr lang="en-US" altLang="en-US" dirty="0"/>
          </a:p>
        </p:txBody>
      </p:sp>
      <p:sp>
        <p:nvSpPr>
          <p:cNvPr id="5" name="Slide Image Placeholder 4">
            <a:extLst>
              <a:ext uri="{FF2B5EF4-FFF2-40B4-BE49-F238E27FC236}">
                <a16:creationId xmlns:a16="http://schemas.microsoft.com/office/drawing/2014/main" id="{99F10654-4CA9-4EAD-A8DC-470156BE1119}"/>
              </a:ext>
            </a:extLst>
          </p:cNvPr>
          <p:cNvSpPr>
            <a:spLocks noGrp="1" noRot="1" noChangeAspect="1"/>
          </p:cNvSpPr>
          <p:nvPr>
            <p:ph type="sldImg"/>
          </p:nvPr>
        </p:nvSpPr>
        <p:spPr/>
      </p:sp>
    </p:spTree>
    <p:extLst>
      <p:ext uri="{BB962C8B-B14F-4D97-AF65-F5344CB8AC3E}">
        <p14:creationId xmlns:p14="http://schemas.microsoft.com/office/powerpoint/2010/main" val="132780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After students log in, they will see the first item of the test. An example of the test interface is shown here. We will discuss more about the various features of the interface on the following slides. </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18</a:t>
            </a:fld>
            <a:endParaRPr lang="en-US" altLang="en-US" dirty="0"/>
          </a:p>
        </p:txBody>
      </p:sp>
      <p:sp>
        <p:nvSpPr>
          <p:cNvPr id="4" name="Slide Image Placeholder 3">
            <a:extLst>
              <a:ext uri="{FF2B5EF4-FFF2-40B4-BE49-F238E27FC236}">
                <a16:creationId xmlns:a16="http://schemas.microsoft.com/office/drawing/2014/main" id="{34F27567-234E-4C27-8B3E-04C886DCE2B4}"/>
              </a:ext>
            </a:extLst>
          </p:cNvPr>
          <p:cNvSpPr>
            <a:spLocks noGrp="1" noRot="1" noChangeAspect="1"/>
          </p:cNvSpPr>
          <p:nvPr>
            <p:ph type="sldImg"/>
          </p:nvPr>
        </p:nvSpPr>
        <p:spPr/>
      </p:sp>
    </p:spTree>
    <p:extLst>
      <p:ext uri="{BB962C8B-B14F-4D97-AF65-F5344CB8AC3E}">
        <p14:creationId xmlns:p14="http://schemas.microsoft.com/office/powerpoint/2010/main" val="115010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Items drop-down menu located above the navigation buttons. We will discuss the items menu later in this module.</a:t>
            </a:r>
          </a:p>
          <a:p>
            <a:endParaRPr lang="en-US" altLang="en-US" dirty="0"/>
          </a:p>
          <a:p>
            <a:r>
              <a:rPr lang="en-US" dirty="0"/>
              <a:t>The Save button ensures that a response is committed to the system. However, the Save button is not required to save an item. Other actions, such as moving forward to the next question, will also save the response.</a:t>
            </a:r>
          </a:p>
          <a:p>
            <a:endParaRPr lang="en-US" altLang="en-US" dirty="0"/>
          </a:p>
          <a:p>
            <a:r>
              <a:rPr lang="en-US" altLang="en-US" dirty="0"/>
              <a:t>The right side of the menu contains test tools that students may use during testing. Some test tools, such as the Zoom In and Zoom Out buttons, are universal tools available to all students. The Pause button pauses a student’s test and logs the student out of the Student Interface. We will discuss more about pausing a test later in this presentation.</a:t>
            </a:r>
          </a:p>
          <a:p>
            <a:endParaRPr lang="en-US" altLang="en-US" dirty="0"/>
          </a:p>
          <a:p>
            <a:r>
              <a:rPr lang="en-US" altLang="en-US" dirty="0"/>
              <a:t>Other tools are designated supports or accommodations that must be set up in TIDE in order for students to use them.</a:t>
            </a:r>
          </a:p>
          <a:p>
            <a:endParaRPr lang="en-US" altLang="en-US" dirty="0"/>
          </a:p>
          <a:p>
            <a:r>
              <a:rPr lang="en-US" altLang="en-US" dirty="0"/>
              <a:t>The sample image on this slide is just one example of the test tools that may appear. For detailed information about individual accessibility resources, refer to the Usability, Accessibility, and Accommodations Guidelines on the Smarter Balanced website.</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19</a:t>
            </a:fld>
            <a:endParaRPr lang="en-US" altLang="en-US" dirty="0"/>
          </a:p>
        </p:txBody>
      </p:sp>
      <p:sp>
        <p:nvSpPr>
          <p:cNvPr id="4" name="Slide Image Placeholder 3">
            <a:extLst>
              <a:ext uri="{FF2B5EF4-FFF2-40B4-BE49-F238E27FC236}">
                <a16:creationId xmlns:a16="http://schemas.microsoft.com/office/drawing/2014/main" id="{8AB6B058-ED70-4A7B-811B-C3A0A1B14F10}"/>
              </a:ext>
            </a:extLst>
          </p:cNvPr>
          <p:cNvSpPr>
            <a:spLocks noGrp="1" noRot="1" noChangeAspect="1"/>
          </p:cNvSpPr>
          <p:nvPr>
            <p:ph type="sldImg"/>
          </p:nvPr>
        </p:nvSpPr>
        <p:spPr/>
      </p:sp>
    </p:spTree>
    <p:extLst>
      <p:ext uri="{BB962C8B-B14F-4D97-AF65-F5344CB8AC3E}">
        <p14:creationId xmlns:p14="http://schemas.microsoft.com/office/powerpoint/2010/main" val="215056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this presentation, you should understand: </a:t>
            </a:r>
          </a:p>
          <a:p>
            <a:endParaRPr lang="en-US" dirty="0"/>
          </a:p>
          <a:p>
            <a:r>
              <a:rPr lang="en-US" dirty="0"/>
              <a:t>How students log in to the testing system and select a test</a:t>
            </a:r>
          </a:p>
          <a:p>
            <a:r>
              <a:rPr lang="en-US" dirty="0"/>
              <a:t>The layout of the test and functionality of test tools</a:t>
            </a:r>
          </a:p>
          <a:p>
            <a:r>
              <a:rPr lang="en-US" dirty="0"/>
              <a:t>How students navigate through the test</a:t>
            </a:r>
          </a:p>
          <a:p>
            <a:endParaRPr lang="en-US" dirty="0"/>
          </a:p>
          <a:p>
            <a:r>
              <a:rPr lang="en-US" dirty="0"/>
              <a:t>Please note, the navigation instructions that follow are from the viewpoint of a Windows PC user with a two-button mouse. Your steps may vary slightly depending on the device and operating system you are using.</a:t>
            </a:r>
          </a:p>
          <a:p>
            <a:endParaRPr 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9D2792-5275-4C39-A12F-D48DC13625F3}" type="slidenum">
              <a:rPr lang="en-US" altLang="en-US" smtClean="0"/>
              <a:pPr/>
              <a:t>2</a:t>
            </a:fld>
            <a:endParaRPr lang="en-US" altLang="en-US" dirty="0"/>
          </a:p>
        </p:txBody>
      </p:sp>
      <p:sp>
        <p:nvSpPr>
          <p:cNvPr id="5" name="Slide Image Placeholder 4">
            <a:extLst>
              <a:ext uri="{FF2B5EF4-FFF2-40B4-BE49-F238E27FC236}">
                <a16:creationId xmlns:a16="http://schemas.microsoft.com/office/drawing/2014/main" id="{505FB2C9-20D2-4184-8BD1-5313638CECBD}"/>
              </a:ext>
            </a:extLst>
          </p:cNvPr>
          <p:cNvSpPr>
            <a:spLocks noGrp="1" noRot="1" noChangeAspect="1"/>
          </p:cNvSpPr>
          <p:nvPr>
            <p:ph type="sldImg"/>
          </p:nvPr>
        </p:nvSpPr>
        <p:spPr/>
      </p:sp>
    </p:spTree>
    <p:extLst>
      <p:ext uri="{BB962C8B-B14F-4D97-AF65-F5344CB8AC3E}">
        <p14:creationId xmlns:p14="http://schemas.microsoft.com/office/powerpoint/2010/main" val="118336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using navigation buttons in the global menu, students can move through the test using the Items drop-down menu. The Items drop-down menu lists all items completed thus far and displays a blue flag for items that have been marked for review. If an item has been skipped, an orange triangle will appear next to the item number. Students can jump directly to an item at any time during the test by selecting the item number.</a:t>
            </a:r>
          </a:p>
          <a:p>
            <a:endParaRPr lang="en-US" dirty="0"/>
          </a:p>
          <a:p>
            <a:r>
              <a:rPr lang="en-US" dirty="0"/>
              <a:t>If the test contains a single cover page or multiple cover pages, the cover page icon is displayed in the position at which it occurs in the test. Students can select the page icon to navigate to that specific cover page. </a:t>
            </a:r>
          </a:p>
        </p:txBody>
      </p:sp>
      <p:sp>
        <p:nvSpPr>
          <p:cNvPr id="4" name="Slide Number Placeholder 3"/>
          <p:cNvSpPr>
            <a:spLocks noGrp="1"/>
          </p:cNvSpPr>
          <p:nvPr>
            <p:ph type="sldNum" sz="quarter" idx="5"/>
          </p:nvPr>
        </p:nvSpPr>
        <p:spPr/>
        <p:txBody>
          <a:bodyPr/>
          <a:lstStyle/>
          <a:p>
            <a:fld id="{73E18F1F-5A84-4C55-B1EA-7EBC853F01F5}" type="slidenum">
              <a:rPr lang="en-US" smtClean="0"/>
              <a:pPr/>
              <a:t>20</a:t>
            </a:fld>
            <a:endParaRPr lang="en-US" dirty="0"/>
          </a:p>
        </p:txBody>
      </p:sp>
      <p:sp>
        <p:nvSpPr>
          <p:cNvPr id="7" name="Slide Image Placeholder 6">
            <a:extLst>
              <a:ext uri="{FF2B5EF4-FFF2-40B4-BE49-F238E27FC236}">
                <a16:creationId xmlns:a16="http://schemas.microsoft.com/office/drawing/2014/main" id="{7AEC0252-D8CA-43D3-AF88-3EE07A150941}"/>
              </a:ext>
            </a:extLst>
          </p:cNvPr>
          <p:cNvSpPr>
            <a:spLocks noGrp="1" noRot="1" noChangeAspect="1"/>
          </p:cNvSpPr>
          <p:nvPr>
            <p:ph type="sldImg"/>
          </p:nvPr>
        </p:nvSpPr>
        <p:spPr/>
      </p:sp>
    </p:spTree>
    <p:extLst>
      <p:ext uri="{BB962C8B-B14F-4D97-AF65-F5344CB8AC3E}">
        <p14:creationId xmlns:p14="http://schemas.microsoft.com/office/powerpoint/2010/main" val="4273109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0" lvl="1"/>
            <a:r>
              <a:rPr lang="en-US" dirty="0"/>
              <a:t>Test items and stimuli contain context menus. Students may use context menus to mark items for review, view item tutorials explaining how a particular item type works, send print requests to the TA (if test settings allow), and access additional test tools and features.</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21</a:t>
            </a:fld>
            <a:endParaRPr lang="en-US" altLang="en-US" dirty="0"/>
          </a:p>
        </p:txBody>
      </p:sp>
      <p:sp>
        <p:nvSpPr>
          <p:cNvPr id="4" name="Slide Image Placeholder 3">
            <a:extLst>
              <a:ext uri="{FF2B5EF4-FFF2-40B4-BE49-F238E27FC236}">
                <a16:creationId xmlns:a16="http://schemas.microsoft.com/office/drawing/2014/main" id="{AAD1DF07-A439-470F-9576-5E52F7BA81B7}"/>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Notes Placeholder 2"/>
          <p:cNvSpPr>
            <a:spLocks noGrp="1"/>
          </p:cNvSpPr>
          <p:nvPr>
            <p:ph type="body" idx="1"/>
          </p:nvPr>
        </p:nvSpPr>
        <p:spPr/>
        <p:txBody>
          <a:bodyPr/>
          <a:lstStyle/>
          <a:p>
            <a:r>
              <a:rPr lang="en-US" altLang="en-US" dirty="0"/>
              <a:t>The online tests offer several accessibility resources to help students test successfully, including universal tools, designated supports, and accommodations. Authorized users can use TIDE to manage accessibility resources for students. The next few slides will give an overview of accessibility resources as they impact the student’s testing experience. For more information on managing accessibility resources in TIDE, refer to the TIDE User Guide. For detailed information about individual accessibility resources, refer to the Usability, Accessibility, and Accommodations Guidelines on the Smarter Balanced website at www.smarterbalanced.org.</a:t>
            </a:r>
          </a:p>
          <a:p>
            <a:endParaRPr lang="en-US" altLang="en-US" dirty="0"/>
          </a:p>
          <a:p>
            <a:r>
              <a:rPr lang="en-US" altLang="en-US" dirty="0"/>
              <a:t>The following slides will walk you through the various accessibility resources available to students while testing.</a:t>
            </a:r>
          </a:p>
        </p:txBody>
      </p:sp>
      <p:sp>
        <p:nvSpPr>
          <p:cNvPr id="6349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BDEA8121-F364-4B28-88BC-68CFA694A5C4}" type="slidenum">
              <a:rPr lang="en-US" altLang="en-US" smtClean="0"/>
              <a:pPr/>
              <a:t>22</a:t>
            </a:fld>
            <a:endParaRPr lang="en-US" altLang="en-US" dirty="0"/>
          </a:p>
        </p:txBody>
      </p:sp>
      <p:sp>
        <p:nvSpPr>
          <p:cNvPr id="4" name="Slide Image Placeholder 3">
            <a:extLst>
              <a:ext uri="{FF2B5EF4-FFF2-40B4-BE49-F238E27FC236}">
                <a16:creationId xmlns:a16="http://schemas.microsoft.com/office/drawing/2014/main" id="{118D3332-0E38-4AD1-8E56-97A0E289F2F1}"/>
              </a:ext>
            </a:extLst>
          </p:cNvPr>
          <p:cNvSpPr>
            <a:spLocks noGrp="1" noRot="1" noChangeAspect="1"/>
          </p:cNvSpPr>
          <p:nvPr>
            <p:ph type="sldImg"/>
          </p:nvPr>
        </p:nvSpPr>
        <p:spPr/>
      </p:sp>
    </p:spTree>
    <p:extLst>
      <p:ext uri="{BB962C8B-B14F-4D97-AF65-F5344CB8AC3E}">
        <p14:creationId xmlns:p14="http://schemas.microsoft.com/office/powerpoint/2010/main" val="65064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Universal tools and other features are available for all students to use during testing. These tools and features will be discussed in detail on the following slides.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3869146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altLang="en-US" dirty="0"/>
              <a:t>Students can expand passages, stimuli, and test items so that they take up a larger area of the screen for easier reading. This can be done by selecting the double-arrow icon in the upper-right corner of the passage, stimulus, or item. This slide shows an expanded item in an ELA test. Note that the passage is hidden. To collapse the image and make the passage or stimulus viewable, students should select the arrow icon.</a:t>
            </a:r>
          </a:p>
        </p:txBody>
      </p:sp>
      <p:sp>
        <p:nvSpPr>
          <p:cNvPr id="6758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F44CC76-4D35-4536-AA13-A710AC9A0FB1}" type="slidenum">
              <a:rPr lang="en-US" altLang="en-US" smtClean="0"/>
              <a:pPr/>
              <a:t>24</a:t>
            </a:fld>
            <a:endParaRPr lang="en-US" altLang="en-US" dirty="0"/>
          </a:p>
        </p:txBody>
      </p:sp>
      <p:sp>
        <p:nvSpPr>
          <p:cNvPr id="4" name="Slide Image Placeholder 3">
            <a:extLst>
              <a:ext uri="{FF2B5EF4-FFF2-40B4-BE49-F238E27FC236}">
                <a16:creationId xmlns:a16="http://schemas.microsoft.com/office/drawing/2014/main" id="{EB047CBE-2B0B-424B-BAEE-6C3118140E23}"/>
              </a:ext>
            </a:extLst>
          </p:cNvPr>
          <p:cNvSpPr>
            <a:spLocks noGrp="1" noRot="1" noChangeAspect="1"/>
          </p:cNvSpPr>
          <p:nvPr>
            <p:ph type="sldImg"/>
          </p:nvPr>
        </p:nvSpPr>
        <p:spPr/>
      </p:sp>
    </p:spTree>
    <p:extLst>
      <p:ext uri="{BB962C8B-B14F-4D97-AF65-F5344CB8AC3E}">
        <p14:creationId xmlns:p14="http://schemas.microsoft.com/office/powerpoint/2010/main" val="3185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altLang="en-US" dirty="0"/>
              <a:t>Students can expand passages, stimuli, and test items so that they take up a larger area of the screen for easier reading. This can be done by selecting the double-arrow icon in the upper-right corner of the passage, stimulus, or item. This slide shows an expanded item in an ELA test. Note that the passage is hidden. To collapse the image and make the passage or stimulus viewable, students should select the double-arrow icon again.</a:t>
            </a:r>
          </a:p>
        </p:txBody>
      </p:sp>
      <p:sp>
        <p:nvSpPr>
          <p:cNvPr id="6758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F44CC76-4D35-4536-AA13-A710AC9A0FB1}" type="slidenum">
              <a:rPr lang="en-US" altLang="en-US" smtClean="0"/>
              <a:pPr/>
              <a:t>25</a:t>
            </a:fld>
            <a:endParaRPr lang="en-US" altLang="en-US" dirty="0"/>
          </a:p>
        </p:txBody>
      </p:sp>
      <p:sp>
        <p:nvSpPr>
          <p:cNvPr id="4" name="Slide Image Placeholder 3">
            <a:extLst>
              <a:ext uri="{FF2B5EF4-FFF2-40B4-BE49-F238E27FC236}">
                <a16:creationId xmlns:a16="http://schemas.microsoft.com/office/drawing/2014/main" id="{3DDE9B7D-2C38-485E-9B89-5CEBA47EAA17}"/>
              </a:ext>
            </a:extLst>
          </p:cNvPr>
          <p:cNvSpPr>
            <a:spLocks noGrp="1" noRot="1" noChangeAspect="1"/>
          </p:cNvSpPr>
          <p:nvPr>
            <p:ph type="sldImg"/>
          </p:nvPr>
        </p:nvSpPr>
        <p:spPr/>
      </p:sp>
    </p:spTree>
    <p:extLst>
      <p:ext uri="{BB962C8B-B14F-4D97-AF65-F5344CB8AC3E}">
        <p14:creationId xmlns:p14="http://schemas.microsoft.com/office/powerpoint/2010/main" val="2716533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altLang="en-US" dirty="0"/>
              <a:t>Students can use the Notes tool to make notes that will persist throughout the entire test. These notes will be saved and continue to be accessible for later segments in a segmented test, even if the student is not able to go back to the first segment after completing it. The notes will also be retained if the student logs out of the test to resume later. Students can copy text from the notepad and paste it into the item response area, but this can only be done at the page level.</a:t>
            </a:r>
          </a:p>
          <a:p>
            <a:endParaRPr lang="en-US" altLang="en-US" dirty="0"/>
          </a:p>
          <a:p>
            <a:r>
              <a:rPr lang="en-US" dirty="0"/>
              <a:t>Depending on your state’s settings, advanced editing features, such as word and character count, spellcheck, and text formatting options, may also be available. In addition, the Notes window can be resized by dragging the blue dots on the outer edge. </a:t>
            </a:r>
          </a:p>
          <a:p>
            <a:endParaRPr lang="en-US" altLang="en-US" dirty="0"/>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5D3D9FFA-D2D7-439D-8C25-8BAFBCFF9C65}"/>
              </a:ext>
            </a:extLst>
          </p:cNvPr>
          <p:cNvSpPr>
            <a:spLocks noGrp="1" noRot="1" noChangeAspect="1"/>
          </p:cNvSpPr>
          <p:nvPr>
            <p:ph type="sldImg"/>
          </p:nvPr>
        </p:nvSpPr>
        <p:spPr/>
      </p:sp>
    </p:spTree>
    <p:extLst>
      <p:ext uri="{BB962C8B-B14F-4D97-AF65-F5344CB8AC3E}">
        <p14:creationId xmlns:p14="http://schemas.microsoft.com/office/powerpoint/2010/main" val="70135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dirty="0"/>
              <a:t>Students can use the Notepad located in the context menu to make notes about an item. The Notepad is item specific, so students can only access their notes for a question when they are on that question’s test page. Notes will continue to be saved when students move on to the next segment or if their tests are paused. Test items with notes will be displayed with a small notepad and pencil badge next to the item number. </a:t>
            </a:r>
          </a:p>
          <a:p>
            <a:endParaRPr lang="en-US" dirty="0"/>
          </a:p>
          <a:p>
            <a:pPr lvl="0"/>
            <a:r>
              <a:rPr lang="en-US" dirty="0"/>
              <a:t>Depending on your state’s settings, the Notepad may also include advanced editing features such as word and character count, spellcheck, and text formatting options. The Notepad window can also be resized by dragging one of the blue dots on the outer edges. If the copy/paste feature is enabled, the text entered in this tool can be copied and pasted into text response areas of items displayed on that page. For example, students cannot copy notes taken on item #1 and paste them to an item displayed on the next page.</a:t>
            </a:r>
          </a:p>
          <a:p>
            <a:endParaRPr lang="en-US" dirty="0"/>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27</a:t>
            </a:fld>
            <a:endParaRPr lang="en-US" altLang="en-US" dirty="0"/>
          </a:p>
        </p:txBody>
      </p:sp>
      <p:sp>
        <p:nvSpPr>
          <p:cNvPr id="4" name="Slide Image Placeholder 3">
            <a:extLst>
              <a:ext uri="{FF2B5EF4-FFF2-40B4-BE49-F238E27FC236}">
                <a16:creationId xmlns:a16="http://schemas.microsoft.com/office/drawing/2014/main" id="{A8CDC0EA-7A15-4E67-9526-C5DB9309758F}"/>
              </a:ext>
            </a:extLst>
          </p:cNvPr>
          <p:cNvSpPr>
            <a:spLocks noGrp="1" noRot="1" noChangeAspect="1"/>
          </p:cNvSpPr>
          <p:nvPr>
            <p:ph type="sldImg"/>
          </p:nvPr>
        </p:nvSpPr>
        <p:spPr/>
      </p:sp>
    </p:spTree>
    <p:extLst>
      <p:ext uri="{BB962C8B-B14F-4D97-AF65-F5344CB8AC3E}">
        <p14:creationId xmlns:p14="http://schemas.microsoft.com/office/powerpoint/2010/main" val="255320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p:cNvSpPr>
            <a:spLocks noGrp="1"/>
          </p:cNvSpPr>
          <p:nvPr>
            <p:ph type="body" idx="1"/>
          </p:nvPr>
        </p:nvSpPr>
        <p:spPr/>
        <p:txBody>
          <a:bodyPr/>
          <a:lstStyle/>
          <a:p>
            <a:r>
              <a:rPr lang="en-US" altLang="en-US" dirty="0"/>
              <a:t>Students can use the Highlighter tool to mark text that they want to remember in reading passages, mathematics stimuli, and in text-based answer options, such as those that ask the student to select a section of text to choose an answer. To do this, students must select the desired text, right-click, and then select the Highlight Selection button that pops up. Students can select the color in which to highlight the text (if available in your state). To remove highlighting, students will right-click in the area of the highlighted text and select the Reset Highlighting button that pops up. If a student pauses the test, any highlighting made before pausing will be retained. The Highlighter tool can also be accessed from the context menu. </a:t>
            </a:r>
          </a:p>
        </p:txBody>
      </p:sp>
      <p:sp>
        <p:nvSpPr>
          <p:cNvPr id="706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0B92905-C9AC-455F-AE8C-8CF98D0670F5}" type="slidenum">
              <a:rPr lang="en-US" altLang="en-US" smtClean="0"/>
              <a:pPr/>
              <a:t>28</a:t>
            </a:fld>
            <a:endParaRPr lang="en-US" altLang="en-US" dirty="0"/>
          </a:p>
        </p:txBody>
      </p:sp>
      <p:sp>
        <p:nvSpPr>
          <p:cNvPr id="4" name="Slide Image Placeholder 3">
            <a:extLst>
              <a:ext uri="{FF2B5EF4-FFF2-40B4-BE49-F238E27FC236}">
                <a16:creationId xmlns:a16="http://schemas.microsoft.com/office/drawing/2014/main" id="{38C0CE69-D5CB-49A7-AA58-6FE481CEA128}"/>
              </a:ext>
            </a:extLst>
          </p:cNvPr>
          <p:cNvSpPr>
            <a:spLocks noGrp="1" noRot="1" noChangeAspect="1"/>
          </p:cNvSpPr>
          <p:nvPr>
            <p:ph type="sldImg"/>
          </p:nvPr>
        </p:nvSpPr>
        <p:spPr/>
      </p:sp>
    </p:spTree>
    <p:extLst>
      <p:ext uri="{BB962C8B-B14F-4D97-AF65-F5344CB8AC3E}">
        <p14:creationId xmlns:p14="http://schemas.microsoft.com/office/powerpoint/2010/main" val="1473826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Notes Placeholder 2"/>
          <p:cNvSpPr>
            <a:spLocks noGrp="1"/>
          </p:cNvSpPr>
          <p:nvPr>
            <p:ph type="body" idx="1"/>
          </p:nvPr>
        </p:nvSpPr>
        <p:spPr/>
        <p:txBody>
          <a:bodyPr/>
          <a:lstStyle/>
          <a:p>
            <a:pPr lvl="0"/>
            <a:r>
              <a:rPr lang="en-US" altLang="en-US" dirty="0"/>
              <a:t>For multiple-choice questions, students can use the Strikethrough tool to strike out the answer options they do not wish to choose. </a:t>
            </a:r>
          </a:p>
          <a:p>
            <a:pPr lvl="0"/>
            <a:endParaRPr lang="en-US" altLang="en-US" dirty="0"/>
          </a:p>
          <a:p>
            <a:pPr lvl="0"/>
            <a:r>
              <a:rPr lang="en-US" altLang="en-US" dirty="0"/>
              <a:t>To do this, students can right-click the answer option they want to strike out, and then select the Strikethrough button that pops up. The answer option will then be displayed with a line through it. </a:t>
            </a:r>
            <a:r>
              <a:rPr lang="en-US" dirty="0"/>
              <a:t>If an answer option spans multiple lines, as shown in this image, and if the enhanced Strikethrough mode is enabled, the entire answer text will be displayed with lines through it. </a:t>
            </a:r>
            <a:r>
              <a:rPr lang="en-US" altLang="en-US" dirty="0"/>
              <a:t>To remove the strikethrough, students must right-click and then select the Undo Strikethrough button that pops up. Alternatively, students can</a:t>
            </a:r>
            <a:r>
              <a:rPr lang="en-US" dirty="0"/>
              <a:t> open the context menu and select Strikethrough to activate Strikethrough mode and then select each answer option they wish to strike out. To deactivate Strikethrough mode, they can press Esc or select outside the question’s response area.</a:t>
            </a:r>
            <a:endParaRPr lang="en-US" altLang="en-US" dirty="0"/>
          </a:p>
          <a:p>
            <a:endParaRPr lang="en-US" altLang="en-US" dirty="0"/>
          </a:p>
          <a:p>
            <a:r>
              <a:rPr lang="en-US" altLang="en-US" dirty="0"/>
              <a:t>It is important to note that striking through answers does not indicate a response to the question. Students must still select a response to answer each question. Also, striking out an answer option does not prevent the student from selecting that answer option as a response.</a:t>
            </a:r>
          </a:p>
        </p:txBody>
      </p:sp>
      <p:sp>
        <p:nvSpPr>
          <p:cNvPr id="7168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C7804CE-3D7F-443A-BBBE-7212B356CE79}" type="slidenum">
              <a:rPr lang="en-US" altLang="en-US" smtClean="0"/>
              <a:pPr/>
              <a:t>29</a:t>
            </a:fld>
            <a:endParaRPr lang="en-US" altLang="en-US" dirty="0"/>
          </a:p>
        </p:txBody>
      </p:sp>
      <p:sp>
        <p:nvSpPr>
          <p:cNvPr id="4" name="Slide Image Placeholder 3">
            <a:extLst>
              <a:ext uri="{FF2B5EF4-FFF2-40B4-BE49-F238E27FC236}">
                <a16:creationId xmlns:a16="http://schemas.microsoft.com/office/drawing/2014/main" id="{A7255044-68A7-4164-8D2F-5B66CCF66F0C}"/>
              </a:ext>
            </a:extLst>
          </p:cNvPr>
          <p:cNvSpPr>
            <a:spLocks noGrp="1" noRot="1" noChangeAspect="1"/>
          </p:cNvSpPr>
          <p:nvPr>
            <p:ph type="sldImg"/>
          </p:nvPr>
        </p:nvSpPr>
        <p:spPr/>
      </p:sp>
    </p:spTree>
    <p:extLst>
      <p:ext uri="{BB962C8B-B14F-4D97-AF65-F5344CB8AC3E}">
        <p14:creationId xmlns:p14="http://schemas.microsoft.com/office/powerpoint/2010/main" val="281652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take a look at the Secure Browser and how students log in to take a test.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001982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Another element of the online test that helps students succeed is the Mark for Review feature. As they proceed through a summative test, students are required to answer each question on the screen before they can go on. If they are unsure of an answer, they should provide what they think is the best answer; there is no penalty for guessing. Students can then mark these items to review before completing the test segment. To mark an item for review, the student can open the context menu for an item and select Mark for Review. The item number will display a dog-eared corner and a small flag badge. For items with tabs, items marked for review will display a dog-eared tab. </a:t>
            </a:r>
          </a:p>
          <a:p>
            <a:endParaRPr lang="en-US" dirty="0"/>
          </a:p>
          <a:p>
            <a:r>
              <a:rPr lang="en-US" dirty="0"/>
              <a:t>At any time during a test segment, students can navigate back to marked items (within the segment) and review and change their answers as desired. This can be done either by selecting the Back button in the navigation toolbar until they reach the desired item or by using the Items drop-down menu, located in the upper-left corner of the page, to select a specific item. To unmark an item, students can open the context menu for the item and select Unmark Review Item. Note that once a student has completed a test segment in a test that prohibits navigation to previous segments, or if his or her test is paused for more than 20 minutes, returning to the items marked for review will not be allowed. However, the 20-minute rule does not apply to performance tasks.</a:t>
            </a:r>
          </a:p>
        </p:txBody>
      </p:sp>
      <p:sp>
        <p:nvSpPr>
          <p:cNvPr id="727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BFDE4CD-643D-45B4-A672-ED4A8CCFA897}" type="slidenum">
              <a:rPr lang="en-US" altLang="en-US" smtClean="0"/>
              <a:pPr/>
              <a:t>30</a:t>
            </a:fld>
            <a:endParaRPr lang="en-US" altLang="en-US" dirty="0"/>
          </a:p>
        </p:txBody>
      </p:sp>
      <p:sp>
        <p:nvSpPr>
          <p:cNvPr id="5" name="Slide Image Placeholder 4">
            <a:extLst>
              <a:ext uri="{FF2B5EF4-FFF2-40B4-BE49-F238E27FC236}">
                <a16:creationId xmlns:a16="http://schemas.microsoft.com/office/drawing/2014/main" id="{5F86030E-EA4A-45FC-8155-ABE522B5BD03}"/>
              </a:ext>
            </a:extLst>
          </p:cNvPr>
          <p:cNvSpPr>
            <a:spLocks noGrp="1" noRot="1" noChangeAspect="1"/>
          </p:cNvSpPr>
          <p:nvPr>
            <p:ph type="sldImg"/>
          </p:nvPr>
        </p:nvSpPr>
        <p:spPr/>
      </p:sp>
    </p:spTree>
    <p:extLst>
      <p:ext uri="{BB962C8B-B14F-4D97-AF65-F5344CB8AC3E}">
        <p14:creationId xmlns:p14="http://schemas.microsoft.com/office/powerpoint/2010/main" val="102967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Notes Placeholder 2"/>
          <p:cNvSpPr>
            <a:spLocks noGrp="1"/>
          </p:cNvSpPr>
          <p:nvPr>
            <p:ph type="body" idx="1"/>
          </p:nvPr>
        </p:nvSpPr>
        <p:spPr/>
        <p:txBody>
          <a:bodyPr/>
          <a:lstStyle/>
          <a:p>
            <a:r>
              <a:rPr lang="en-US" altLang="en-US" dirty="0"/>
              <a:t>During testing, students can use the Zoom feature to increase the size of text and graphics from 1.5 to 20 times their default size by using the Zoom In button. Text can be returned to a smaller size using the Zoom Out button. The default size for all tests is 14-point type. If desired, prior to testing, a Test Coordinator may increase the default print size for the entire test by setting the zoom level in TIDE, or the TA can change the text size setting in the TA Interface during the approval process.</a:t>
            </a:r>
          </a:p>
          <a:p>
            <a:endParaRPr lang="en-US" altLang="en-US" dirty="0"/>
          </a:p>
          <a:p>
            <a:r>
              <a:rPr lang="en-US" altLang="en-US" dirty="0"/>
              <a:t>Zoom levels beyond three times the default size will require streamlined mode to be enabled for the student. Please note that the Zoom tool is not the same as magnification, which students can access using their own assistive devices.</a:t>
            </a:r>
          </a:p>
        </p:txBody>
      </p:sp>
      <p:sp>
        <p:nvSpPr>
          <p:cNvPr id="737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0757C020-184A-4464-8284-5B45D93034F7}" type="slidenum">
              <a:rPr lang="en-US" altLang="en-US" smtClean="0"/>
              <a:pPr/>
              <a:t>31</a:t>
            </a:fld>
            <a:endParaRPr lang="en-US" altLang="en-US" dirty="0"/>
          </a:p>
        </p:txBody>
      </p:sp>
      <p:sp>
        <p:nvSpPr>
          <p:cNvPr id="4" name="Slide Image Placeholder 3">
            <a:extLst>
              <a:ext uri="{FF2B5EF4-FFF2-40B4-BE49-F238E27FC236}">
                <a16:creationId xmlns:a16="http://schemas.microsoft.com/office/drawing/2014/main" id="{E564C55B-373D-49CD-A737-D7FE3901B28F}"/>
              </a:ext>
            </a:extLst>
          </p:cNvPr>
          <p:cNvSpPr>
            <a:spLocks noGrp="1" noRot="1" noChangeAspect="1"/>
          </p:cNvSpPr>
          <p:nvPr>
            <p:ph type="sldImg"/>
          </p:nvPr>
        </p:nvSpPr>
        <p:spPr/>
      </p:sp>
    </p:spTree>
    <p:extLst>
      <p:ext uri="{BB962C8B-B14F-4D97-AF65-F5344CB8AC3E}">
        <p14:creationId xmlns:p14="http://schemas.microsoft.com/office/powerpoint/2010/main" val="3679937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Notes Placeholder 2"/>
          <p:cNvSpPr>
            <a:spLocks noGrp="1"/>
          </p:cNvSpPr>
          <p:nvPr>
            <p:ph type="body" idx="1"/>
          </p:nvPr>
        </p:nvSpPr>
        <p:spPr/>
        <p:txBody>
          <a:bodyPr/>
          <a:lstStyle/>
          <a:p>
            <a:r>
              <a:rPr lang="en-US" altLang="en-US" dirty="0"/>
              <a:t>An English Glossary feature is available for students to use for some ELA and mathematics items during testing. The glossary is not available for ELA Reading items. The student can access the glossary by selecting any of the pre-selected terms, which are indicated on the screen by a gray dotted outline. When the student hovers the mouse over the term, it will be highlighted in blue. If the student selects a highlighted term, a pop-up box will appear with a definition of the term. Students can return to the item by selecting the X in the upper-right corner of the pop-up box to close it.</a:t>
            </a:r>
          </a:p>
          <a:p>
            <a:endParaRPr lang="en-US" altLang="en-US" dirty="0"/>
          </a:p>
          <a:p>
            <a:r>
              <a:rPr lang="en-US" altLang="en-US" dirty="0"/>
              <a:t>If the Text-to-Speech feature is enabled, students can select the TTS icon in the Glossary pop-up window to listen to the content. While the text is being read aloud, the TTS icon is replaced by the speaking icon. </a:t>
            </a:r>
          </a:p>
        </p:txBody>
      </p:sp>
      <p:sp>
        <p:nvSpPr>
          <p:cNvPr id="747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2DDE4A8-391B-4A84-AB07-6DEDB4336BB5}" type="slidenum">
              <a:rPr lang="en-US" altLang="en-US" smtClean="0"/>
              <a:pPr/>
              <a:t>32</a:t>
            </a:fld>
            <a:endParaRPr lang="en-US" altLang="en-US" dirty="0"/>
          </a:p>
        </p:txBody>
      </p:sp>
      <p:sp>
        <p:nvSpPr>
          <p:cNvPr id="4" name="Slide Image Placeholder 3">
            <a:extLst>
              <a:ext uri="{FF2B5EF4-FFF2-40B4-BE49-F238E27FC236}">
                <a16:creationId xmlns:a16="http://schemas.microsoft.com/office/drawing/2014/main" id="{F36F69DA-648B-4524-B0C5-4A77674F2934}"/>
              </a:ext>
            </a:extLst>
          </p:cNvPr>
          <p:cNvSpPr>
            <a:spLocks noGrp="1" noRot="1" noChangeAspect="1"/>
          </p:cNvSpPr>
          <p:nvPr>
            <p:ph type="sldImg"/>
          </p:nvPr>
        </p:nvSpPr>
        <p:spPr/>
      </p:sp>
    </p:spTree>
    <p:extLst>
      <p:ext uri="{BB962C8B-B14F-4D97-AF65-F5344CB8AC3E}">
        <p14:creationId xmlns:p14="http://schemas.microsoft.com/office/powerpoint/2010/main" val="625009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can highlight an individual line of text in a passage or question by selecting the Line Reader button in the global menu near the top of the window. If the enhanced line reader mode is enabled, as shown in this image, all content except for the line in focus is grayed out for greater emphasis. To turn off the line reader, students select the Line Reader button again. </a:t>
            </a:r>
          </a:p>
          <a:p>
            <a:pPr lvl="0"/>
            <a:endParaRPr lang="en-US" dirty="0"/>
          </a:p>
          <a:p>
            <a:pPr lvl="0"/>
            <a:r>
              <a:rPr lang="en-US" dirty="0"/>
              <a:t>Note that the Line Reader tool is not available when the Highlighter tool is in use.</a:t>
            </a:r>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
        <p:nvSpPr>
          <p:cNvPr id="11" name="Slide Image Placeholder 10">
            <a:extLst>
              <a:ext uri="{FF2B5EF4-FFF2-40B4-BE49-F238E27FC236}">
                <a16:creationId xmlns:a16="http://schemas.microsoft.com/office/drawing/2014/main" id="{EC268197-C383-4799-B4D7-A5E1FB3C3D82}"/>
              </a:ext>
            </a:extLst>
          </p:cNvPr>
          <p:cNvSpPr>
            <a:spLocks noGrp="1" noRot="1" noChangeAspect="1"/>
          </p:cNvSpPr>
          <p:nvPr>
            <p:ph type="sldImg"/>
          </p:nvPr>
        </p:nvSpPr>
        <p:spPr/>
      </p:sp>
    </p:spTree>
    <p:extLst>
      <p:ext uri="{BB962C8B-B14F-4D97-AF65-F5344CB8AC3E}">
        <p14:creationId xmlns:p14="http://schemas.microsoft.com/office/powerpoint/2010/main" val="398211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Select Previous Version tool allows students to view and restore responses that they previously entered and saved for a Text Response item. To use this tool, students open the context menu for a Text Response item and choose Select Previous Version. A window will appear, listing any saved responses for the item and the text associated with each one. To view previous responses, students select a response version in the left panel and read the associated text in the right panel. To restore a selected response, students choose Select at the bottom of the window. The selected response will appear in the answer area for the item.</a:t>
            </a:r>
          </a:p>
          <a:p>
            <a:endParaRPr lang="en-US" dirty="0"/>
          </a:p>
          <a:p>
            <a:r>
              <a:rPr lang="en-US" dirty="0"/>
              <a:t>Please note that the Select Previous Version tool cannot restore responses that were entered before pausing a test.</a:t>
            </a:r>
          </a:p>
        </p:txBody>
      </p:sp>
      <p:sp>
        <p:nvSpPr>
          <p:cNvPr id="4" name="Slide Number Placeholder 3"/>
          <p:cNvSpPr>
            <a:spLocks noGrp="1"/>
          </p:cNvSpPr>
          <p:nvPr>
            <p:ph type="sldNum" sz="quarter" idx="10"/>
          </p:nvPr>
        </p:nvSpPr>
        <p:spPr/>
        <p:txBody>
          <a:bodyPr/>
          <a:lstStyle/>
          <a:p>
            <a:fld id="{73E18F1F-5A84-4C55-B1EA-7EBC853F01F5}" type="slidenum">
              <a:rPr lang="en-US" smtClean="0"/>
              <a:pPr/>
              <a:t>34</a:t>
            </a:fld>
            <a:endParaRPr lang="en-US" dirty="0"/>
          </a:p>
        </p:txBody>
      </p:sp>
      <p:sp>
        <p:nvSpPr>
          <p:cNvPr id="7" name="Slide Image Placeholder 6">
            <a:extLst>
              <a:ext uri="{FF2B5EF4-FFF2-40B4-BE49-F238E27FC236}">
                <a16:creationId xmlns:a16="http://schemas.microsoft.com/office/drawing/2014/main" id="{79EB1E0B-CBFF-40F9-A0BC-59D641AEBFE9}"/>
              </a:ext>
            </a:extLst>
          </p:cNvPr>
          <p:cNvSpPr>
            <a:spLocks noGrp="1" noRot="1" noChangeAspect="1"/>
          </p:cNvSpPr>
          <p:nvPr>
            <p:ph type="sldImg"/>
          </p:nvPr>
        </p:nvSpPr>
        <p:spPr/>
      </p:sp>
    </p:spTree>
    <p:extLst>
      <p:ext uri="{BB962C8B-B14F-4D97-AF65-F5344CB8AC3E}">
        <p14:creationId xmlns:p14="http://schemas.microsoft.com/office/powerpoint/2010/main" val="1694551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dictionary tool allows students to look up definitions and synonyms in the Merriam-Webster Dictionary or Thesaurus. To launch the dictionary, students select the Dictionary button from the global menu near the top of the screen. Students will enter a word in the search box and select Dictionary or Thesaurus. If any entries are found, they will be shown in the text box.</a:t>
            </a:r>
          </a:p>
          <a:p>
            <a:endParaRPr lang="en-US" dirty="0"/>
          </a:p>
          <a:p>
            <a:r>
              <a:rPr lang="en-US" dirty="0"/>
              <a:t>The dictionary window can be resized by dragging the resizing handle on the outer edge of the calculator window. Students can also maximize or minimize the window by selecting the arrows in the top right-corner of the window. To remove the dictionary window, students will select the X button in the upper-right corner.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
        <p:nvSpPr>
          <p:cNvPr id="11" name="Slide Image Placeholder 10">
            <a:extLst>
              <a:ext uri="{FF2B5EF4-FFF2-40B4-BE49-F238E27FC236}">
                <a16:creationId xmlns:a16="http://schemas.microsoft.com/office/drawing/2014/main" id="{2BCD134E-687D-42AF-98C7-AE2DB0F9B6AE}"/>
              </a:ext>
            </a:extLst>
          </p:cNvPr>
          <p:cNvSpPr>
            <a:spLocks noGrp="1" noRot="1" noChangeAspect="1"/>
          </p:cNvSpPr>
          <p:nvPr>
            <p:ph type="sldImg"/>
          </p:nvPr>
        </p:nvSpPr>
        <p:spPr/>
      </p:sp>
    </p:spTree>
    <p:extLst>
      <p:ext uri="{BB962C8B-B14F-4D97-AF65-F5344CB8AC3E}">
        <p14:creationId xmlns:p14="http://schemas.microsoft.com/office/powerpoint/2010/main" val="1767894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certain mathematics tests, students can use the on-screen calculator. To use the calculator, students need to select the Calculator button from the global menu near the top of the page. The calculator window can also be resized by dragging the resizing handle on the outer edge of the calculator window. Students can also maximize or minimize the window by selecting the arrows in the top-right corner of the window. To remove the calculator window, students will select the X button in the upper-right corner.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
        <p:nvSpPr>
          <p:cNvPr id="11" name="Slide Image Placeholder 10">
            <a:extLst>
              <a:ext uri="{FF2B5EF4-FFF2-40B4-BE49-F238E27FC236}">
                <a16:creationId xmlns:a16="http://schemas.microsoft.com/office/drawing/2014/main" id="{019666B8-FD13-4C59-A7CE-AE8D89A7D9CF}"/>
              </a:ext>
            </a:extLst>
          </p:cNvPr>
          <p:cNvSpPr>
            <a:spLocks noGrp="1" noRot="1" noChangeAspect="1"/>
          </p:cNvSpPr>
          <p:nvPr>
            <p:ph type="sldImg"/>
          </p:nvPr>
        </p:nvSpPr>
        <p:spPr/>
      </p:sp>
    </p:spTree>
    <p:extLst>
      <p:ext uri="{BB962C8B-B14F-4D97-AF65-F5344CB8AC3E}">
        <p14:creationId xmlns:p14="http://schemas.microsoft.com/office/powerpoint/2010/main" val="1048096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let’s take a look at the various accessibility resources available for students.</a:t>
            </a:r>
          </a:p>
          <a:p>
            <a:endParaRPr lang="en-US" altLang="en-US" dirty="0"/>
          </a:p>
          <a:p>
            <a:r>
              <a:rPr lang="en-US" altLang="en-US" dirty="0"/>
              <a:t>In addition to universal tools, which are available to all students, designated supports </a:t>
            </a:r>
            <a:r>
              <a:rPr lang="en-US" dirty="0"/>
              <a:t>are available for use by any student for whom the need has been indicated by an educator. A</a:t>
            </a:r>
            <a:r>
              <a:rPr lang="en-US" altLang="en-US" dirty="0"/>
              <a:t>ccommodations </a:t>
            </a:r>
            <a:r>
              <a:rPr lang="en-US" dirty="0"/>
              <a:t>are changes in procedures or materials that increase equitable access during the test. Accommodations are available for students with documentation of the need for the accommodations on an Individualized Education Program (IEP) or Section 504 accommodation plan. </a:t>
            </a:r>
          </a:p>
          <a:p>
            <a:endParaRPr lang="en-US" altLang="en-US" dirty="0"/>
          </a:p>
          <a:p>
            <a:r>
              <a:rPr lang="en-US" altLang="en-US" dirty="0"/>
              <a:t>For detailed information about designated supports and accommodations, please refer to the Usability, Accessibility, and Accommodations Guidelines on the Smarter Balanced website.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3324603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Color Contrast is an accessibility resource that is available to eligible students. By default, tests are presented with black text on a white background. Students who require a different combination of font color and background color should be assigned the appropriate accommodation in TIDE. The color contrast selected will apply to all tests for that student. Color contrast options may include the following: Black on White; White on Black; Red on White; White on Red; Black on Light Magenta; Black on Light Yellow; Black on Light Blue; Yellow on Blue. Other options may be available in your state.</a:t>
            </a:r>
          </a:p>
        </p:txBody>
      </p:sp>
      <p:sp>
        <p:nvSpPr>
          <p:cNvPr id="757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FEA6222-E8ED-4415-A932-72829B0F651E}" type="slidenum">
              <a:rPr lang="en-US" altLang="en-US" smtClean="0"/>
              <a:pPr/>
              <a:t>38</a:t>
            </a:fld>
            <a:endParaRPr lang="en-US" altLang="en-US" dirty="0"/>
          </a:p>
        </p:txBody>
      </p:sp>
      <p:sp>
        <p:nvSpPr>
          <p:cNvPr id="5" name="Slide Image Placeholder 4">
            <a:extLst>
              <a:ext uri="{FF2B5EF4-FFF2-40B4-BE49-F238E27FC236}">
                <a16:creationId xmlns:a16="http://schemas.microsoft.com/office/drawing/2014/main" id="{068B6597-579B-4069-ACB9-FDD39714A5E5}"/>
              </a:ext>
            </a:extLst>
          </p:cNvPr>
          <p:cNvSpPr>
            <a:spLocks noGrp="1" noRot="1" noChangeAspect="1"/>
          </p:cNvSpPr>
          <p:nvPr>
            <p:ph type="sldImg"/>
          </p:nvPr>
        </p:nvSpPr>
        <p:spPr/>
      </p:sp>
    </p:spTree>
    <p:extLst>
      <p:ext uri="{BB962C8B-B14F-4D97-AF65-F5344CB8AC3E}">
        <p14:creationId xmlns:p14="http://schemas.microsoft.com/office/powerpoint/2010/main" val="316651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Masking tool allows students to cover up a distracting area of the test page. To use this tool, students select the Masking button and then select and drag their mouse to select a rectangular area on the screen that they wish to mask. To deactivate masking mode, students must select the Masking button again. Masked areas remain on the screen even after masking mode is deactivated. To remove a masked area, students select the X button in the upper-right corner of the masked area.</a:t>
            </a:r>
          </a:p>
        </p:txBody>
      </p:sp>
      <p:sp>
        <p:nvSpPr>
          <p:cNvPr id="4" name="Slide Number Placeholder 3"/>
          <p:cNvSpPr>
            <a:spLocks noGrp="1"/>
          </p:cNvSpPr>
          <p:nvPr>
            <p:ph type="sldNum" sz="quarter" idx="10"/>
          </p:nvPr>
        </p:nvSpPr>
        <p:spPr/>
        <p:txBody>
          <a:bodyPr/>
          <a:lstStyle/>
          <a:p>
            <a:fld id="{73E18F1F-5A84-4C55-B1EA-7EBC853F01F5}" type="slidenum">
              <a:rPr lang="en-US" smtClean="0"/>
              <a:pPr/>
              <a:t>39</a:t>
            </a:fld>
            <a:endParaRPr lang="en-US" dirty="0"/>
          </a:p>
        </p:txBody>
      </p:sp>
      <p:sp>
        <p:nvSpPr>
          <p:cNvPr id="7" name="Slide Image Placeholder 6">
            <a:extLst>
              <a:ext uri="{FF2B5EF4-FFF2-40B4-BE49-F238E27FC236}">
                <a16:creationId xmlns:a16="http://schemas.microsoft.com/office/drawing/2014/main" id="{A409B8DE-EFD1-4F71-86AD-A38D666904E7}"/>
              </a:ext>
            </a:extLst>
          </p:cNvPr>
          <p:cNvSpPr>
            <a:spLocks noGrp="1" noRot="1" noChangeAspect="1"/>
          </p:cNvSpPr>
          <p:nvPr>
            <p:ph type="sldImg"/>
          </p:nvPr>
        </p:nvSpPr>
        <p:spPr/>
      </p:sp>
    </p:spTree>
    <p:extLst>
      <p:ext uri="{BB962C8B-B14F-4D97-AF65-F5344CB8AC3E}">
        <p14:creationId xmlns:p14="http://schemas.microsoft.com/office/powerpoint/2010/main" val="15974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Students must use the Secure Browser to log in to the Student Interface. The Secure Browser is designed to ensure test security by prohibiting students from accessing any other programs or websites during testing.</a:t>
            </a:r>
          </a:p>
          <a:p>
            <a:endParaRPr lang="en-US" altLang="en-US" dirty="0"/>
          </a:p>
          <a:p>
            <a:r>
              <a:rPr lang="en-US" altLang="en-US" dirty="0"/>
              <a:t>Your school’s Technology Coordinator is responsible for ensuring that the Secure Browser has been correctly installed on all testing devices. If you have questions about installation of the Secure Browser, please contact your Technology Coordinator.</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BA78969E-9590-4321-9DE6-318E6F52368F}" type="slidenum">
              <a:rPr lang="en-US" altLang="en-US" smtClean="0"/>
              <a:pPr/>
              <a:t>4</a:t>
            </a:fld>
            <a:endParaRPr lang="en-US" altLang="en-US" dirty="0"/>
          </a:p>
        </p:txBody>
      </p:sp>
      <p:sp>
        <p:nvSpPr>
          <p:cNvPr id="4" name="Slide Image Placeholder 3">
            <a:extLst>
              <a:ext uri="{FF2B5EF4-FFF2-40B4-BE49-F238E27FC236}">
                <a16:creationId xmlns:a16="http://schemas.microsoft.com/office/drawing/2014/main" id="{9C72EC35-EBC4-4DBC-A2BF-B57BF59F0617}"/>
              </a:ext>
            </a:extLst>
          </p:cNvPr>
          <p:cNvSpPr>
            <a:spLocks noGrp="1" noRot="1" noChangeAspect="1"/>
          </p:cNvSpPr>
          <p:nvPr>
            <p:ph type="sldImg"/>
          </p:nvPr>
        </p:nvSpPr>
        <p:spPr/>
      </p:sp>
    </p:spTree>
    <p:extLst>
      <p:ext uri="{BB962C8B-B14F-4D97-AF65-F5344CB8AC3E}">
        <p14:creationId xmlns:p14="http://schemas.microsoft.com/office/powerpoint/2010/main" val="1616596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r>
              <a:rPr lang="en-US" altLang="en-US" dirty="0"/>
              <a:t>Text-to-Speech (TTS) allows eligible students to listen to test content. TTS must be set up in TIDE before testing. It is available either as an embedded designated support or as an embedded accommodation for students with an identified need. </a:t>
            </a:r>
          </a:p>
          <a:p>
            <a:endParaRPr lang="en-US" altLang="en-US" dirty="0"/>
          </a:p>
          <a:p>
            <a:r>
              <a:rPr lang="en-US" dirty="0"/>
              <a:t>Please note that a test may include text that is not permissible to be read aloud. This text will be skipped when using TTS.</a:t>
            </a:r>
            <a:endParaRPr lang="en-US" altLang="en-US" dirty="0"/>
          </a:p>
          <a:p>
            <a:endParaRPr lang="en-US" altLang="en-US" dirty="0"/>
          </a:p>
          <a:p>
            <a:r>
              <a:rPr lang="en-US" altLang="en-US" dirty="0"/>
              <a:t>To use this tool, the student will select the desired Text-to-Speech option from the pop-up menu to hear the audio (for example: Speak Question or Speak Question and Options). We recommend that students who will be using this feature have the opportunity to try it by taking the practice test prior to testing. As mentioned earlier, you should ensure that all students requiring the Text-to-Speech feature have headphones and that they have completed the audio check successfully.</a:t>
            </a:r>
          </a:p>
          <a:p>
            <a:endParaRPr lang="en-US" altLang="en-US" dirty="0"/>
          </a:p>
          <a:p>
            <a:r>
              <a:rPr lang="en-US" altLang="en-US" dirty="0"/>
              <a:t>Some tests may also display ear icons by questions and answer options when TTS is enabled. The student can select these icons to listen to the content.</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If a student’s test settings require the test page to be mandatorily read out in its entirety, TTS will automatically read the entire page and will prevent the student from performing any action until the content has been fully read. </a:t>
            </a:r>
            <a:r>
              <a:rPr lang="en-US" dirty="0">
                <a:effectLst/>
              </a:rPr>
              <a:t> </a:t>
            </a:r>
            <a:endParaRPr lang="en-US" sz="1200" kern="1200" dirty="0">
              <a:solidFill>
                <a:schemeClr val="tx1"/>
              </a:solidFill>
              <a:effectLst/>
              <a:latin typeface="Calibri"/>
              <a:ea typeface="+mn-ea"/>
              <a:cs typeface="+mn-cs"/>
            </a:endParaRPr>
          </a:p>
          <a:p>
            <a:endParaRPr lang="en-US" altLang="en-US" dirty="0"/>
          </a:p>
        </p:txBody>
      </p:sp>
      <p:sp>
        <p:nvSpPr>
          <p:cNvPr id="768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08A6FC2-E632-4C30-8868-F193DA12A564}" type="slidenum">
              <a:rPr lang="en-US" altLang="en-US" smtClean="0"/>
              <a:pPr/>
              <a:t>40</a:t>
            </a:fld>
            <a:endParaRPr lang="en-US" altLang="en-US" dirty="0"/>
          </a:p>
        </p:txBody>
      </p:sp>
      <p:sp>
        <p:nvSpPr>
          <p:cNvPr id="4" name="Slide Image Placeholder 3">
            <a:extLst>
              <a:ext uri="{FF2B5EF4-FFF2-40B4-BE49-F238E27FC236}">
                <a16:creationId xmlns:a16="http://schemas.microsoft.com/office/drawing/2014/main" id="{6ED2BEDD-DA3A-47BB-885B-3D70F8E0696C}"/>
              </a:ext>
            </a:extLst>
          </p:cNvPr>
          <p:cNvSpPr>
            <a:spLocks noGrp="1" noRot="1" noChangeAspect="1"/>
          </p:cNvSpPr>
          <p:nvPr>
            <p:ph type="sldImg"/>
          </p:nvPr>
        </p:nvSpPr>
        <p:spPr/>
      </p:sp>
    </p:spTree>
    <p:extLst>
      <p:ext uri="{BB962C8B-B14F-4D97-AF65-F5344CB8AC3E}">
        <p14:creationId xmlns:p14="http://schemas.microsoft.com/office/powerpoint/2010/main" val="1910371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with the Speech-to-Text (STT) accommodation may use the Speech-to-Text tool when responding to text response items. The STT tool allows a student to dictate responses to items that support the use of STT, and the student’s spoken words are then transcribed as text in the item response areas. </a:t>
            </a:r>
          </a:p>
          <a:p>
            <a:endParaRPr lang="en-US" dirty="0"/>
          </a:p>
          <a:p>
            <a:r>
              <a:rPr lang="en-US" dirty="0"/>
              <a:t>To begin dictating, the student selects the microphone button that appears in the item’s text response area. As the student speaks, words are transcribed into the text response area. Note that there may be a slight delay while text is being transcribed. While text is being transcribed, dots will appear in the text response to indicate that transcription is in progress. To stop the transcription, the student will select the stop button that appears after the microphone is selected. Students can dictate for five minutes at a time. Depending on your state’s configuration, students can also select whether to dictate text in English or Spanish from the language drop-down list in the formatting toolbar. </a:t>
            </a:r>
          </a:p>
          <a:p>
            <a:endParaRPr lang="en-US" dirty="0"/>
          </a:p>
          <a:p>
            <a:r>
              <a:rPr lang="en-US" dirty="0"/>
              <a:t>Depending on the tool settings, the text may be auto-punctuated. The student can also control some punctuation and grammar of the text through speech commands. For example, the student can say, “New Paragraph” to create a new paragraph. The student will need to ensure the accuracy of the speech transcription before continuing to the next item or submitting his or her test. Note that a student cannot navigate away from the test page while dictation is 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
        <p:nvSpPr>
          <p:cNvPr id="11" name="Slide Image Placeholder 10">
            <a:extLst>
              <a:ext uri="{FF2B5EF4-FFF2-40B4-BE49-F238E27FC236}">
                <a16:creationId xmlns:a16="http://schemas.microsoft.com/office/drawing/2014/main" id="{F303F8DF-190A-407C-990E-4671D746182E}"/>
              </a:ext>
            </a:extLst>
          </p:cNvPr>
          <p:cNvSpPr>
            <a:spLocks noGrp="1" noRot="1" noChangeAspect="1"/>
          </p:cNvSpPr>
          <p:nvPr>
            <p:ph type="sldImg"/>
          </p:nvPr>
        </p:nvSpPr>
        <p:spPr/>
      </p:sp>
    </p:spTree>
    <p:extLst>
      <p:ext uri="{BB962C8B-B14F-4D97-AF65-F5344CB8AC3E}">
        <p14:creationId xmlns:p14="http://schemas.microsoft.com/office/powerpoint/2010/main" val="3197564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Print-on-Demand feature is available only for students who require it. It is a testing impropriety to apply this restricted resource for a student without documentation of actual need. This feature is not intended as a method for printing the test in order to administer it on paper. Depending on whether they are allowed to print items, passages, or both, students with this accommodation will see either a Print Page button at the top of the screen, a Print Item option in the context menu, or both. When a student selects either print option, the TA will receive a request for approval. The student will see a pop-up message that indicates that the request for approval has been sent. Before approving the request, the TA should ensure that the printer is monitored by staff who have been properly trained in test security.</a:t>
            </a:r>
          </a:p>
          <a:p>
            <a:endParaRPr lang="en-US" dirty="0"/>
          </a:p>
          <a:p>
            <a:r>
              <a:rPr lang="en-US" dirty="0"/>
              <a:t>Test items that students have requested to print will be displayed with a small printer badge next to the item number.</a:t>
            </a:r>
          </a:p>
        </p:txBody>
      </p:sp>
      <p:sp>
        <p:nvSpPr>
          <p:cNvPr id="778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3AD7851-5429-45A1-A7CE-5B19708059A5}" type="slidenum">
              <a:rPr lang="en-US" altLang="en-US" smtClean="0"/>
              <a:pPr/>
              <a:t>42</a:t>
            </a:fld>
            <a:endParaRPr lang="en-US" altLang="en-US" dirty="0"/>
          </a:p>
        </p:txBody>
      </p:sp>
      <p:sp>
        <p:nvSpPr>
          <p:cNvPr id="5" name="Slide Image Placeholder 4">
            <a:extLst>
              <a:ext uri="{FF2B5EF4-FFF2-40B4-BE49-F238E27FC236}">
                <a16:creationId xmlns:a16="http://schemas.microsoft.com/office/drawing/2014/main" id="{ACAD36F5-07E8-4669-88DB-7775FED1FF1F}"/>
              </a:ext>
            </a:extLst>
          </p:cNvPr>
          <p:cNvSpPr>
            <a:spLocks noGrp="1" noRot="1" noChangeAspect="1"/>
          </p:cNvSpPr>
          <p:nvPr>
            <p:ph type="sldImg"/>
          </p:nvPr>
        </p:nvSpPr>
        <p:spPr/>
      </p:sp>
    </p:spTree>
    <p:extLst>
      <p:ext uri="{BB962C8B-B14F-4D97-AF65-F5344CB8AC3E}">
        <p14:creationId xmlns:p14="http://schemas.microsoft.com/office/powerpoint/2010/main" val="1916728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who are English learners (ELs) may benefit from using a Translation Glossary for some tests. These students should have the Translation Glossary option selected in TIDE for the appropriate language. See the Translation Glossaries section in the Usability, Accessibility, and Accommodations Guidelines, available on the Smarter Balanced website, for information on how to determine if this support is appropriate for particular students. Available languages include Spanish, Arabic, Burmese, Cantonese, Filipino, Hmong, Korean, Mandarin, Punjabi, Russian, Ukrainian, and Vietnamese. A dual-language option is also available, which allows students to see both the English glossary and another language glossary at the same time.</a:t>
            </a:r>
          </a:p>
          <a:p>
            <a:endParaRPr lang="en-US" dirty="0"/>
          </a:p>
          <a:p>
            <a:r>
              <a:rPr lang="en-US" dirty="0"/>
              <a:t>When the Translation Glossary is enabled, some terms in mathematics items will appear with a gray dotted outline around them. When the student hovers the mouse over the term, it will be highlighted in blue. If the student selects a highlighted term, a pop-up box will appear with the translation of the term. Students can also select the audio icon next to the glossary term and listen to the audio recording of the glossary. Selecting the X in the upper-right corner of the pop-up box will close it. If the student has dual-language mode enabled, the glossary will appear with two tabs, one for each language.</a:t>
            </a:r>
          </a:p>
        </p:txBody>
      </p:sp>
      <p:sp>
        <p:nvSpPr>
          <p:cNvPr id="788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03836162-EECD-4484-BCD7-F1914F158B69}" type="slidenum">
              <a:rPr lang="en-US" altLang="en-US" smtClean="0"/>
              <a:pPr/>
              <a:t>43</a:t>
            </a:fld>
            <a:endParaRPr lang="en-US" altLang="en-US" dirty="0"/>
          </a:p>
        </p:txBody>
      </p:sp>
      <p:sp>
        <p:nvSpPr>
          <p:cNvPr id="5" name="Slide Image Placeholder 4">
            <a:extLst>
              <a:ext uri="{FF2B5EF4-FFF2-40B4-BE49-F238E27FC236}">
                <a16:creationId xmlns:a16="http://schemas.microsoft.com/office/drawing/2014/main" id="{00380444-A3CB-41F2-BC97-8F968E5E5A81}"/>
              </a:ext>
            </a:extLst>
          </p:cNvPr>
          <p:cNvSpPr>
            <a:spLocks noGrp="1" noRot="1" noChangeAspect="1"/>
          </p:cNvSpPr>
          <p:nvPr>
            <p:ph type="sldImg"/>
          </p:nvPr>
        </p:nvSpPr>
        <p:spPr/>
      </p:sp>
    </p:spTree>
    <p:extLst>
      <p:ext uri="{BB962C8B-B14F-4D97-AF65-F5344CB8AC3E}">
        <p14:creationId xmlns:p14="http://schemas.microsoft.com/office/powerpoint/2010/main" val="1054801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we will discuss some types of items that students may see.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dirty="0"/>
          </a:p>
        </p:txBody>
      </p:sp>
    </p:spTree>
    <p:extLst>
      <p:ext uri="{BB962C8B-B14F-4D97-AF65-F5344CB8AC3E}">
        <p14:creationId xmlns:p14="http://schemas.microsoft.com/office/powerpoint/2010/main" val="359820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altLang="en-US" dirty="0"/>
              <a:t>Students will encounter several types of items during testing. They must answer each item before proceeding to the next one. </a:t>
            </a:r>
          </a:p>
          <a:p>
            <a:endParaRPr lang="en-US" altLang="en-US" dirty="0"/>
          </a:p>
          <a:p>
            <a:r>
              <a:rPr lang="en-US" altLang="en-US" dirty="0"/>
              <a:t>To answer selected-response items, students must select the desired answer option so that the letter A, B, C, or D becomes shaded. </a:t>
            </a:r>
          </a:p>
          <a:p>
            <a:endParaRPr lang="en-US" altLang="en-US" dirty="0"/>
          </a:p>
          <a:p>
            <a:r>
              <a:rPr lang="en-US" altLang="en-US" dirty="0"/>
              <a:t>For interactive items, students need to follow the instructions given to know how to indicate their answer. For example, students may be told to select an object to identify the appropriate answer, drag pictures or words in a table, or select a keypad. </a:t>
            </a:r>
          </a:p>
          <a:p>
            <a:endParaRPr lang="en-US" altLang="en-US" dirty="0"/>
          </a:p>
          <a:p>
            <a:r>
              <a:rPr lang="en-US" altLang="en-US" dirty="0"/>
              <a:t>If they wish, students may select the Save button while working on interactive items to save their work. Regardless of whether they select Save or not, their answers will be saved automatically when they navigate to the next part of the test. </a:t>
            </a:r>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45</a:t>
            </a:fld>
            <a:endParaRPr lang="en-US" altLang="en-US" dirty="0"/>
          </a:p>
        </p:txBody>
      </p:sp>
      <p:sp>
        <p:nvSpPr>
          <p:cNvPr id="4" name="Slide Image Placeholder 3">
            <a:extLst>
              <a:ext uri="{FF2B5EF4-FFF2-40B4-BE49-F238E27FC236}">
                <a16:creationId xmlns:a16="http://schemas.microsoft.com/office/drawing/2014/main" id="{6917D05F-9776-4345-A484-1EE5F1809440}"/>
              </a:ext>
            </a:extLst>
          </p:cNvPr>
          <p:cNvSpPr>
            <a:spLocks noGrp="1" noRot="1" noChangeAspect="1"/>
          </p:cNvSpPr>
          <p:nvPr>
            <p:ph type="sldImg"/>
          </p:nvPr>
        </p:nvSpPr>
        <p:spPr/>
      </p:sp>
    </p:spTree>
    <p:extLst>
      <p:ext uri="{BB962C8B-B14F-4D97-AF65-F5344CB8AC3E}">
        <p14:creationId xmlns:p14="http://schemas.microsoft.com/office/powerpoint/2010/main" val="3504328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0" lvl="1"/>
            <a:r>
              <a:rPr lang="en-US" dirty="0"/>
              <a:t>Long reading passages are split up into separate pages. To move between the pages of a reading passage, students can use the round right arrow and left arrow buttons that appear below the passage.</a:t>
            </a:r>
          </a:p>
          <a:p>
            <a:pPr marL="0" lvl="1"/>
            <a:endParaRPr lang="en-US" dirty="0"/>
          </a:p>
          <a:p>
            <a:pPr marL="0" lvl="1"/>
            <a:r>
              <a:rPr lang="en-US" dirty="0"/>
              <a:t>Sometimes a stimulus may have multiple reading passages. In this case, students can select the numbered tabs at the top of the stimulus to switch between the available passages.</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46</a:t>
            </a:fld>
            <a:endParaRPr lang="en-US" altLang="en-US" dirty="0"/>
          </a:p>
        </p:txBody>
      </p:sp>
      <p:sp>
        <p:nvSpPr>
          <p:cNvPr id="4" name="Slide Image Placeholder 3">
            <a:extLst>
              <a:ext uri="{FF2B5EF4-FFF2-40B4-BE49-F238E27FC236}">
                <a16:creationId xmlns:a16="http://schemas.microsoft.com/office/drawing/2014/main" id="{097549BB-CA79-4101-801D-D5E0D64A866A}"/>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0" lvl="1"/>
            <a:r>
              <a:rPr lang="en-US" dirty="0"/>
              <a:t>Some reading passages may contain sections of text that students can collapse to focus on other parts of the passage. Students can select Show Section to expand a collapsed section of text.</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47</a:t>
            </a:fld>
            <a:endParaRPr lang="en-US" altLang="en-US" dirty="0"/>
          </a:p>
        </p:txBody>
      </p:sp>
      <p:sp>
        <p:nvSpPr>
          <p:cNvPr id="4" name="Slide Image Placeholder 3">
            <a:extLst>
              <a:ext uri="{FF2B5EF4-FFF2-40B4-BE49-F238E27FC236}">
                <a16:creationId xmlns:a16="http://schemas.microsoft.com/office/drawing/2014/main" id="{E8D5ADE1-181F-4F27-92EC-EF33C4E7A1B4}"/>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altLang="en-US" dirty="0"/>
              <a:t>If a stimulus appears as a video, students can use the standard controls shown here to control the playback.</a:t>
            </a:r>
          </a:p>
          <a:p>
            <a:endParaRPr lang="en-US" altLang="en-US" dirty="0"/>
          </a:p>
          <a:p>
            <a:pPr marL="171450" indent="-171450">
              <a:buFont typeface="Arial" panose="020B0604020202020204" pitchFamily="34" charset="0"/>
              <a:buChar char="•"/>
            </a:pPr>
            <a:r>
              <a:rPr lang="en-US" altLang="en-US" dirty="0"/>
              <a:t>To play a video, select the play button in the lower-left corner of the player.</a:t>
            </a:r>
          </a:p>
          <a:p>
            <a:pPr marL="171450" indent="-171450">
              <a:buFont typeface="Arial" panose="020B0604020202020204" pitchFamily="34" charset="0"/>
              <a:buChar char="•"/>
            </a:pPr>
            <a:r>
              <a:rPr lang="en-US" altLang="en-US" dirty="0"/>
              <a:t>To jump to a different point in the video, drag the slider to the desired location.</a:t>
            </a:r>
          </a:p>
          <a:p>
            <a:pPr marL="171450" indent="-171450">
              <a:buFont typeface="Arial" panose="020B0604020202020204" pitchFamily="34" charset="0"/>
              <a:buChar char="•"/>
            </a:pPr>
            <a:r>
              <a:rPr lang="en-US" altLang="en-US" dirty="0"/>
              <a:t>To adjust the speed at which the video plays, select the 1x button, and then select the desired speed from the menu that will appear.</a:t>
            </a:r>
          </a:p>
          <a:p>
            <a:pPr marL="171450" indent="-171450">
              <a:buFont typeface="Arial" panose="020B0604020202020204" pitchFamily="34" charset="0"/>
              <a:buChar char="•"/>
            </a:pPr>
            <a:r>
              <a:rPr lang="en-US" altLang="en-US" dirty="0"/>
              <a:t>To expand the video to full-screen mode, select the full-screen icon in the far lower-right corner. To exit full-screen mode, select the full-screen icon again.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To mute or unmute the video, select the speaker icon in the lower-right corner.</a:t>
            </a:r>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48</a:t>
            </a:fld>
            <a:endParaRPr lang="en-US" altLang="en-US" dirty="0"/>
          </a:p>
        </p:txBody>
      </p:sp>
      <p:sp>
        <p:nvSpPr>
          <p:cNvPr id="4" name="Slide Image Placeholder 3">
            <a:extLst>
              <a:ext uri="{FF2B5EF4-FFF2-40B4-BE49-F238E27FC236}">
                <a16:creationId xmlns:a16="http://schemas.microsoft.com/office/drawing/2014/main" id="{A893E85E-6F57-4018-9BFD-CD8D8B37310E}"/>
              </a:ext>
            </a:extLst>
          </p:cNvPr>
          <p:cNvSpPr>
            <a:spLocks noGrp="1" noRot="1" noChangeAspect="1"/>
          </p:cNvSpPr>
          <p:nvPr>
            <p:ph type="sldImg"/>
          </p:nvPr>
        </p:nvSpPr>
        <p:spPr/>
      </p:sp>
    </p:spTree>
    <p:extLst>
      <p:ext uri="{BB962C8B-B14F-4D97-AF65-F5344CB8AC3E}">
        <p14:creationId xmlns:p14="http://schemas.microsoft.com/office/powerpoint/2010/main" val="4023856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Students can use the Item Tutorial tool to get more information about a particular item type. Selecting Tutorial from the context menu for a question opens a pop-up box that will show the student how that type of item works (for example, whether they should select an answer, drag-and-drop answers, or type a response in an answer space). </a:t>
            </a:r>
          </a:p>
          <a:p>
            <a:endParaRPr lang="en-US" altLang="en-US" dirty="0"/>
          </a:p>
          <a:p>
            <a:r>
              <a:rPr lang="en-US" dirty="0"/>
              <a:t>Students can also maximize or minimize the window by selecting the arrows in the top-right corner of the window. To remove the tutorial window, students will select the </a:t>
            </a:r>
            <a:r>
              <a:rPr lang="en-US" b="1" dirty="0"/>
              <a:t>X</a:t>
            </a:r>
            <a:r>
              <a:rPr lang="en-US" dirty="0"/>
              <a:t> button in the upper-right corner.</a:t>
            </a:r>
            <a:endParaRPr lang="en-US" altLang="en-US" dirty="0"/>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49</a:t>
            </a:fld>
            <a:endParaRPr lang="en-US" altLang="en-US" dirty="0"/>
          </a:p>
        </p:txBody>
      </p:sp>
      <p:sp>
        <p:nvSpPr>
          <p:cNvPr id="4" name="Slide Image Placeholder 3">
            <a:extLst>
              <a:ext uri="{FF2B5EF4-FFF2-40B4-BE49-F238E27FC236}">
                <a16:creationId xmlns:a16="http://schemas.microsoft.com/office/drawing/2014/main" id="{E375F86C-0FB5-4279-9005-66E80B0ADB71}"/>
              </a:ext>
            </a:extLst>
          </p:cNvPr>
          <p:cNvSpPr>
            <a:spLocks noGrp="1" noRot="1" noChangeAspect="1"/>
          </p:cNvSpPr>
          <p:nvPr>
            <p:ph type="sldImg"/>
          </p:nvPr>
        </p:nvSpPr>
        <p:spPr/>
      </p:sp>
    </p:spTree>
    <p:extLst>
      <p:ext uri="{BB962C8B-B14F-4D97-AF65-F5344CB8AC3E}">
        <p14:creationId xmlns:p14="http://schemas.microsoft.com/office/powerpoint/2010/main" val="229505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in to the online testing system, students must use the Secure Browser on a computer or device separate from the one used by the TA. Students must enter three pieces of identifying information: their first name, their state-assigned student identifier (SSID), and the current test session ID.</a:t>
            </a:r>
          </a:p>
          <a:p>
            <a:endParaRPr lang="en-US" altLang="en-US" dirty="0"/>
          </a:p>
          <a:p>
            <a:r>
              <a:rPr lang="en-US" altLang="en-US" dirty="0"/>
              <a:t>The test session ID is generated when the TA creates the test session. It needs to be given to students by the TA when it is time for them to log in to the test. Session IDs should not be generated more than 20 minutes before students are ready to log in.</a:t>
            </a:r>
          </a:p>
          <a:p>
            <a:endParaRPr lang="en-US" altLang="en-US" dirty="0"/>
          </a:p>
          <a:p>
            <a:r>
              <a:rPr lang="en-US" altLang="en-US" dirty="0"/>
              <a:t>When entries are complete, students will select the </a:t>
            </a:r>
            <a:r>
              <a:rPr lang="en-US" altLang="en-US" b="0" dirty="0"/>
              <a:t>Sign In </a:t>
            </a:r>
            <a:r>
              <a:rPr lang="en-US" altLang="en-US" dirty="0"/>
              <a:t>button to log in to the test. The TA may assist students with logging in, if necessary.</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5</a:t>
            </a:fld>
            <a:endParaRPr lang="en-US" altLang="en-US" dirty="0"/>
          </a:p>
        </p:txBody>
      </p:sp>
      <p:sp>
        <p:nvSpPr>
          <p:cNvPr id="4" name="Slide Image Placeholder 3">
            <a:extLst>
              <a:ext uri="{FF2B5EF4-FFF2-40B4-BE49-F238E27FC236}">
                <a16:creationId xmlns:a16="http://schemas.microsoft.com/office/drawing/2014/main" id="{1C877321-95E6-4DED-A7AE-711E3AAD03A5}"/>
              </a:ext>
            </a:extLst>
          </p:cNvPr>
          <p:cNvSpPr>
            <a:spLocks noGrp="1" noRot="1" noChangeAspect="1"/>
          </p:cNvSpPr>
          <p:nvPr>
            <p:ph type="sldImg"/>
          </p:nvPr>
        </p:nvSpPr>
        <p:spPr/>
      </p:sp>
    </p:spTree>
    <p:extLst>
      <p:ext uri="{BB962C8B-B14F-4D97-AF65-F5344CB8AC3E}">
        <p14:creationId xmlns:p14="http://schemas.microsoft.com/office/powerpoint/2010/main" val="2108752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take a look at how students end a test.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50</a:t>
            </a:fld>
            <a:endParaRPr lang="en-US" dirty="0"/>
          </a:p>
        </p:txBody>
      </p:sp>
    </p:spTree>
    <p:extLst>
      <p:ext uri="{BB962C8B-B14F-4D97-AF65-F5344CB8AC3E}">
        <p14:creationId xmlns:p14="http://schemas.microsoft.com/office/powerpoint/2010/main" val="4134946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Notes Placeholder 2"/>
          <p:cNvSpPr>
            <a:spLocks noGrp="1"/>
          </p:cNvSpPr>
          <p:nvPr>
            <p:ph type="body" idx="1"/>
          </p:nvPr>
        </p:nvSpPr>
        <p:spPr/>
        <p:txBody>
          <a:bodyPr/>
          <a:lstStyle/>
          <a:p>
            <a:r>
              <a:rPr lang="en-US" altLang="en-US" dirty="0"/>
              <a:t>If your school plans to test over multiple days, you may wish to have students pause their tests at a certain point so that they can resume testing at another time. You may also allow a pause if students are taking a break from testing or if they need to leave the room for any reason. Whether they have been instructed to do so or not, students can pause their test at any time by selecting the Pause button in the upper-left corner of the screen. When they do so, a pop-up message will appear, asking them to confirm that they want to pause the test. Students should select </a:t>
            </a:r>
            <a:r>
              <a:rPr lang="en-US" altLang="en-US" b="0" dirty="0"/>
              <a:t>Yes</a:t>
            </a:r>
            <a:r>
              <a:rPr lang="en-US" altLang="en-US" dirty="0"/>
              <a:t> to confirm the pause or </a:t>
            </a:r>
            <a:r>
              <a:rPr lang="en-US" altLang="en-US" b="0" dirty="0"/>
              <a:t>No</a:t>
            </a:r>
            <a:r>
              <a:rPr lang="en-US" altLang="en-US" dirty="0"/>
              <a:t> to resume testing.</a:t>
            </a:r>
          </a:p>
        </p:txBody>
      </p:sp>
      <p:sp>
        <p:nvSpPr>
          <p:cNvPr id="655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4A80D515-0DD9-43B5-9CF0-8A1DC29A24EC}" type="slidenum">
              <a:rPr lang="en-US" altLang="en-US" smtClean="0"/>
              <a:pPr/>
              <a:t>51</a:t>
            </a:fld>
            <a:endParaRPr lang="en-US" altLang="en-US" dirty="0"/>
          </a:p>
        </p:txBody>
      </p:sp>
      <p:sp>
        <p:nvSpPr>
          <p:cNvPr id="4" name="Slide Image Placeholder 3">
            <a:extLst>
              <a:ext uri="{FF2B5EF4-FFF2-40B4-BE49-F238E27FC236}">
                <a16:creationId xmlns:a16="http://schemas.microsoft.com/office/drawing/2014/main" id="{F8F935B9-5DD8-4C1E-A083-2FE364B4FB3A}"/>
              </a:ext>
            </a:extLst>
          </p:cNvPr>
          <p:cNvSpPr>
            <a:spLocks noGrp="1" noRot="1" noChangeAspect="1"/>
          </p:cNvSpPr>
          <p:nvPr>
            <p:ph type="sldImg"/>
          </p:nvPr>
        </p:nvSpPr>
        <p:spPr/>
      </p:sp>
    </p:spTree>
    <p:extLst>
      <p:ext uri="{BB962C8B-B14F-4D97-AF65-F5344CB8AC3E}">
        <p14:creationId xmlns:p14="http://schemas.microsoft.com/office/powerpoint/2010/main" val="2810783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Notes Placeholder 2"/>
          <p:cNvSpPr>
            <a:spLocks noGrp="1"/>
          </p:cNvSpPr>
          <p:nvPr>
            <p:ph type="body" idx="1"/>
          </p:nvPr>
        </p:nvSpPr>
        <p:spPr/>
        <p:txBody>
          <a:bodyPr/>
          <a:lstStyle/>
          <a:p>
            <a:r>
              <a:rPr lang="en-US" altLang="en-US" dirty="0"/>
              <a:t>Some rules apply when students pause their tests, depending on the type of test and how long the pause lasts. For performance tasks and computer adaptive tests (CATs) that have been paused for less than 20 minutes, students returning from a break in testing can revisit any items in the current test segment and change their answers if desired.</a:t>
            </a:r>
          </a:p>
          <a:p>
            <a:endParaRPr lang="en-US" altLang="en-US" dirty="0"/>
          </a:p>
          <a:p>
            <a:r>
              <a:rPr lang="en-US" altLang="en-US" dirty="0"/>
              <a:t>Students taking a CAT who have paused their tests for longer than 20 minutes may only return to the most recently visited page containing unanswered test items in the current test segment. They may change any answers present on this page but may not access any items on previous pages. If all items on the most recently visited page were answered prior to pausing, the student will resume the test on the next page with unanswered items and will not be allowed to access previous pages or segments of the test.</a:t>
            </a:r>
          </a:p>
        </p:txBody>
      </p:sp>
      <p:sp>
        <p:nvSpPr>
          <p:cNvPr id="6656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47F781B6-CBB3-4E3D-9BCA-CDD4E23F1BFB}" type="slidenum">
              <a:rPr lang="en-US" altLang="en-US" smtClean="0"/>
              <a:pPr/>
              <a:t>52</a:t>
            </a:fld>
            <a:endParaRPr lang="en-US" altLang="en-US" dirty="0"/>
          </a:p>
        </p:txBody>
      </p:sp>
      <p:sp>
        <p:nvSpPr>
          <p:cNvPr id="4" name="Slide Image Placeholder 3">
            <a:extLst>
              <a:ext uri="{FF2B5EF4-FFF2-40B4-BE49-F238E27FC236}">
                <a16:creationId xmlns:a16="http://schemas.microsoft.com/office/drawing/2014/main" id="{7EDCF97D-F570-44C4-A2C0-AD4F55DA8F67}"/>
              </a:ext>
            </a:extLst>
          </p:cNvPr>
          <p:cNvSpPr>
            <a:spLocks noGrp="1" noRot="1" noChangeAspect="1"/>
          </p:cNvSpPr>
          <p:nvPr>
            <p:ph type="sldImg"/>
          </p:nvPr>
        </p:nvSpPr>
        <p:spPr/>
      </p:sp>
    </p:spTree>
    <p:extLst>
      <p:ext uri="{BB962C8B-B14F-4D97-AF65-F5344CB8AC3E}">
        <p14:creationId xmlns:p14="http://schemas.microsoft.com/office/powerpoint/2010/main" val="3554234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security measure, after 20 minutes of test inactivity, students are logged out and their tests are paused automatically. Inactivity is determined by whether or not the student is interacting with the test by selecting answers or using navigation tools. Selecting an empty space on the screen is not considered activity. Students will receive a warning message before being logged out and must select OK on the pop-up message within 60 seconds to avoid automatic logout and pausing of their test. If a student’s test is paused due to inactivity, the same rules apply as when the student intentionally pauses the test. The student can log in to the test again and resume from the point that testing was interrupted, subject to the pause rule, if applicable.</a:t>
            </a:r>
          </a:p>
          <a:p>
            <a:endParaRPr lang="en-US" dirty="0"/>
          </a:p>
          <a:p>
            <a:r>
              <a:rPr lang="en-US" dirty="0"/>
              <a:t>Additionally, if a screen saver is activated during testing, the security breach feature will log the student out of the test. To avoid any such interruption, schools should either deactivate screen savers before students start testing or ensure that screen savers are set to more than the allocated testing time.</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53</a:t>
            </a:fld>
            <a:endParaRPr lang="en-US" altLang="en-US" dirty="0"/>
          </a:p>
        </p:txBody>
      </p:sp>
      <p:sp>
        <p:nvSpPr>
          <p:cNvPr id="5" name="Slide Image Placeholder 4">
            <a:extLst>
              <a:ext uri="{FF2B5EF4-FFF2-40B4-BE49-F238E27FC236}">
                <a16:creationId xmlns:a16="http://schemas.microsoft.com/office/drawing/2014/main" id="{CE58F7E2-0127-475D-A360-D3AB49E2E19D}"/>
              </a:ext>
            </a:extLst>
          </p:cNvPr>
          <p:cNvSpPr>
            <a:spLocks noGrp="1" noRot="1" noChangeAspect="1"/>
          </p:cNvSpPr>
          <p:nvPr>
            <p:ph type="sldImg"/>
          </p:nvPr>
        </p:nvSpPr>
        <p:spPr/>
      </p:sp>
    </p:spTree>
    <p:extLst>
      <p:ext uri="{BB962C8B-B14F-4D97-AF65-F5344CB8AC3E}">
        <p14:creationId xmlns:p14="http://schemas.microsoft.com/office/powerpoint/2010/main" val="3374466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p:txBody>
          <a:bodyPr/>
          <a:lstStyle/>
          <a:p>
            <a:r>
              <a:rPr lang="en-US" altLang="en-US" dirty="0"/>
              <a:t>Both the computer adaptive test and the performance tasks are presented in segments. When students reach the end of a test segment, they will see a message on the review screen advising that they cannot return to change their answers in the current segment once they have moved on. Once they confirm they want to end the segment, a warning will appear asking if they are sure they want to leave the current segment and move on to the next segment. Test Administrators should ensure that students understand the outcome of ending the test segment and encourage students to check their answers before moving on.</a:t>
            </a:r>
          </a:p>
          <a:p>
            <a:endParaRPr lang="en-US" altLang="en-US" dirty="0"/>
          </a:p>
          <a:p>
            <a:r>
              <a:rPr lang="en-US" altLang="en-US" dirty="0"/>
              <a:t>Students should select Yes to move to the next segment and No to return to the review screen. </a:t>
            </a:r>
          </a:p>
        </p:txBody>
      </p:sp>
      <p:sp>
        <p:nvSpPr>
          <p:cNvPr id="829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48429CE-6888-45BF-8BC5-4884F848B5AC}" type="slidenum">
              <a:rPr lang="en-US" altLang="en-US" smtClean="0"/>
              <a:pPr/>
              <a:t>54</a:t>
            </a:fld>
            <a:endParaRPr lang="en-US" altLang="en-US" dirty="0"/>
          </a:p>
        </p:txBody>
      </p:sp>
      <p:sp>
        <p:nvSpPr>
          <p:cNvPr id="4" name="Slide Image Placeholder 3">
            <a:extLst>
              <a:ext uri="{FF2B5EF4-FFF2-40B4-BE49-F238E27FC236}">
                <a16:creationId xmlns:a16="http://schemas.microsoft.com/office/drawing/2014/main" id="{F37D2969-B40F-484E-8A99-D2547079F327}"/>
              </a:ext>
            </a:extLst>
          </p:cNvPr>
          <p:cNvSpPr>
            <a:spLocks noGrp="1" noRot="1" noChangeAspect="1"/>
          </p:cNvSpPr>
          <p:nvPr>
            <p:ph type="sldImg"/>
          </p:nvPr>
        </p:nvSpPr>
        <p:spPr/>
      </p:sp>
    </p:spTree>
    <p:extLst>
      <p:ext uri="{BB962C8B-B14F-4D97-AF65-F5344CB8AC3E}">
        <p14:creationId xmlns:p14="http://schemas.microsoft.com/office/powerpoint/2010/main" val="1290643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altLang="en-US" dirty="0"/>
              <a:t>When students answer the final question on the test, the End Test button will appear in the upper-left section of the screen, along with a message advising them that the test has been completed and is ready to be submitted. The End Test button does not become visible until the student has selected at least one response to every question on the test. If students select the Next button at this point, they will see a pop-up message advising them to select the End Test button when they have finished reviewing their answers. They may also select the Back button to revisit previous items, subject to the pause rule if it has been applied during the test.</a:t>
            </a:r>
          </a:p>
          <a:p>
            <a:endParaRPr lang="en-US" altLang="en-US" dirty="0"/>
          </a:p>
          <a:p>
            <a:r>
              <a:rPr lang="en-US" altLang="en-US" dirty="0"/>
              <a:t>For the ELA performance full-write task, TAs should be sure that students have completed the entire full-write task before submitting their test. If students are taking a break during the full-write portion, they should pause their test rather than select the End Test button. The End Test button will appear on screen as soon as the student has begun answering the full-write task, but it should not be selected until the student is ready to finish and submit the test.</a:t>
            </a:r>
          </a:p>
          <a:p>
            <a:endParaRPr lang="en-US" alt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55</a:t>
            </a:fld>
            <a:endParaRPr lang="en-US" altLang="en-US" dirty="0"/>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1224562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students are ready to end the test, they should select the End Test button. A pop-up message will appear allowing them to select Yes if they are ready to finish the test and No if they are not. If students select No, they will return to the last item of the test and can revisit previous items. If students select Yes, they will be taken to the review screen, where they have the choice to review their answers or submit the test. Their ability to review and change answers is subject to the pause rule, if applicable, for this test.</a:t>
            </a:r>
          </a:p>
          <a:p>
            <a:endParaRPr lang="en-US" dirty="0"/>
          </a:p>
          <a:p>
            <a:r>
              <a:rPr lang="en-US" dirty="0"/>
              <a:t>Students who are ready to submit their tests should select Submit Test to finish. They will receive a confirmation pop-up message asking if they are sure they want to submit. Selecting No will return them to the review screen. Selecting Yes will take them to the Test Completion page, which shows a message indicating that the test was successfully submitted and advises the student to log out.</a:t>
            </a:r>
          </a:p>
        </p:txBody>
      </p:sp>
      <p:sp>
        <p:nvSpPr>
          <p:cNvPr id="849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56</a:t>
            </a:fld>
            <a:endParaRPr lang="en-US" altLang="en-US" dirty="0"/>
          </a:p>
        </p:txBody>
      </p:sp>
      <p:sp>
        <p:nvSpPr>
          <p:cNvPr id="5" name="Slide Image Placeholder 4">
            <a:extLst>
              <a:ext uri="{FF2B5EF4-FFF2-40B4-BE49-F238E27FC236}">
                <a16:creationId xmlns:a16="http://schemas.microsoft.com/office/drawing/2014/main" id="{23E1B485-AAAE-4DFD-8572-2F8046A55003}"/>
              </a:ext>
            </a:extLst>
          </p:cNvPr>
          <p:cNvSpPr>
            <a:spLocks noGrp="1" noRot="1" noChangeAspect="1"/>
          </p:cNvSpPr>
          <p:nvPr>
            <p:ph type="sldImg"/>
          </p:nvPr>
        </p:nvSpPr>
        <p:spPr/>
      </p:sp>
    </p:spTree>
    <p:extLst>
      <p:ext uri="{BB962C8B-B14F-4D97-AF65-F5344CB8AC3E}">
        <p14:creationId xmlns:p14="http://schemas.microsoft.com/office/powerpoint/2010/main" val="32151239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Thank you for viewing this training module. If you have general questions or need further information, please visit your state’s portal or consult your help desk for assistance.</a:t>
            </a:r>
          </a:p>
          <a:p>
            <a:endParaRPr lang="en-US" altLang="en-US" dirty="0"/>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lvl="0"/>
            <a:fld id="{325D29E2-6CD1-46AA-B3BD-821AD04E5A41}" type="slidenum">
              <a:rPr lang="en-US" altLang="en-US" noProof="0" smtClean="0"/>
              <a:pPr lvl="0"/>
              <a:t>57</a:t>
            </a:fld>
            <a:endParaRPr lang="en-US" altLang="en-US" noProof="0" dirty="0"/>
          </a:p>
        </p:txBody>
      </p:sp>
      <p:sp>
        <p:nvSpPr>
          <p:cNvPr id="4" name="Slide Image Placeholder 3">
            <a:extLst>
              <a:ext uri="{FF2B5EF4-FFF2-40B4-BE49-F238E27FC236}">
                <a16:creationId xmlns:a16="http://schemas.microsoft.com/office/drawing/2014/main" id="{1DBE9E64-9FE5-4904-80AD-9AEC6B78A9FE}"/>
              </a:ext>
            </a:extLst>
          </p:cNvPr>
          <p:cNvSpPr>
            <a:spLocks noGrp="1" noRot="1" noChangeAspect="1"/>
          </p:cNvSpPr>
          <p:nvPr>
            <p:ph type="sldImg"/>
          </p:nvPr>
        </p:nvSpPr>
        <p:spPr/>
      </p:sp>
    </p:spTree>
    <p:extLst>
      <p:ext uri="{BB962C8B-B14F-4D97-AF65-F5344CB8AC3E}">
        <p14:creationId xmlns:p14="http://schemas.microsoft.com/office/powerpoint/2010/main" val="237743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If a student is having difficulty logging in, an error message and code will be displayed on the login screen. The most common errors occur when the student’s first name and SSID do not match what is in the system and when SSIDs are entered incorrectly. If the student receives an error message indicating that he or she has entered incorrect information in the first name or SSID fields, the TA should use the Student Lookup Tool in the TA Interface to verify the student’s information.</a:t>
            </a:r>
          </a:p>
          <a:p>
            <a:endParaRPr lang="en-US" altLang="en-US" dirty="0"/>
          </a:p>
          <a:p>
            <a:r>
              <a:rPr lang="en-US" altLang="en-US" dirty="0"/>
              <a:t>Another common error occurs when the student enters an incorrect session ID. If a student receives the message “The session is not available for testing,” verify that the session ID was entered correctly, with no extra spaces or characters. The session ID can be found in the TA Interface. </a:t>
            </a:r>
          </a:p>
          <a:p>
            <a:endParaRPr lang="en-US" altLang="en-US" dirty="0"/>
          </a:p>
          <a:p>
            <a:r>
              <a:rPr lang="en-US" altLang="en-US" dirty="0"/>
              <a:t>If a student receives the error message “Session has expired,” ensure that the student has entered the correct session ID for the current session. If the student has entered the session ID correctly, use the TA Interface to verify that your session is still open.</a:t>
            </a:r>
          </a:p>
          <a:p>
            <a:endParaRPr lang="en-US" altLang="en-US" dirty="0"/>
          </a:p>
          <a:p>
            <a:r>
              <a:rPr lang="en-US" altLang="en-US" dirty="0"/>
              <a:t>Finally, if administering a practice test, make sure that the TA and the student each use the appropriate practice and training test site. If administering an operational test, ensure that the TA is using the Operational Test Administration Site and the student is using the Secure Browser.</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6</a:t>
            </a:fld>
            <a:endParaRPr lang="en-US" altLang="en-US" dirty="0"/>
          </a:p>
        </p:txBody>
      </p:sp>
      <p:sp>
        <p:nvSpPr>
          <p:cNvPr id="4" name="Slide Image Placeholder 3">
            <a:extLst>
              <a:ext uri="{FF2B5EF4-FFF2-40B4-BE49-F238E27FC236}">
                <a16:creationId xmlns:a16="http://schemas.microsoft.com/office/drawing/2014/main" id="{71C101F0-9F6B-4691-9068-5796D3C2C156}"/>
              </a:ext>
            </a:extLst>
          </p:cNvPr>
          <p:cNvSpPr>
            <a:spLocks noGrp="1" noRot="1" noChangeAspect="1"/>
          </p:cNvSpPr>
          <p:nvPr>
            <p:ph type="sldImg"/>
          </p:nvPr>
        </p:nvSpPr>
        <p:spPr/>
      </p:sp>
    </p:spTree>
    <p:extLst>
      <p:ext uri="{BB962C8B-B14F-4D97-AF65-F5344CB8AC3E}">
        <p14:creationId xmlns:p14="http://schemas.microsoft.com/office/powerpoint/2010/main" val="323717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If their information is correct, they should select </a:t>
            </a:r>
            <a:r>
              <a:rPr lang="en-US" altLang="en-US" b="1" dirty="0"/>
              <a:t>Yes </a:t>
            </a:r>
            <a:r>
              <a:rPr lang="en-US" altLang="en-US" dirty="0"/>
              <a:t>to proceed. If their information is incorrect, they should select </a:t>
            </a:r>
            <a:r>
              <a:rPr lang="en-US" altLang="en-US" b="1" dirty="0"/>
              <a:t>No</a:t>
            </a:r>
            <a:r>
              <a:rPr lang="en-US" altLang="en-US" dirty="0"/>
              <a:t> to return to the login page. You must then contact your School or District Test Coordinator to have the student’s information updated in the Test Information Distribution Engine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7</a:t>
            </a:fld>
            <a:endParaRPr lang="en-US" altLang="en-US" dirty="0"/>
          </a:p>
        </p:txBody>
      </p:sp>
      <p:sp>
        <p:nvSpPr>
          <p:cNvPr id="4" name="Slide Image Placeholder 3">
            <a:extLst>
              <a:ext uri="{FF2B5EF4-FFF2-40B4-BE49-F238E27FC236}">
                <a16:creationId xmlns:a16="http://schemas.microsoft.com/office/drawing/2014/main" id="{EEEF4BB7-58A1-4921-B8EC-5E52E13ABEF3}"/>
              </a:ext>
            </a:extLst>
          </p:cNvPr>
          <p:cNvSpPr>
            <a:spLocks noGrp="1" noRot="1" noChangeAspect="1"/>
          </p:cNvSpPr>
          <p:nvPr>
            <p:ph type="sldImg"/>
          </p:nvPr>
        </p:nvSpPr>
        <p:spPr/>
      </p:sp>
    </p:spTree>
    <p:extLst>
      <p:ext uri="{BB962C8B-B14F-4D97-AF65-F5344CB8AC3E}">
        <p14:creationId xmlns:p14="http://schemas.microsoft.com/office/powerpoint/2010/main" val="135327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dirty="0"/>
              <a:t>On the Your Tests page, students will see a list of their assigned tests for this test session, color-coded by test category. Students may first need to select a category to see the tests available in that category as shown in the left image. The right image shows the tests available in the category selected.</a:t>
            </a:r>
          </a:p>
          <a:p>
            <a:endParaRPr lang="en-US" altLang="en-US" dirty="0"/>
          </a:p>
          <a:p>
            <a:r>
              <a:rPr lang="en-US" altLang="en-US" dirty="0"/>
              <a:t>If the tests displayed are incorrect, a test is inactive, or the expected test is not listed, students should select the </a:t>
            </a:r>
            <a:r>
              <a:rPr lang="en-US" altLang="en-US" b="1" dirty="0"/>
              <a:t>Back to Login </a:t>
            </a:r>
            <a:r>
              <a:rPr lang="en-US" altLang="en-US" dirty="0"/>
              <a:t>button to return to the login page and consult the TA to resolve the issue. </a:t>
            </a:r>
          </a:p>
          <a:p>
            <a:endParaRPr lang="en-US" altLang="en-US" dirty="0"/>
          </a:p>
          <a:p>
            <a:r>
              <a:rPr lang="en-US" altLang="en-US" dirty="0"/>
              <a:t>If there are no errors, students should select the correct test and wait for TA approval to proceed.</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8</a:t>
            </a:fld>
            <a:endParaRPr lang="en-US" altLang="en-US" dirty="0"/>
          </a:p>
        </p:txBody>
      </p:sp>
      <p:sp>
        <p:nvSpPr>
          <p:cNvPr id="4" name="Slide Image Placeholder 3">
            <a:extLst>
              <a:ext uri="{FF2B5EF4-FFF2-40B4-BE49-F238E27FC236}">
                <a16:creationId xmlns:a16="http://schemas.microsoft.com/office/drawing/2014/main" id="{FE077EEE-882C-4AD3-A697-A35CCC968590}"/>
              </a:ext>
            </a:extLst>
          </p:cNvPr>
          <p:cNvSpPr>
            <a:spLocks noGrp="1" noRot="1" noChangeAspect="1"/>
          </p:cNvSpPr>
          <p:nvPr>
            <p:ph type="sldImg"/>
          </p:nvPr>
        </p:nvSpPr>
        <p:spPr/>
      </p:sp>
    </p:spTree>
    <p:extLst>
      <p:ext uri="{BB962C8B-B14F-4D97-AF65-F5344CB8AC3E}">
        <p14:creationId xmlns:p14="http://schemas.microsoft.com/office/powerpoint/2010/main" val="287208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test they need to take, students will see a “</a:t>
            </a:r>
            <a:r>
              <a:rPr lang="en-US" i="0" dirty="0"/>
              <a:t>Waiting for Approval” </a:t>
            </a:r>
            <a:r>
              <a:rPr lang="en-US" dirty="0"/>
              <a:t>screen. Once the TA approves a student’s request, the student will be able to proceed to the next screen.</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4012960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3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601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9566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31.tiff"/><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www.smarterbalanced.org/assessments/accessibility-and-accommodation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jpe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2.xml"/><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hyperlink" Target="http://idaho.portal.airast.org/" TargetMode="External"/><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hyperlink" Target="mailto:IDHelpDesk@cambiumassessmen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Student Interface Training Module</a:t>
            </a:r>
          </a:p>
        </p:txBody>
      </p:sp>
      <p:sp>
        <p:nvSpPr>
          <p:cNvPr id="3" name="Subtitle 2"/>
          <p:cNvSpPr>
            <a:spLocks noGrp="1"/>
          </p:cNvSpPr>
          <p:nvPr>
            <p:ph type="subTitle" idx="1"/>
          </p:nvPr>
        </p:nvSpPr>
        <p:spPr>
          <a:xfrm>
            <a:off x="2589492" y="3653166"/>
            <a:ext cx="8540496" cy="746113"/>
          </a:xfrm>
        </p:spPr>
        <p:txBody>
          <a:bodyPr>
            <a:noAutofit/>
          </a:bodyPr>
          <a:lstStyle/>
          <a:p>
            <a:pPr algn="l"/>
            <a:r>
              <a:rPr lang="en-US" cap="none" dirty="0"/>
              <a:t>2022–2023 </a:t>
            </a:r>
          </a:p>
          <a:p>
            <a:pPr algn="l"/>
            <a:endParaRPr lang="en-US" cap="none" dirty="0"/>
          </a:p>
          <a:p>
            <a:pPr algn="l"/>
            <a:r>
              <a:rPr lang="en-US" cap="none" dirty="0"/>
              <a:t>Published August 9, 2022</a:t>
            </a:r>
          </a:p>
        </p:txBody>
      </p:sp>
      <p:sp>
        <p:nvSpPr>
          <p:cNvPr id="5" name="Rectangle 4">
            <a:extLst>
              <a:ext uri="{FF2B5EF4-FFF2-40B4-BE49-F238E27FC236}">
                <a16:creationId xmlns:a16="http://schemas.microsoft.com/office/drawing/2014/main" id="{8790E7FA-B864-4021-93F4-9D19113F2176}"/>
              </a:ext>
              <a:ext uri="{C183D7F6-B498-43B3-948B-1728B52AA6E4}">
                <adec:decorative xmlns:adec="http://schemas.microsoft.com/office/drawing/2017/decorative" val="1"/>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2022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Test Setting Information</a:t>
            </a:r>
          </a:p>
        </p:txBody>
      </p:sp>
      <p:grpSp>
        <p:nvGrpSpPr>
          <p:cNvPr id="3" name="Group 2" descr="Image of the Your Test Settings screen.">
            <a:extLst>
              <a:ext uri="{FF2B5EF4-FFF2-40B4-BE49-F238E27FC236}">
                <a16:creationId xmlns:a16="http://schemas.microsoft.com/office/drawing/2014/main" id="{38497B20-60CD-43E2-B4FB-B1DC2CCDF275}"/>
              </a:ext>
            </a:extLst>
          </p:cNvPr>
          <p:cNvGrpSpPr/>
          <p:nvPr/>
        </p:nvGrpSpPr>
        <p:grpSpPr>
          <a:xfrm>
            <a:off x="2657475" y="1372628"/>
            <a:ext cx="6877050" cy="4342372"/>
            <a:chOff x="2657475" y="1372628"/>
            <a:chExt cx="6877050" cy="4342372"/>
          </a:xfrm>
        </p:grpSpPr>
        <p:pic>
          <p:nvPicPr>
            <p:cNvPr id="4" name="Picture 3">
              <a:extLst>
                <a:ext uri="{FF2B5EF4-FFF2-40B4-BE49-F238E27FC236}">
                  <a16:creationId xmlns:a16="http://schemas.microsoft.com/office/drawing/2014/main" id="{B13BBBFE-92FE-46FC-878A-B682B7017757}"/>
                </a:ext>
              </a:extLst>
            </p:cNvPr>
            <p:cNvPicPr>
              <a:picLocks noChangeAspect="1"/>
            </p:cNvPicPr>
            <p:nvPr/>
          </p:nvPicPr>
          <p:blipFill>
            <a:blip r:embed="rId3"/>
            <a:stretch>
              <a:fillRect/>
            </a:stretch>
          </p:blipFill>
          <p:spPr>
            <a:xfrm>
              <a:off x="2657475" y="1372628"/>
              <a:ext cx="6877050" cy="43083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55C6BEC-8C28-4EBE-8EB9-20F591058B11}"/>
                </a:ext>
              </a:extLst>
            </p:cNvPr>
            <p:cNvSpPr/>
            <p:nvPr/>
          </p:nvSpPr>
          <p:spPr>
            <a:xfrm>
              <a:off x="5029200" y="5139422"/>
              <a:ext cx="2286000" cy="5755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EE57AD06-DED7-4B7C-B867-84701EF624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751F-89B3-4CFC-86E7-14E75CF9B044}"/>
              </a:ext>
            </a:extLst>
          </p:cNvPr>
          <p:cNvSpPr>
            <a:spLocks noGrp="1"/>
          </p:cNvSpPr>
          <p:nvPr>
            <p:ph type="title"/>
          </p:nvPr>
        </p:nvSpPr>
        <p:spPr/>
        <p:txBody>
          <a:bodyPr/>
          <a:lstStyle/>
          <a:p>
            <a:r>
              <a:rPr lang="en-US" dirty="0"/>
              <a:t>Functionality Checks</a:t>
            </a:r>
          </a:p>
        </p:txBody>
      </p:sp>
    </p:spTree>
    <p:extLst>
      <p:ext uri="{BB962C8B-B14F-4D97-AF65-F5344CB8AC3E}">
        <p14:creationId xmlns:p14="http://schemas.microsoft.com/office/powerpoint/2010/main" val="341758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7C22-0E00-4B2D-B632-7F19A247DCF8}"/>
              </a:ext>
            </a:extLst>
          </p:cNvPr>
          <p:cNvSpPr>
            <a:spLocks noGrp="1"/>
          </p:cNvSpPr>
          <p:nvPr>
            <p:ph type="title"/>
          </p:nvPr>
        </p:nvSpPr>
        <p:spPr/>
        <p:txBody>
          <a:bodyPr/>
          <a:lstStyle/>
          <a:p>
            <a:r>
              <a:rPr lang="en-US" dirty="0"/>
              <a:t>Audio/Video Checks</a:t>
            </a:r>
          </a:p>
        </p:txBody>
      </p:sp>
      <p:grpSp>
        <p:nvGrpSpPr>
          <p:cNvPr id="12" name="Group 11" descr="Image of the Audio/Video checks students may see">
            <a:extLst>
              <a:ext uri="{FF2B5EF4-FFF2-40B4-BE49-F238E27FC236}">
                <a16:creationId xmlns:a16="http://schemas.microsoft.com/office/drawing/2014/main" id="{7E9504A4-7751-455D-B857-3B0F9D05D9E9}"/>
              </a:ext>
            </a:extLst>
          </p:cNvPr>
          <p:cNvGrpSpPr/>
          <p:nvPr/>
        </p:nvGrpSpPr>
        <p:grpSpPr>
          <a:xfrm>
            <a:off x="2316707" y="893080"/>
            <a:ext cx="7207933" cy="5207165"/>
            <a:chOff x="2316707" y="893080"/>
            <a:chExt cx="7207933" cy="5207165"/>
          </a:xfrm>
        </p:grpSpPr>
        <p:pic>
          <p:nvPicPr>
            <p:cNvPr id="4" name="Picture 3">
              <a:extLst>
                <a:ext uri="{FF2B5EF4-FFF2-40B4-BE49-F238E27FC236}">
                  <a16:creationId xmlns:a16="http://schemas.microsoft.com/office/drawing/2014/main" id="{E88874AA-16C6-41AA-992F-D67C422D2936}"/>
                </a:ext>
              </a:extLst>
            </p:cNvPr>
            <p:cNvPicPr>
              <a:picLocks noChangeAspect="1"/>
            </p:cNvPicPr>
            <p:nvPr/>
          </p:nvPicPr>
          <p:blipFill rotWithShape="1">
            <a:blip r:embed="rId3"/>
            <a:srcRect t="955"/>
            <a:stretch/>
          </p:blipFill>
          <p:spPr>
            <a:xfrm>
              <a:off x="2393985" y="893080"/>
              <a:ext cx="7130655" cy="5207165"/>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5D08C9E-7849-4F96-8BE1-4E7DDDE2E069}"/>
                </a:ext>
              </a:extLst>
            </p:cNvPr>
            <p:cNvSpPr/>
            <p:nvPr/>
          </p:nvSpPr>
          <p:spPr>
            <a:xfrm>
              <a:off x="2322173" y="1705416"/>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86CEC301-484D-433D-AB5C-238C9FE482F1}"/>
                </a:ext>
              </a:extLst>
            </p:cNvPr>
            <p:cNvSpPr/>
            <p:nvPr/>
          </p:nvSpPr>
          <p:spPr>
            <a:xfrm>
              <a:off x="2316707" y="3902830"/>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4B5C128-FFC3-4B36-AB60-38A96F5F4F32}"/>
                </a:ext>
              </a:extLst>
            </p:cNvPr>
            <p:cNvSpPr/>
            <p:nvPr/>
          </p:nvSpPr>
          <p:spPr>
            <a:xfrm>
              <a:off x="4406284" y="5629993"/>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8ADCB587-06EE-475E-B8EA-36B262D30A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239895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Text-to-Speech Check</a:t>
            </a:r>
          </a:p>
        </p:txBody>
      </p:sp>
      <p:grpSp>
        <p:nvGrpSpPr>
          <p:cNvPr id="11" name="Group 10" descr="Image of the text-to-speech sound check panel.">
            <a:extLst>
              <a:ext uri="{FF2B5EF4-FFF2-40B4-BE49-F238E27FC236}">
                <a16:creationId xmlns:a16="http://schemas.microsoft.com/office/drawing/2014/main" id="{025517BF-CFA0-420B-ABBE-37CF088DBB0B}"/>
              </a:ext>
            </a:extLst>
          </p:cNvPr>
          <p:cNvGrpSpPr/>
          <p:nvPr/>
        </p:nvGrpSpPr>
        <p:grpSpPr>
          <a:xfrm>
            <a:off x="1983261" y="976113"/>
            <a:ext cx="7369970" cy="4905774"/>
            <a:chOff x="1983261" y="976113"/>
            <a:chExt cx="7369970" cy="4905774"/>
          </a:xfrm>
        </p:grpSpPr>
        <p:pic>
          <p:nvPicPr>
            <p:cNvPr id="7" name="Picture 6">
              <a:extLst>
                <a:ext uri="{FF2B5EF4-FFF2-40B4-BE49-F238E27FC236}">
                  <a16:creationId xmlns:a16="http://schemas.microsoft.com/office/drawing/2014/main" id="{63A5F89C-219A-44E7-A12E-549C75B0AC5C}"/>
                </a:ext>
              </a:extLst>
            </p:cNvPr>
            <p:cNvPicPr>
              <a:picLocks noChangeAspect="1"/>
            </p:cNvPicPr>
            <p:nvPr/>
          </p:nvPicPr>
          <p:blipFill>
            <a:blip r:embed="rId3"/>
            <a:stretch>
              <a:fillRect/>
            </a:stretch>
          </p:blipFill>
          <p:spPr>
            <a:xfrm>
              <a:off x="2514600" y="976113"/>
              <a:ext cx="6838631" cy="4905774"/>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E448886A-210C-4D39-A389-55AA7EE0AB0D}"/>
                </a:ext>
              </a:extLst>
            </p:cNvPr>
            <p:cNvGrpSpPr/>
            <p:nvPr/>
          </p:nvGrpSpPr>
          <p:grpSpPr>
            <a:xfrm>
              <a:off x="1983261" y="1633151"/>
              <a:ext cx="2860588" cy="3917094"/>
              <a:chOff x="1983261" y="1633151"/>
              <a:chExt cx="2860588" cy="3917094"/>
            </a:xfrm>
          </p:grpSpPr>
          <p:sp>
            <p:nvSpPr>
              <p:cNvPr id="5" name="Arrow: Right 4">
                <a:extLst>
                  <a:ext uri="{FF2B5EF4-FFF2-40B4-BE49-F238E27FC236}">
                    <a16:creationId xmlns:a16="http://schemas.microsoft.com/office/drawing/2014/main" id="{BBC0F6F1-4045-4992-B366-7990A04EEBCF}"/>
                  </a:ext>
                </a:extLst>
              </p:cNvPr>
              <p:cNvSpPr/>
              <p:nvPr/>
            </p:nvSpPr>
            <p:spPr>
              <a:xfrm>
                <a:off x="1983261" y="1633151"/>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83BA85A-43AE-454B-BF53-C3F67880F08A}"/>
                  </a:ext>
                </a:extLst>
              </p:cNvPr>
              <p:cNvSpPr/>
              <p:nvPr/>
            </p:nvSpPr>
            <p:spPr>
              <a:xfrm>
                <a:off x="2781300" y="2938850"/>
                <a:ext cx="2062549" cy="15342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4ECBDDF-E895-4DBD-B164-750010334C57}"/>
                  </a:ext>
                </a:extLst>
              </p:cNvPr>
              <p:cNvSpPr/>
              <p:nvPr/>
            </p:nvSpPr>
            <p:spPr>
              <a:xfrm>
                <a:off x="3202459" y="5093045"/>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Slide Number Placeholder 3">
            <a:extLst>
              <a:ext uri="{FF2B5EF4-FFF2-40B4-BE49-F238E27FC236}">
                <a16:creationId xmlns:a16="http://schemas.microsoft.com/office/drawing/2014/main" id="{437A339F-7F5D-400F-BDE5-97B982AA731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325970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Playback Check</a:t>
            </a:r>
          </a:p>
        </p:txBody>
      </p:sp>
      <p:grpSp>
        <p:nvGrpSpPr>
          <p:cNvPr id="5" name="Group 4" descr="Image of the Audio Playback check screen.">
            <a:extLst>
              <a:ext uri="{FF2B5EF4-FFF2-40B4-BE49-F238E27FC236}">
                <a16:creationId xmlns:a16="http://schemas.microsoft.com/office/drawing/2014/main" id="{D0731AD6-4CDA-4BCC-A40F-63B16DEE727A}"/>
              </a:ext>
            </a:extLst>
          </p:cNvPr>
          <p:cNvGrpSpPr/>
          <p:nvPr/>
        </p:nvGrpSpPr>
        <p:grpSpPr>
          <a:xfrm>
            <a:off x="508000" y="1204783"/>
            <a:ext cx="6987006" cy="2817341"/>
            <a:chOff x="508000" y="1204783"/>
            <a:chExt cx="6987006" cy="2817341"/>
          </a:xfrm>
        </p:grpSpPr>
        <p:pic>
          <p:nvPicPr>
            <p:cNvPr id="17" name="Picture 16">
              <a:extLst>
                <a:ext uri="{FF2B5EF4-FFF2-40B4-BE49-F238E27FC236}">
                  <a16:creationId xmlns:a16="http://schemas.microsoft.com/office/drawing/2014/main" id="{F10A7688-E704-4C07-B978-CE8D062DF7BB}"/>
                </a:ext>
              </a:extLst>
            </p:cNvPr>
            <p:cNvPicPr>
              <a:picLocks noChangeAspect="1"/>
            </p:cNvPicPr>
            <p:nvPr/>
          </p:nvPicPr>
          <p:blipFill rotWithShape="1">
            <a:blip r:embed="rId3"/>
            <a:srcRect l="1729" t="4833" r="2772" b="5277"/>
            <a:stretch/>
          </p:blipFill>
          <p:spPr>
            <a:xfrm>
              <a:off x="1217773" y="1204783"/>
              <a:ext cx="6277233" cy="2817341"/>
            </a:xfrm>
            <a:prstGeom prst="rect">
              <a:avLst/>
            </a:prstGeom>
            <a:ln>
              <a:noFill/>
            </a:ln>
            <a:effectLst>
              <a:outerShdw blurRad="292100" dist="139700" dir="2700000" algn="tl" rotWithShape="0">
                <a:srgbClr val="333333">
                  <a:alpha val="65000"/>
                </a:srgbClr>
              </a:outerShdw>
            </a:effectLst>
          </p:spPr>
        </p:pic>
        <p:grpSp>
          <p:nvGrpSpPr>
            <p:cNvPr id="3" name="Group 2">
              <a:extLst>
                <a:ext uri="{FF2B5EF4-FFF2-40B4-BE49-F238E27FC236}">
                  <a16:creationId xmlns:a16="http://schemas.microsoft.com/office/drawing/2014/main" id="{B69BBA1F-E0B0-43BA-908B-0FD038AD7430}"/>
                </a:ext>
              </a:extLst>
            </p:cNvPr>
            <p:cNvGrpSpPr/>
            <p:nvPr/>
          </p:nvGrpSpPr>
          <p:grpSpPr>
            <a:xfrm>
              <a:off x="508000" y="1948921"/>
              <a:ext cx="2136122" cy="1799991"/>
              <a:chOff x="-313643" y="834378"/>
              <a:chExt cx="1891779" cy="1594096"/>
            </a:xfrm>
          </p:grpSpPr>
          <p:sp>
            <p:nvSpPr>
              <p:cNvPr id="11" name="Arrow: Right 10">
                <a:extLst>
                  <a:ext uri="{FF2B5EF4-FFF2-40B4-BE49-F238E27FC236}">
                    <a16:creationId xmlns:a16="http://schemas.microsoft.com/office/drawing/2014/main" id="{45D6CE79-B778-43A4-9D48-CEDE3BAB5871}"/>
                  </a:ext>
                </a:extLst>
              </p:cNvPr>
              <p:cNvSpPr/>
              <p:nvPr/>
            </p:nvSpPr>
            <p:spPr>
              <a:xfrm>
                <a:off x="-313643" y="834378"/>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ED9E7238-7225-4DDC-9B70-0B663F511F67}"/>
                  </a:ext>
                </a:extLst>
              </p:cNvPr>
              <p:cNvSpPr/>
              <p:nvPr/>
            </p:nvSpPr>
            <p:spPr>
              <a:xfrm>
                <a:off x="739936" y="1971274"/>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descr="Image of the message students will see if they select &quot;I did not hear the sound&quot;">
            <a:extLst>
              <a:ext uri="{FF2B5EF4-FFF2-40B4-BE49-F238E27FC236}">
                <a16:creationId xmlns:a16="http://schemas.microsoft.com/office/drawing/2014/main" id="{2ADF68E2-C698-4846-8799-F728B45BAF92}"/>
              </a:ext>
            </a:extLst>
          </p:cNvPr>
          <p:cNvGrpSpPr/>
          <p:nvPr/>
        </p:nvGrpSpPr>
        <p:grpSpPr>
          <a:xfrm>
            <a:off x="4918769" y="3429000"/>
            <a:ext cx="6765231" cy="2384856"/>
            <a:chOff x="4918769" y="3429000"/>
            <a:chExt cx="6765231" cy="2384856"/>
          </a:xfrm>
        </p:grpSpPr>
        <p:pic>
          <p:nvPicPr>
            <p:cNvPr id="19" name="Picture 18">
              <a:extLst>
                <a:ext uri="{FF2B5EF4-FFF2-40B4-BE49-F238E27FC236}">
                  <a16:creationId xmlns:a16="http://schemas.microsoft.com/office/drawing/2014/main" id="{D718CB8C-ED32-4B35-9782-CB0A862327B9}"/>
                </a:ext>
              </a:extLst>
            </p:cNvPr>
            <p:cNvPicPr>
              <a:picLocks noChangeAspect="1"/>
            </p:cNvPicPr>
            <p:nvPr/>
          </p:nvPicPr>
          <p:blipFill rotWithShape="1">
            <a:blip r:embed="rId4"/>
            <a:srcRect l="2730" t="5689" r="4585" b="6471"/>
            <a:stretch/>
          </p:blipFill>
          <p:spPr>
            <a:xfrm>
              <a:off x="6359885" y="3429000"/>
              <a:ext cx="5324115" cy="2384856"/>
            </a:xfrm>
            <a:prstGeom prst="rect">
              <a:avLst/>
            </a:prstGeom>
            <a:ln>
              <a:noFill/>
            </a:ln>
            <a:effectLst>
              <a:outerShdw blurRad="292100" dist="139700" dir="2700000" algn="tl" rotWithShape="0">
                <a:srgbClr val="333333">
                  <a:alpha val="65000"/>
                </a:srgbClr>
              </a:outerShdw>
            </a:effectLst>
          </p:spPr>
        </p:pic>
        <p:grpSp>
          <p:nvGrpSpPr>
            <p:cNvPr id="23" name="Group 22">
              <a:extLst>
                <a:ext uri="{FF2B5EF4-FFF2-40B4-BE49-F238E27FC236}">
                  <a16:creationId xmlns:a16="http://schemas.microsoft.com/office/drawing/2014/main" id="{6CDE5353-6F65-4ABF-B26E-2625E46301DA}"/>
                </a:ext>
              </a:extLst>
            </p:cNvPr>
            <p:cNvGrpSpPr/>
            <p:nvPr/>
          </p:nvGrpSpPr>
          <p:grpSpPr>
            <a:xfrm>
              <a:off x="4918769" y="3769917"/>
              <a:ext cx="3522699" cy="1939589"/>
              <a:chOff x="4918769" y="3769917"/>
              <a:chExt cx="3522699" cy="1939589"/>
            </a:xfrm>
          </p:grpSpPr>
          <p:sp>
            <p:nvSpPr>
              <p:cNvPr id="21" name="Arrow: Right 20">
                <a:extLst>
                  <a:ext uri="{FF2B5EF4-FFF2-40B4-BE49-F238E27FC236}">
                    <a16:creationId xmlns:a16="http://schemas.microsoft.com/office/drawing/2014/main" id="{DFC3A60F-3D8E-457B-9CC0-4B41A88A0501}"/>
                  </a:ext>
                </a:extLst>
              </p:cNvPr>
              <p:cNvSpPr/>
              <p:nvPr/>
            </p:nvSpPr>
            <p:spPr>
              <a:xfrm>
                <a:off x="7495006" y="5193254"/>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586A5E7E-F53A-4AB5-9D37-39C96B1260A2}"/>
                  </a:ext>
                </a:extLst>
              </p:cNvPr>
              <p:cNvSpPr/>
              <p:nvPr/>
            </p:nvSpPr>
            <p:spPr>
              <a:xfrm rot="16200000">
                <a:off x="4703664" y="3985022"/>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Slide Number Placeholder 3">
            <a:extLst>
              <a:ext uri="{FF2B5EF4-FFF2-40B4-BE49-F238E27FC236}">
                <a16:creationId xmlns:a16="http://schemas.microsoft.com/office/drawing/2014/main" id="{2249A036-5CDA-4D22-9316-B63AD622834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Device Check</a:t>
            </a:r>
          </a:p>
        </p:txBody>
      </p:sp>
      <p:grpSp>
        <p:nvGrpSpPr>
          <p:cNvPr id="4" name="Group 3" descr="image of the recording device check.">
            <a:extLst>
              <a:ext uri="{FF2B5EF4-FFF2-40B4-BE49-F238E27FC236}">
                <a16:creationId xmlns:a16="http://schemas.microsoft.com/office/drawing/2014/main" id="{CDBC9C9B-F5DF-47AB-8FC6-7E50372BA4AE}"/>
              </a:ext>
            </a:extLst>
          </p:cNvPr>
          <p:cNvGrpSpPr/>
          <p:nvPr/>
        </p:nvGrpSpPr>
        <p:grpSpPr>
          <a:xfrm>
            <a:off x="426231" y="1165115"/>
            <a:ext cx="7266775" cy="3527654"/>
            <a:chOff x="426231" y="1165115"/>
            <a:chExt cx="7266775" cy="3527654"/>
          </a:xfrm>
        </p:grpSpPr>
        <p:pic>
          <p:nvPicPr>
            <p:cNvPr id="6" name="Picture 5">
              <a:extLst>
                <a:ext uri="{FF2B5EF4-FFF2-40B4-BE49-F238E27FC236}">
                  <a16:creationId xmlns:a16="http://schemas.microsoft.com/office/drawing/2014/main" id="{17AD2737-39C3-4A16-955F-9B373595366A}"/>
                </a:ext>
              </a:extLst>
            </p:cNvPr>
            <p:cNvPicPr>
              <a:picLocks noChangeAspect="1"/>
            </p:cNvPicPr>
            <p:nvPr/>
          </p:nvPicPr>
          <p:blipFill>
            <a:blip r:embed="rId3"/>
            <a:stretch>
              <a:fillRect/>
            </a:stretch>
          </p:blipFill>
          <p:spPr>
            <a:xfrm>
              <a:off x="426231" y="1165115"/>
              <a:ext cx="7266775" cy="3527654"/>
            </a:xfrm>
            <a:prstGeom prst="rect">
              <a:avLst/>
            </a:prstGeom>
            <a:ln>
              <a:noFill/>
            </a:ln>
            <a:effectLst>
              <a:outerShdw blurRad="292100" dist="139700" dir="2700000" algn="tl" rotWithShape="0">
                <a:srgbClr val="333333">
                  <a:alpha val="65000"/>
                </a:srgbClr>
              </a:outerShdw>
            </a:effectLst>
          </p:spPr>
        </p:pic>
        <p:sp>
          <p:nvSpPr>
            <p:cNvPr id="16" name="Arrow: Right 15">
              <a:extLst>
                <a:ext uri="{FF2B5EF4-FFF2-40B4-BE49-F238E27FC236}">
                  <a16:creationId xmlns:a16="http://schemas.microsoft.com/office/drawing/2014/main" id="{2381F906-7C06-4AF7-A3AC-BFE1CDD6355F}"/>
                </a:ext>
              </a:extLst>
            </p:cNvPr>
            <p:cNvSpPr/>
            <p:nvPr/>
          </p:nvSpPr>
          <p:spPr>
            <a:xfrm>
              <a:off x="1321514" y="3844516"/>
              <a:ext cx="946462" cy="5162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5E2956A-C365-45FC-A7B0-A541A0AF6F3C}"/>
                </a:ext>
              </a:extLst>
            </p:cNvPr>
            <p:cNvSpPr/>
            <p:nvPr/>
          </p:nvSpPr>
          <p:spPr>
            <a:xfrm>
              <a:off x="481911" y="1878226"/>
              <a:ext cx="1026857" cy="151370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3" name="Group 2" descr="image of the message students will see if they select &quot;I did not hear my recording&quot;">
            <a:extLst>
              <a:ext uri="{FF2B5EF4-FFF2-40B4-BE49-F238E27FC236}">
                <a16:creationId xmlns:a16="http://schemas.microsoft.com/office/drawing/2014/main" id="{524135DA-AFF5-466C-8964-3EF1DD8393B6}"/>
              </a:ext>
            </a:extLst>
          </p:cNvPr>
          <p:cNvGrpSpPr/>
          <p:nvPr/>
        </p:nvGrpSpPr>
        <p:grpSpPr>
          <a:xfrm>
            <a:off x="4632773" y="3982508"/>
            <a:ext cx="6809658" cy="1957460"/>
            <a:chOff x="4632773" y="3982508"/>
            <a:chExt cx="6809658" cy="1957460"/>
          </a:xfrm>
        </p:grpSpPr>
        <p:pic>
          <p:nvPicPr>
            <p:cNvPr id="12" name="Picture 11">
              <a:extLst>
                <a:ext uri="{FF2B5EF4-FFF2-40B4-BE49-F238E27FC236}">
                  <a16:creationId xmlns:a16="http://schemas.microsoft.com/office/drawing/2014/main" id="{82F42AE2-36A6-4D7B-AD76-4EED6B86B416}"/>
                </a:ext>
              </a:extLst>
            </p:cNvPr>
            <p:cNvPicPr>
              <a:picLocks noChangeAspect="1"/>
            </p:cNvPicPr>
            <p:nvPr/>
          </p:nvPicPr>
          <p:blipFill>
            <a:blip r:embed="rId4"/>
            <a:stretch>
              <a:fillRect/>
            </a:stretch>
          </p:blipFill>
          <p:spPr>
            <a:xfrm>
              <a:off x="6245842" y="3982508"/>
              <a:ext cx="5196589" cy="1957460"/>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25168475-0532-42D0-A397-04559A61BB01}"/>
                </a:ext>
              </a:extLst>
            </p:cNvPr>
            <p:cNvGrpSpPr/>
            <p:nvPr/>
          </p:nvGrpSpPr>
          <p:grpSpPr>
            <a:xfrm>
              <a:off x="4632773" y="4360768"/>
              <a:ext cx="2843078" cy="1565529"/>
              <a:chOff x="5067050" y="3759397"/>
              <a:chExt cx="2843078" cy="1565529"/>
            </a:xfrm>
          </p:grpSpPr>
          <p:sp>
            <p:nvSpPr>
              <p:cNvPr id="18" name="Arrow: Right 17">
                <a:extLst>
                  <a:ext uri="{FF2B5EF4-FFF2-40B4-BE49-F238E27FC236}">
                    <a16:creationId xmlns:a16="http://schemas.microsoft.com/office/drawing/2014/main" id="{D546EF4D-CFC4-4E1A-A441-395280C24EB9}"/>
                  </a:ext>
                </a:extLst>
              </p:cNvPr>
              <p:cNvSpPr/>
              <p:nvPr/>
            </p:nvSpPr>
            <p:spPr>
              <a:xfrm>
                <a:off x="6963666" y="4808674"/>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0960AC6F-632C-4A15-971D-C162B22892C5}"/>
                  </a:ext>
                </a:extLst>
              </p:cNvPr>
              <p:cNvSpPr/>
              <p:nvPr/>
            </p:nvSpPr>
            <p:spPr>
              <a:xfrm rot="16200000">
                <a:off x="4851945" y="3974502"/>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Slide Number Placeholder 3">
            <a:extLst>
              <a:ext uri="{FF2B5EF4-FFF2-40B4-BE49-F238E27FC236}">
                <a16:creationId xmlns:a16="http://schemas.microsoft.com/office/drawing/2014/main" id="{A330865B-C819-40DD-A470-130A59A16CD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312355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grpSp>
        <p:nvGrpSpPr>
          <p:cNvPr id="3" name="Group 2" descr="image of the sound and video playback check">
            <a:extLst>
              <a:ext uri="{FF2B5EF4-FFF2-40B4-BE49-F238E27FC236}">
                <a16:creationId xmlns:a16="http://schemas.microsoft.com/office/drawing/2014/main" id="{DCEF0036-F8A5-46BA-B8C0-AE209B1C76D3}"/>
              </a:ext>
            </a:extLst>
          </p:cNvPr>
          <p:cNvGrpSpPr/>
          <p:nvPr/>
        </p:nvGrpSpPr>
        <p:grpSpPr>
          <a:xfrm>
            <a:off x="2213113" y="967409"/>
            <a:ext cx="7752522" cy="4929808"/>
            <a:chOff x="2213113" y="967409"/>
            <a:chExt cx="7752522" cy="4929808"/>
          </a:xfrm>
        </p:grpSpPr>
        <p:pic>
          <p:nvPicPr>
            <p:cNvPr id="5" name="Picture 4">
              <a:extLst>
                <a:ext uri="{FF2B5EF4-FFF2-40B4-BE49-F238E27FC236}">
                  <a16:creationId xmlns:a16="http://schemas.microsoft.com/office/drawing/2014/main" id="{5567C5F2-F529-4E4B-9889-7065D4C0EF26}"/>
                </a:ext>
              </a:extLst>
            </p:cNvPr>
            <p:cNvPicPr>
              <a:picLocks noChangeAspect="1"/>
            </p:cNvPicPr>
            <p:nvPr/>
          </p:nvPicPr>
          <p:blipFill rotWithShape="1">
            <a:blip r:embed="rId3"/>
            <a:srcRect l="969" t="2455" r="1135" b="2325"/>
            <a:stretch/>
          </p:blipFill>
          <p:spPr>
            <a:xfrm>
              <a:off x="2213113" y="967409"/>
              <a:ext cx="7752522" cy="492980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81D29FB0-0FA4-4866-9533-22FC31CB7317}"/>
                </a:ext>
              </a:extLst>
            </p:cNvPr>
            <p:cNvSpPr/>
            <p:nvPr/>
          </p:nvSpPr>
          <p:spPr>
            <a:xfrm>
              <a:off x="3616188" y="4856922"/>
              <a:ext cx="4918212"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F5AF3AEB-12BB-4258-A422-6C55A9F1EE7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150586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and Help</a:t>
            </a:r>
          </a:p>
        </p:txBody>
      </p:sp>
      <p:pic>
        <p:nvPicPr>
          <p:cNvPr id="6" name="Picture 5" descr="image of the Instructions and Help screen">
            <a:extLst>
              <a:ext uri="{FF2B5EF4-FFF2-40B4-BE49-F238E27FC236}">
                <a16:creationId xmlns:a16="http://schemas.microsoft.com/office/drawing/2014/main" id="{945ACABA-C381-4910-8B8E-359F488BC231}"/>
              </a:ext>
            </a:extLst>
          </p:cNvPr>
          <p:cNvPicPr>
            <a:picLocks noChangeAspect="1"/>
          </p:cNvPicPr>
          <p:nvPr/>
        </p:nvPicPr>
        <p:blipFill>
          <a:blip r:embed="rId3"/>
          <a:stretch>
            <a:fillRect/>
          </a:stretch>
        </p:blipFill>
        <p:spPr>
          <a:xfrm>
            <a:off x="2431260" y="907948"/>
            <a:ext cx="7006141" cy="5042103"/>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773C2E76-B685-437A-B4D8-A315BAC5E868}"/>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Interface</a:t>
            </a:r>
          </a:p>
        </p:txBody>
      </p:sp>
      <p:pic>
        <p:nvPicPr>
          <p:cNvPr id="7" name="Picture 6" descr="image of a sample item students will see">
            <a:extLst>
              <a:ext uri="{FF2B5EF4-FFF2-40B4-BE49-F238E27FC236}">
                <a16:creationId xmlns:a16="http://schemas.microsoft.com/office/drawing/2014/main" id="{43806A8D-485B-4DAB-82BF-777FF9B3003E}"/>
              </a:ext>
            </a:extLst>
          </p:cNvPr>
          <p:cNvPicPr>
            <a:picLocks noChangeAspect="1"/>
          </p:cNvPicPr>
          <p:nvPr/>
        </p:nvPicPr>
        <p:blipFill rotWithShape="1">
          <a:blip r:embed="rId3"/>
          <a:srcRect b="21579"/>
          <a:stretch/>
        </p:blipFill>
        <p:spPr>
          <a:xfrm>
            <a:off x="1928256" y="1295400"/>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Slide Number Placeholder 3">
            <a:extLst>
              <a:ext uri="{FF2B5EF4-FFF2-40B4-BE49-F238E27FC236}">
                <a16:creationId xmlns:a16="http://schemas.microsoft.com/office/drawing/2014/main" id="{A7BB4701-EDCF-474B-9D24-7F0E59704F1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Menu</a:t>
            </a:r>
          </a:p>
        </p:txBody>
      </p:sp>
      <p:grpSp>
        <p:nvGrpSpPr>
          <p:cNvPr id="8" name="Group 7">
            <a:extLst>
              <a:ext uri="{FF2B5EF4-FFF2-40B4-BE49-F238E27FC236}">
                <a16:creationId xmlns:a16="http://schemas.microsoft.com/office/drawing/2014/main" id="{F5A0125A-0F59-4CDE-89A9-F973FB28AE13}"/>
              </a:ext>
              <a:ext uri="{C183D7F6-B498-43B3-948B-1728B52AA6E4}">
                <adec:decorative xmlns:adec="http://schemas.microsoft.com/office/drawing/2017/decorative" val="1"/>
              </a:ext>
            </a:extLst>
          </p:cNvPr>
          <p:cNvGrpSpPr/>
          <p:nvPr/>
        </p:nvGrpSpPr>
        <p:grpSpPr>
          <a:xfrm>
            <a:off x="309033" y="1066068"/>
            <a:ext cx="11737380" cy="4344132"/>
            <a:chOff x="309033" y="1066068"/>
            <a:chExt cx="11737380" cy="4344132"/>
          </a:xfrm>
        </p:grpSpPr>
        <p:pic>
          <p:nvPicPr>
            <p:cNvPr id="17" name="Picture 16">
              <a:extLst>
                <a:ext uri="{FF2B5EF4-FFF2-40B4-BE49-F238E27FC236}">
                  <a16:creationId xmlns:a16="http://schemas.microsoft.com/office/drawing/2014/main" id="{859F38A9-DCE4-43D2-A8E8-35875FCAD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75" y="1066068"/>
              <a:ext cx="7623525" cy="4344132"/>
            </a:xfrm>
            <a:prstGeom prst="rect">
              <a:avLst/>
            </a:prstGeom>
          </p:spPr>
        </p:pic>
        <p:grpSp>
          <p:nvGrpSpPr>
            <p:cNvPr id="21" name="Group 20">
              <a:extLst>
                <a:ext uri="{FF2B5EF4-FFF2-40B4-BE49-F238E27FC236}">
                  <a16:creationId xmlns:a16="http://schemas.microsoft.com/office/drawing/2014/main" id="{68A6C528-CF12-4387-8622-15730723DD13}"/>
                </a:ext>
              </a:extLst>
            </p:cNvPr>
            <p:cNvGrpSpPr/>
            <p:nvPr/>
          </p:nvGrpSpPr>
          <p:grpSpPr>
            <a:xfrm>
              <a:off x="309033" y="1219200"/>
              <a:ext cx="11737380" cy="3184858"/>
              <a:chOff x="309033" y="1219200"/>
              <a:chExt cx="11737380" cy="3184858"/>
            </a:xfrm>
          </p:grpSpPr>
          <p:sp>
            <p:nvSpPr>
              <p:cNvPr id="10" name="TextBox 9"/>
              <p:cNvSpPr txBox="1"/>
              <p:nvPr/>
            </p:nvSpPr>
            <p:spPr>
              <a:xfrm>
                <a:off x="685800" y="3757727"/>
                <a:ext cx="1295400" cy="646331"/>
              </a:xfrm>
              <a:prstGeom prst="rect">
                <a:avLst/>
              </a:prstGeom>
              <a:noFill/>
            </p:spPr>
            <p:txBody>
              <a:bodyPr wrap="square" rtlCol="0">
                <a:spAutoFit/>
              </a:bodyPr>
              <a:lstStyle/>
              <a:p>
                <a:pPr algn="ctr"/>
                <a:r>
                  <a:rPr lang="en-US" b="1" dirty="0">
                    <a:ln w="12700">
                      <a:noFill/>
                    </a:ln>
                    <a:solidFill>
                      <a:srgbClr val="00B050"/>
                    </a:solidFill>
                  </a:rPr>
                  <a:t>Navigation </a:t>
                </a:r>
                <a:br>
                  <a:rPr lang="en-US" b="1" dirty="0">
                    <a:ln w="12700">
                      <a:noFill/>
                    </a:ln>
                    <a:solidFill>
                      <a:srgbClr val="00B050"/>
                    </a:solidFill>
                  </a:rPr>
                </a:br>
                <a:r>
                  <a:rPr lang="en-US" b="1" dirty="0">
                    <a:ln w="12700">
                      <a:noFill/>
                    </a:ln>
                    <a:solidFill>
                      <a:srgbClr val="00B050"/>
                    </a:solidFill>
                  </a:rPr>
                  <a:t>Buttons</a:t>
                </a:r>
              </a:p>
            </p:txBody>
          </p:sp>
          <p:sp>
            <p:nvSpPr>
              <p:cNvPr id="11" name="TextBox 10"/>
              <p:cNvSpPr txBox="1"/>
              <p:nvPr/>
            </p:nvSpPr>
            <p:spPr>
              <a:xfrm>
                <a:off x="10287000" y="3753666"/>
                <a:ext cx="929640" cy="646331"/>
              </a:xfrm>
              <a:prstGeom prst="rect">
                <a:avLst/>
              </a:prstGeom>
              <a:noFill/>
            </p:spPr>
            <p:txBody>
              <a:bodyPr wrap="square" rtlCol="0">
                <a:spAutoFit/>
              </a:bodyPr>
              <a:lstStyle/>
              <a:p>
                <a:pPr algn="ctr"/>
                <a:r>
                  <a:rPr lang="en-US" b="1" dirty="0">
                    <a:ln w="12700">
                      <a:noFill/>
                    </a:ln>
                    <a:solidFill>
                      <a:srgbClr val="00B0F0"/>
                    </a:solidFill>
                  </a:rPr>
                  <a:t>Test </a:t>
                </a:r>
                <a:br>
                  <a:rPr lang="en-US" b="1" dirty="0">
                    <a:ln w="12700">
                      <a:noFill/>
                    </a:ln>
                    <a:solidFill>
                      <a:srgbClr val="00B0F0"/>
                    </a:solidFill>
                  </a:rPr>
                </a:br>
                <a:r>
                  <a:rPr lang="en-US" b="1" dirty="0">
                    <a:ln w="12700">
                      <a:noFill/>
                    </a:ln>
                    <a:solidFill>
                      <a:srgbClr val="00B0F0"/>
                    </a:solidFill>
                  </a:rPr>
                  <a:t>Tools</a:t>
                </a:r>
              </a:p>
            </p:txBody>
          </p:sp>
          <p:grpSp>
            <p:nvGrpSpPr>
              <p:cNvPr id="28" name="Group 27">
                <a:extLst>
                  <a:ext uri="{FF2B5EF4-FFF2-40B4-BE49-F238E27FC236}">
                    <a16:creationId xmlns:a16="http://schemas.microsoft.com/office/drawing/2014/main" id="{E45E314D-D8B9-488D-B5F7-6189E9089235}"/>
                  </a:ext>
                </a:extLst>
              </p:cNvPr>
              <p:cNvGrpSpPr/>
              <p:nvPr/>
            </p:nvGrpSpPr>
            <p:grpSpPr>
              <a:xfrm>
                <a:off x="309033" y="1230605"/>
                <a:ext cx="11737380" cy="1508809"/>
                <a:chOff x="309033" y="1230605"/>
                <a:chExt cx="11737380" cy="1508809"/>
              </a:xfrm>
            </p:grpSpPr>
            <p:cxnSp>
              <p:nvCxnSpPr>
                <p:cNvPr id="16" name="Straight Connector 15">
                  <a:extLst>
                    <a:ext uri="{FF2B5EF4-FFF2-40B4-BE49-F238E27FC236}">
                      <a16:creationId xmlns:a16="http://schemas.microsoft.com/office/drawing/2014/main" id="{F2C33616-F8DD-4020-84CB-28C9065E32B8}"/>
                    </a:ext>
                  </a:extLst>
                </p:cNvPr>
                <p:cNvCxnSpPr>
                  <a:cxnSpLocks/>
                </p:cNvCxnSpPr>
                <p:nvPr/>
              </p:nvCxnSpPr>
              <p:spPr>
                <a:xfrm flipV="1">
                  <a:off x="309033" y="1230605"/>
                  <a:ext cx="246378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6EE48E-D0D1-4867-A8AA-4F3C9BC6738D}"/>
                    </a:ext>
                  </a:extLst>
                </p:cNvPr>
                <p:cNvCxnSpPr>
                  <a:cxnSpLocks/>
                </p:cNvCxnSpPr>
                <p:nvPr/>
              </p:nvCxnSpPr>
              <p:spPr>
                <a:xfrm>
                  <a:off x="9795946" y="1230605"/>
                  <a:ext cx="225046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772820" y="1219200"/>
                <a:ext cx="7023126" cy="487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grpSp>
      </p:grpSp>
      <p:grpSp>
        <p:nvGrpSpPr>
          <p:cNvPr id="24" name="Group 23" descr="image fo the global menu and the items that may appear for students">
            <a:extLst>
              <a:ext uri="{FF2B5EF4-FFF2-40B4-BE49-F238E27FC236}">
                <a16:creationId xmlns:a16="http://schemas.microsoft.com/office/drawing/2014/main" id="{0ABD3970-4929-4A57-AA45-C6201FA68CEF}"/>
              </a:ext>
            </a:extLst>
          </p:cNvPr>
          <p:cNvGrpSpPr/>
          <p:nvPr/>
        </p:nvGrpSpPr>
        <p:grpSpPr>
          <a:xfrm>
            <a:off x="280959" y="2689674"/>
            <a:ext cx="11765454" cy="840871"/>
            <a:chOff x="280959" y="2689674"/>
            <a:chExt cx="11765454" cy="840871"/>
          </a:xfrm>
        </p:grpSpPr>
        <p:pic>
          <p:nvPicPr>
            <p:cNvPr id="9" name="Picture 8">
              <a:extLst>
                <a:ext uri="{FF2B5EF4-FFF2-40B4-BE49-F238E27FC236}">
                  <a16:creationId xmlns:a16="http://schemas.microsoft.com/office/drawing/2014/main" id="{40D4D9FB-738E-40AF-B7FA-1DF32485788B}"/>
                </a:ext>
              </a:extLst>
            </p:cNvPr>
            <p:cNvPicPr>
              <a:picLocks noChangeAspect="1"/>
            </p:cNvPicPr>
            <p:nvPr/>
          </p:nvPicPr>
          <p:blipFill>
            <a:blip r:embed="rId4"/>
            <a:stretch>
              <a:fillRect/>
            </a:stretch>
          </p:blipFill>
          <p:spPr>
            <a:xfrm>
              <a:off x="309033" y="2689674"/>
              <a:ext cx="11737380" cy="8155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3007FE40-ABE0-482F-97E8-BD1891CA3547}"/>
                </a:ext>
              </a:extLst>
            </p:cNvPr>
            <p:cNvSpPr/>
            <p:nvPr/>
          </p:nvSpPr>
          <p:spPr>
            <a:xfrm>
              <a:off x="280959" y="2945723"/>
              <a:ext cx="1900767" cy="584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739AA68-85C2-4F71-B30D-C6D1AADBE008}"/>
                </a:ext>
              </a:extLst>
            </p:cNvPr>
            <p:cNvSpPr/>
            <p:nvPr/>
          </p:nvSpPr>
          <p:spPr>
            <a:xfrm>
              <a:off x="8916108" y="2936805"/>
              <a:ext cx="3130305" cy="584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3">
            <a:extLst>
              <a:ext uri="{FF2B5EF4-FFF2-40B4-BE49-F238E27FC236}">
                <a16:creationId xmlns:a16="http://schemas.microsoft.com/office/drawing/2014/main" id="{E8ECEECA-ACFF-46E4-8099-6BB6FFDA8B67}"/>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345971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52718" y="996950"/>
            <a:ext cx="10563225" cy="4965700"/>
          </a:xfrm>
        </p:spPr>
        <p:txBody>
          <a:bodyPr rtlCol="0">
            <a:normAutofit fontScale="77500" lnSpcReduction="20000"/>
          </a:bodyPr>
          <a:lstStyle/>
          <a:p>
            <a:pPr fontAlgn="auto">
              <a:defRPr/>
            </a:pPr>
            <a:r>
              <a:rPr lang="en-US" sz="3200" b="1" dirty="0">
                <a:solidFill>
                  <a:srgbClr val="53565A"/>
                </a:solidFill>
              </a:rPr>
              <a:t>After viewing this presentation, you should understand:</a:t>
            </a:r>
            <a:endParaRPr lang="en-US" sz="3200"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r>
              <a:rPr lang="en-US" b="1" dirty="0">
                <a:solidFill>
                  <a:srgbClr val="53565A"/>
                </a:solidFill>
              </a:rPr>
              <a:t>Please note: </a:t>
            </a:r>
            <a:r>
              <a:rPr lang="en-US" i="1" dirty="0">
                <a:solidFill>
                  <a:srgbClr val="53565A"/>
                </a:solidFill>
              </a:rPr>
              <a:t>The navigation instructions that follow are from the viewpoint of a Windows PC user with a two-button mouse. Your steps may vary slightly depending upon the device and operating system you are using.</a:t>
            </a:r>
          </a:p>
          <a:p>
            <a:pPr fontAlgn="auto">
              <a:defRPr/>
            </a:pPr>
            <a:endParaRPr lang="en-US" dirty="0"/>
          </a:p>
        </p:txBody>
      </p:sp>
      <p:graphicFrame>
        <p:nvGraphicFramePr>
          <p:cNvPr id="4" name="Diagram 3" descr="Graphic showing the three objectives of the presentation: ">
            <a:extLst>
              <a:ext uri="{FF2B5EF4-FFF2-40B4-BE49-F238E27FC236}">
                <a16:creationId xmlns:a16="http://schemas.microsoft.com/office/drawing/2014/main" id="{8372DF0B-4890-4E3D-BC0B-3C407A791591}"/>
              </a:ext>
            </a:extLst>
          </p:cNvPr>
          <p:cNvGraphicFramePr/>
          <p:nvPr>
            <p:extLst>
              <p:ext uri="{D42A27DB-BD31-4B8C-83A1-F6EECF244321}">
                <p14:modId xmlns:p14="http://schemas.microsoft.com/office/powerpoint/2010/main" val="2226470954"/>
              </p:ext>
            </p:extLst>
          </p:nvPr>
        </p:nvGraphicFramePr>
        <p:xfrm>
          <a:off x="1252792" y="1784350"/>
          <a:ext cx="9138983" cy="281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2FFD9855-2374-495A-88DB-94413FAB462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D966-9C86-4365-927C-F3238DD31BA0}"/>
              </a:ext>
            </a:extLst>
          </p:cNvPr>
          <p:cNvSpPr>
            <a:spLocks noGrp="1"/>
          </p:cNvSpPr>
          <p:nvPr>
            <p:ph type="title"/>
          </p:nvPr>
        </p:nvSpPr>
        <p:spPr/>
        <p:txBody>
          <a:bodyPr>
            <a:normAutofit/>
          </a:bodyPr>
          <a:lstStyle/>
          <a:p>
            <a:r>
              <a:rPr lang="en-US" dirty="0"/>
              <a:t>Items Drop-Down Menu</a:t>
            </a:r>
          </a:p>
        </p:txBody>
      </p:sp>
      <p:grpSp>
        <p:nvGrpSpPr>
          <p:cNvPr id="13" name="Group 12" descr="image of the Items (or Questions) drop-down menu">
            <a:extLst>
              <a:ext uri="{FF2B5EF4-FFF2-40B4-BE49-F238E27FC236}">
                <a16:creationId xmlns:a16="http://schemas.microsoft.com/office/drawing/2014/main" id="{C3225FFC-AF8A-4DD6-926D-61050FAD97DF}"/>
              </a:ext>
            </a:extLst>
          </p:cNvPr>
          <p:cNvGrpSpPr/>
          <p:nvPr/>
        </p:nvGrpSpPr>
        <p:grpSpPr>
          <a:xfrm>
            <a:off x="647700" y="965200"/>
            <a:ext cx="10210800" cy="2463800"/>
            <a:chOff x="457200" y="1447800"/>
            <a:chExt cx="10210800" cy="2463800"/>
          </a:xfrm>
        </p:grpSpPr>
        <p:grpSp>
          <p:nvGrpSpPr>
            <p:cNvPr id="12" name="Group 11">
              <a:extLst>
                <a:ext uri="{FF2B5EF4-FFF2-40B4-BE49-F238E27FC236}">
                  <a16:creationId xmlns:a16="http://schemas.microsoft.com/office/drawing/2014/main" id="{AFA05CD8-3629-492A-AC65-573C4AE390C0}"/>
                </a:ext>
              </a:extLst>
            </p:cNvPr>
            <p:cNvGrpSpPr/>
            <p:nvPr/>
          </p:nvGrpSpPr>
          <p:grpSpPr>
            <a:xfrm>
              <a:off x="457200" y="1447800"/>
              <a:ext cx="10210800" cy="2463800"/>
              <a:chOff x="457200" y="1447800"/>
              <a:chExt cx="10210800" cy="2463800"/>
            </a:xfrm>
          </p:grpSpPr>
          <p:sp>
            <p:nvSpPr>
              <p:cNvPr id="6" name="Arrow: Right 5">
                <a:extLst>
                  <a:ext uri="{FF2B5EF4-FFF2-40B4-BE49-F238E27FC236}">
                    <a16:creationId xmlns:a16="http://schemas.microsoft.com/office/drawing/2014/main" id="{B1440FD6-654A-433C-B5E8-796114F286D7}"/>
                  </a:ext>
                </a:extLst>
              </p:cNvPr>
              <p:cNvSpPr/>
              <p:nvPr/>
            </p:nvSpPr>
            <p:spPr>
              <a:xfrm>
                <a:off x="457200" y="1447800"/>
                <a:ext cx="9906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85858A3-2DB8-4841-8204-9FB1C6C0857B}"/>
                  </a:ext>
                </a:extLst>
              </p:cNvPr>
              <p:cNvGrpSpPr/>
              <p:nvPr/>
            </p:nvGrpSpPr>
            <p:grpSpPr>
              <a:xfrm>
                <a:off x="1524000" y="1595283"/>
                <a:ext cx="9144000" cy="2316317"/>
                <a:chOff x="1524000" y="1595283"/>
                <a:chExt cx="9144000" cy="2316317"/>
              </a:xfrm>
            </p:grpSpPr>
            <p:pic>
              <p:nvPicPr>
                <p:cNvPr id="7" name="Picture 6">
                  <a:extLst>
                    <a:ext uri="{FF2B5EF4-FFF2-40B4-BE49-F238E27FC236}">
                      <a16:creationId xmlns:a16="http://schemas.microsoft.com/office/drawing/2014/main" id="{E05252CB-97A7-4C99-BF90-76A1E3C84C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00" y="1595283"/>
                  <a:ext cx="9144000" cy="2316317"/>
                </a:xfrm>
                <a:prstGeom prst="rect">
                  <a:avLst/>
                </a:prstGeom>
                <a:ln w="12700">
                  <a:solidFill>
                    <a:srgbClr val="C00000"/>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3E7E9A8-19D3-48A7-B16A-C04DA258AF29}"/>
                    </a:ext>
                  </a:extLst>
                </p:cNvPr>
                <p:cNvSpPr/>
                <p:nvPr/>
              </p:nvSpPr>
              <p:spPr>
                <a:xfrm>
                  <a:off x="1524000" y="2138519"/>
                  <a:ext cx="9144000" cy="1773081"/>
                </a:xfrm>
                <a:prstGeom prst="rect">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1" name="Picture 10">
              <a:extLst>
                <a:ext uri="{FF2B5EF4-FFF2-40B4-BE49-F238E27FC236}">
                  <a16:creationId xmlns:a16="http://schemas.microsoft.com/office/drawing/2014/main" id="{DBDC853C-CD06-48A9-A61D-7ED4E120C43E}"/>
                </a:ext>
              </a:extLst>
            </p:cNvPr>
            <p:cNvPicPr>
              <a:picLocks noChangeAspect="1"/>
            </p:cNvPicPr>
            <p:nvPr/>
          </p:nvPicPr>
          <p:blipFill rotWithShape="1">
            <a:blip r:embed="rId4"/>
            <a:srcRect r="20463"/>
            <a:stretch/>
          </p:blipFill>
          <p:spPr>
            <a:xfrm>
              <a:off x="1524000" y="1595282"/>
              <a:ext cx="6705600" cy="158137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66E595D-4E05-44E5-9B66-8C950552F641}"/>
                </a:ext>
              </a:extLst>
            </p:cNvPr>
            <p:cNvSpPr/>
            <p:nvPr/>
          </p:nvSpPr>
          <p:spPr>
            <a:xfrm>
              <a:off x="1524000" y="1828800"/>
              <a:ext cx="6705600" cy="13478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descr="image of the Questions (or Items) drop-down menu with cover page icons">
            <a:extLst>
              <a:ext uri="{FF2B5EF4-FFF2-40B4-BE49-F238E27FC236}">
                <a16:creationId xmlns:a16="http://schemas.microsoft.com/office/drawing/2014/main" id="{48A82B7A-518A-418D-8F05-060009124B8B}"/>
              </a:ext>
            </a:extLst>
          </p:cNvPr>
          <p:cNvGrpSpPr/>
          <p:nvPr/>
        </p:nvGrpSpPr>
        <p:grpSpPr>
          <a:xfrm>
            <a:off x="2966945" y="4140865"/>
            <a:ext cx="6639110" cy="1604452"/>
            <a:chOff x="2966945" y="4140865"/>
            <a:chExt cx="6639110" cy="1604452"/>
          </a:xfrm>
        </p:grpSpPr>
        <p:pic>
          <p:nvPicPr>
            <p:cNvPr id="3" name="Picture 2">
              <a:extLst>
                <a:ext uri="{FF2B5EF4-FFF2-40B4-BE49-F238E27FC236}">
                  <a16:creationId xmlns:a16="http://schemas.microsoft.com/office/drawing/2014/main" id="{2EAFFAA5-531C-485F-950F-D08261370BD3}"/>
                </a:ext>
              </a:extLst>
            </p:cNvPr>
            <p:cNvPicPr>
              <a:picLocks noChangeAspect="1"/>
            </p:cNvPicPr>
            <p:nvPr/>
          </p:nvPicPr>
          <p:blipFill>
            <a:blip r:embed="rId5"/>
            <a:stretch>
              <a:fillRect/>
            </a:stretch>
          </p:blipFill>
          <p:spPr>
            <a:xfrm>
              <a:off x="2966945" y="4140865"/>
              <a:ext cx="6639110" cy="160445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Oval 3">
              <a:extLst>
                <a:ext uri="{FF2B5EF4-FFF2-40B4-BE49-F238E27FC236}">
                  <a16:creationId xmlns:a16="http://schemas.microsoft.com/office/drawing/2014/main" id="{621F28E1-E092-4944-B6E7-0E3FAE63737F}"/>
                </a:ext>
              </a:extLst>
            </p:cNvPr>
            <p:cNvSpPr/>
            <p:nvPr/>
          </p:nvSpPr>
          <p:spPr>
            <a:xfrm>
              <a:off x="6878470" y="4970387"/>
              <a:ext cx="859809" cy="4341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a:extLst>
                <a:ext uri="{FF2B5EF4-FFF2-40B4-BE49-F238E27FC236}">
                  <a16:creationId xmlns:a16="http://schemas.microsoft.com/office/drawing/2014/main" id="{0656BCD2-966B-41C8-895E-A4EF1F2E8AA8}"/>
                </a:ext>
              </a:extLst>
            </p:cNvPr>
            <p:cNvSpPr/>
            <p:nvPr/>
          </p:nvSpPr>
          <p:spPr>
            <a:xfrm>
              <a:off x="3076126" y="4956739"/>
              <a:ext cx="859809" cy="4477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4" name="Slide Number Placeholder 3">
            <a:extLst>
              <a:ext uri="{FF2B5EF4-FFF2-40B4-BE49-F238E27FC236}">
                <a16:creationId xmlns:a16="http://schemas.microsoft.com/office/drawing/2014/main" id="{C260EA8B-6DEE-4A7A-8C6E-0EFF3E19D46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228288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a:xfrm>
            <a:off x="429768" y="64008"/>
            <a:ext cx="11018520" cy="521208"/>
          </a:xfrm>
        </p:spPr>
        <p:txBody>
          <a:bodyPr/>
          <a:lstStyle/>
          <a:p>
            <a:r>
              <a:rPr lang="en-US" altLang="en-US" dirty="0"/>
              <a:t>Context Menus</a:t>
            </a:r>
            <a:endParaRPr altLang="en-US" dirty="0"/>
          </a:p>
        </p:txBody>
      </p:sp>
      <p:sp>
        <p:nvSpPr>
          <p:cNvPr id="21" name="Rectangle 20"/>
          <p:cNvSpPr/>
          <p:nvPr/>
        </p:nvSpPr>
        <p:spPr>
          <a:xfrm>
            <a:off x="685800" y="1720840"/>
            <a:ext cx="5366781" cy="3046988"/>
          </a:xfrm>
          <a:prstGeom prst="rect">
            <a:avLst/>
          </a:prstGeom>
        </p:spPr>
        <p:txBody>
          <a:bodyPr wrap="square">
            <a:spAutoFit/>
          </a:bodyPr>
          <a:lstStyle/>
          <a:p>
            <a:pPr>
              <a:spcBef>
                <a:spcPts val="600"/>
              </a:spcBef>
              <a:buClr>
                <a:schemeClr val="bg1">
                  <a:lumMod val="65000"/>
                </a:schemeClr>
              </a:buClr>
              <a:defRPr/>
            </a:pPr>
            <a:r>
              <a:rPr lang="en-US" sz="2400" b="1" dirty="0">
                <a:solidFill>
                  <a:srgbClr val="53565A"/>
                </a:solidFill>
                <a:latin typeface="+mn-lt"/>
                <a:ea typeface="Arial" pitchFamily="34" charset="0"/>
                <a:cs typeface="Arial" pitchFamily="34" charset="0"/>
              </a:rPr>
              <a:t>Context menus allow students to:</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Mark items for review</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View item tutorials</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Send print requests to the TA             (if available)</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Access additional features depending on test settings and item types</a:t>
            </a:r>
          </a:p>
          <a:p>
            <a:pPr marL="292100" lvl="1" indent="-292100" fontAlgn="auto">
              <a:spcBef>
                <a:spcPts val="0"/>
              </a:spcBef>
              <a:spcAft>
                <a:spcPts val="0"/>
              </a:spcAft>
              <a:buClr>
                <a:schemeClr val="bg1">
                  <a:lumMod val="65000"/>
                </a:schemeClr>
              </a:buClr>
              <a:buFont typeface="Wingdings" pitchFamily="2" charset="2"/>
              <a:buChar char="§"/>
              <a:defRPr/>
            </a:pPr>
            <a:endParaRPr lang="en-US" sz="2400" dirty="0">
              <a:solidFill>
                <a:schemeClr val="tx2">
                  <a:lumMod val="75000"/>
                </a:schemeClr>
              </a:solidFill>
              <a:latin typeface="+mn-lt"/>
              <a:cs typeface="+mn-cs"/>
            </a:endParaRPr>
          </a:p>
        </p:txBody>
      </p:sp>
      <p:grpSp>
        <p:nvGrpSpPr>
          <p:cNvPr id="6" name="Group 5" descr="image of the items that may appear under the context menu">
            <a:extLst>
              <a:ext uri="{FF2B5EF4-FFF2-40B4-BE49-F238E27FC236}">
                <a16:creationId xmlns:a16="http://schemas.microsoft.com/office/drawing/2014/main" id="{F4D543B2-CE59-4757-9A20-5BFF8E0EDB61}"/>
              </a:ext>
            </a:extLst>
          </p:cNvPr>
          <p:cNvGrpSpPr/>
          <p:nvPr/>
        </p:nvGrpSpPr>
        <p:grpSpPr>
          <a:xfrm>
            <a:off x="6291820" y="1528012"/>
            <a:ext cx="5494099" cy="3491880"/>
            <a:chOff x="6383215" y="1833471"/>
            <a:chExt cx="4715189" cy="2996829"/>
          </a:xfrm>
        </p:grpSpPr>
        <p:pic>
          <p:nvPicPr>
            <p:cNvPr id="5" name="Picture 4">
              <a:extLst>
                <a:ext uri="{FF2B5EF4-FFF2-40B4-BE49-F238E27FC236}">
                  <a16:creationId xmlns:a16="http://schemas.microsoft.com/office/drawing/2014/main" id="{3F2E82D0-4380-4DD5-9D1F-3CE204B74F45}"/>
                </a:ext>
              </a:extLst>
            </p:cNvPr>
            <p:cNvPicPr>
              <a:picLocks noChangeAspect="1"/>
            </p:cNvPicPr>
            <p:nvPr/>
          </p:nvPicPr>
          <p:blipFill rotWithShape="1">
            <a:blip r:embed="rId4">
              <a:extLst>
                <a:ext uri="{28A0092B-C50C-407E-A947-70E740481C1C}">
                  <a14:useLocalDpi xmlns:a14="http://schemas.microsoft.com/office/drawing/2010/main" val="0"/>
                </a:ext>
              </a:extLst>
            </a:blip>
            <a:srcRect t="1328"/>
            <a:stretch/>
          </p:blipFill>
          <p:spPr>
            <a:xfrm>
              <a:off x="6383215" y="1833471"/>
              <a:ext cx="4715189" cy="29968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Arrow: Right 2">
              <a:extLst>
                <a:ext uri="{FF2B5EF4-FFF2-40B4-BE49-F238E27FC236}">
                  <a16:creationId xmlns:a16="http://schemas.microsoft.com/office/drawing/2014/main" id="{544C20FF-08E0-4C69-8335-5D2D60DBC01D}"/>
                </a:ext>
              </a:extLst>
            </p:cNvPr>
            <p:cNvSpPr/>
            <p:nvPr/>
          </p:nvSpPr>
          <p:spPr>
            <a:xfrm>
              <a:off x="9817951" y="1895425"/>
              <a:ext cx="713405" cy="28355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9FC4937-0964-4E5E-9616-7FAC4872439C}"/>
                </a:ext>
              </a:extLst>
            </p:cNvPr>
            <p:cNvSpPr/>
            <p:nvPr/>
          </p:nvSpPr>
          <p:spPr>
            <a:xfrm>
              <a:off x="9942784" y="2222410"/>
              <a:ext cx="1088631" cy="10086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1D7CB0FF-629D-46A6-BCB9-5647BD0D80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21</a:t>
            </a:fld>
            <a:endParaRPr lang="en-US" dirty="0"/>
          </a:p>
        </p:txBody>
      </p:sp>
    </p:spTree>
    <p:custDataLst>
      <p:tags r:id="rId1"/>
    </p:custDataLst>
    <p:extLst>
      <p:ext uri="{BB962C8B-B14F-4D97-AF65-F5344CB8AC3E}">
        <p14:creationId xmlns:p14="http://schemas.microsoft.com/office/powerpoint/2010/main" val="68081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Resources Overview</a:t>
            </a:r>
          </a:p>
        </p:txBody>
      </p:sp>
      <p:pic>
        <p:nvPicPr>
          <p:cNvPr id="6" name="Picture 5" descr="Graphic listing the universal tools, designated supports, and accommodations available to students">
            <a:extLst>
              <a:ext uri="{FF2B5EF4-FFF2-40B4-BE49-F238E27FC236}">
                <a16:creationId xmlns:a16="http://schemas.microsoft.com/office/drawing/2014/main" id="{40AB1FA9-1E6C-4E0A-9904-ECD0E1B8F706}"/>
              </a:ext>
            </a:extLst>
          </p:cNvPr>
          <p:cNvPicPr>
            <a:picLocks noChangeAspect="1"/>
          </p:cNvPicPr>
          <p:nvPr/>
        </p:nvPicPr>
        <p:blipFill rotWithShape="1">
          <a:blip r:embed="rId3">
            <a:extLst>
              <a:ext uri="{28A0092B-C50C-407E-A947-70E740481C1C}">
                <a14:useLocalDpi xmlns:a14="http://schemas.microsoft.com/office/drawing/2010/main" val="0"/>
              </a:ext>
            </a:extLst>
          </a:blip>
          <a:srcRect l="1728" t="3344" r="1759" b="2820"/>
          <a:stretch/>
        </p:blipFill>
        <p:spPr>
          <a:xfrm>
            <a:off x="3486406" y="1238250"/>
            <a:ext cx="4895850" cy="4008827"/>
          </a:xfrm>
          <a:prstGeom prst="roundRect">
            <a:avLst>
              <a:gd name="adj" fmla="val 9978"/>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BDDF2AA-EF7C-4276-8790-F73340E4A7B4}"/>
              </a:ext>
            </a:extLst>
          </p:cNvPr>
          <p:cNvSpPr/>
          <p:nvPr/>
        </p:nvSpPr>
        <p:spPr>
          <a:xfrm>
            <a:off x="628650" y="5657669"/>
            <a:ext cx="10934700" cy="830997"/>
          </a:xfrm>
          <a:prstGeom prst="rect">
            <a:avLst/>
          </a:prstGeom>
        </p:spPr>
        <p:txBody>
          <a:bodyPr wrap="square">
            <a:spAutoFit/>
          </a:bodyPr>
          <a:lstStyle/>
          <a:p>
            <a:r>
              <a:rPr lang="en-US" sz="2400" dirty="0">
                <a:latin typeface="+mn-lt"/>
                <a:hlinkClick r:id="rId4"/>
              </a:rPr>
              <a:t>http://www.smarterbalanced.org/assessments/accessibility-and-accommodations/</a:t>
            </a:r>
            <a:endParaRPr lang="en-US" sz="2400" dirty="0">
              <a:latin typeface="+mn-lt"/>
            </a:endParaRPr>
          </a:p>
          <a:p>
            <a:endParaRPr lang="en-US" sz="2400" dirty="0">
              <a:latin typeface="+mn-lt"/>
            </a:endParaRPr>
          </a:p>
        </p:txBody>
      </p:sp>
      <p:sp>
        <p:nvSpPr>
          <p:cNvPr id="8" name="Slide Number Placeholder 3">
            <a:extLst>
              <a:ext uri="{FF2B5EF4-FFF2-40B4-BE49-F238E27FC236}">
                <a16:creationId xmlns:a16="http://schemas.microsoft.com/office/drawing/2014/main" id="{BFC7FF1F-1A69-4F70-8F19-CA2D94CB0F4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413196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1C45-EEDF-4128-9F99-A831E94EFCBC}"/>
              </a:ext>
            </a:extLst>
          </p:cNvPr>
          <p:cNvSpPr>
            <a:spLocks noGrp="1"/>
          </p:cNvSpPr>
          <p:nvPr>
            <p:ph type="title"/>
          </p:nvPr>
        </p:nvSpPr>
        <p:spPr/>
        <p:txBody>
          <a:bodyPr/>
          <a:lstStyle/>
          <a:p>
            <a:r>
              <a:rPr lang="en-US" dirty="0"/>
              <a:t>Universal Tools</a:t>
            </a:r>
          </a:p>
        </p:txBody>
      </p:sp>
    </p:spTree>
    <p:extLst>
      <p:ext uri="{BB962C8B-B14F-4D97-AF65-F5344CB8AC3E}">
        <p14:creationId xmlns:p14="http://schemas.microsoft.com/office/powerpoint/2010/main" val="344441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Universal Tools: Expandable Items</a:t>
            </a:r>
          </a:p>
        </p:txBody>
      </p:sp>
      <p:grpSp>
        <p:nvGrpSpPr>
          <p:cNvPr id="23" name="Group 22">
            <a:extLst>
              <a:ext uri="{FF2B5EF4-FFF2-40B4-BE49-F238E27FC236}">
                <a16:creationId xmlns:a16="http://schemas.microsoft.com/office/drawing/2014/main" id="{F4565EE6-7792-46CD-9BE2-1399FA7F7EF0}"/>
              </a:ext>
              <a:ext uri="{C183D7F6-B498-43B3-948B-1728B52AA6E4}">
                <adec:decorative xmlns:adec="http://schemas.microsoft.com/office/drawing/2017/decorative" val="1"/>
              </a:ext>
            </a:extLst>
          </p:cNvPr>
          <p:cNvGrpSpPr/>
          <p:nvPr/>
        </p:nvGrpSpPr>
        <p:grpSpPr>
          <a:xfrm>
            <a:off x="533400" y="1572082"/>
            <a:ext cx="1174002" cy="609600"/>
            <a:chOff x="533400" y="1572082"/>
            <a:chExt cx="1174002" cy="609600"/>
          </a:xfrm>
        </p:grpSpPr>
        <p:pic>
          <p:nvPicPr>
            <p:cNvPr id="6" name="Picture 5">
              <a:extLst>
                <a:ext uri="{FF2B5EF4-FFF2-40B4-BE49-F238E27FC236}">
                  <a16:creationId xmlns:a16="http://schemas.microsoft.com/office/drawing/2014/main" id="{3D56F7C6-7812-40E2-ADC2-17782ABA6B14}"/>
                </a:ext>
              </a:extLst>
            </p:cNvPr>
            <p:cNvPicPr>
              <a:picLocks noChangeAspect="1"/>
            </p:cNvPicPr>
            <p:nvPr/>
          </p:nvPicPr>
          <p:blipFill rotWithShape="1">
            <a:blip r:embed="rId3"/>
            <a:srcRect l="8850" t="18973" r="5568" b="20832"/>
            <a:stretch/>
          </p:blipFill>
          <p:spPr>
            <a:xfrm>
              <a:off x="533400" y="1598761"/>
              <a:ext cx="1174002" cy="5829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F2D1EDCF-F6F1-4677-A818-22530882DFFA}"/>
                </a:ext>
              </a:extLst>
            </p:cNvPr>
            <p:cNvSpPr/>
            <p:nvPr/>
          </p:nvSpPr>
          <p:spPr>
            <a:xfrm>
              <a:off x="533400" y="1572082"/>
              <a:ext cx="1174002"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descr="image of an item that can be expanded">
            <a:extLst>
              <a:ext uri="{FF2B5EF4-FFF2-40B4-BE49-F238E27FC236}">
                <a16:creationId xmlns:a16="http://schemas.microsoft.com/office/drawing/2014/main" id="{7C57C545-F193-41F4-9634-7040AC8811FE}"/>
              </a:ext>
            </a:extLst>
          </p:cNvPr>
          <p:cNvGrpSpPr/>
          <p:nvPr/>
        </p:nvGrpSpPr>
        <p:grpSpPr>
          <a:xfrm>
            <a:off x="1828800" y="1714500"/>
            <a:ext cx="9115608" cy="3429000"/>
            <a:chOff x="2300196" y="1905000"/>
            <a:chExt cx="9115608" cy="3429000"/>
          </a:xfrm>
        </p:grpSpPr>
        <p:sp>
          <p:nvSpPr>
            <p:cNvPr id="8" name="Left Brace 7">
              <a:extLst>
                <a:ext uri="{FF2B5EF4-FFF2-40B4-BE49-F238E27FC236}">
                  <a16:creationId xmlns:a16="http://schemas.microsoft.com/office/drawing/2014/main" id="{88596223-5F7A-4E96-BBE2-BB9F0B2A510D}"/>
                </a:ext>
              </a:extLst>
            </p:cNvPr>
            <p:cNvSpPr/>
            <p:nvPr/>
          </p:nvSpPr>
          <p:spPr>
            <a:xfrm>
              <a:off x="2300196" y="3276600"/>
              <a:ext cx="595404" cy="2057400"/>
            </a:xfrm>
            <a:prstGeom prst="leftBrace">
              <a:avLst>
                <a:gd name="adj1" fmla="val 49452"/>
                <a:gd name="adj2" fmla="val 48647"/>
              </a:avLst>
            </a:prstGeom>
            <a:noFill/>
            <a:ln w="38100">
              <a:solidFill>
                <a:srgbClr val="C00000"/>
              </a:solidFill>
            </a:ln>
          </p:spPr>
          <p:style>
            <a:lnRef idx="1">
              <a:schemeClr val="accent2"/>
            </a:lnRef>
            <a:fillRef idx="0">
              <a:schemeClr val="accent2"/>
            </a:fillRef>
            <a:effectRef idx="0">
              <a:schemeClr val="accent2"/>
            </a:effectRef>
            <a:fontRef idx="minor">
              <a:schemeClr val="tx1"/>
            </a:fontRef>
          </p:style>
          <p:txBody>
            <a:bodyPr vert="vert270" rtlCol="0" anchor="ctr"/>
            <a:lstStyle/>
            <a:p>
              <a:pPr algn="ctr"/>
              <a:r>
                <a:rPr lang="en-US" sz="1400" dirty="0">
                  <a:solidFill>
                    <a:srgbClr val="003AD4"/>
                  </a:solidFill>
                </a:rPr>
                <a:t>Passage</a:t>
              </a:r>
            </a:p>
          </p:txBody>
        </p:sp>
        <p:grpSp>
          <p:nvGrpSpPr>
            <p:cNvPr id="20" name="Group 19">
              <a:extLst>
                <a:ext uri="{FF2B5EF4-FFF2-40B4-BE49-F238E27FC236}">
                  <a16:creationId xmlns:a16="http://schemas.microsoft.com/office/drawing/2014/main" id="{CD43024E-2E31-453F-8D2D-8B46F6686471}"/>
                </a:ext>
              </a:extLst>
            </p:cNvPr>
            <p:cNvGrpSpPr/>
            <p:nvPr/>
          </p:nvGrpSpPr>
          <p:grpSpPr>
            <a:xfrm>
              <a:off x="2895600" y="1905000"/>
              <a:ext cx="8520204" cy="3429000"/>
              <a:chOff x="2895600" y="1905000"/>
              <a:chExt cx="8520204" cy="3429000"/>
            </a:xfrm>
          </p:grpSpPr>
          <p:pic>
            <p:nvPicPr>
              <p:cNvPr id="5" name="Picture 4">
                <a:extLst>
                  <a:ext uri="{FF2B5EF4-FFF2-40B4-BE49-F238E27FC236}">
                    <a16:creationId xmlns:a16="http://schemas.microsoft.com/office/drawing/2014/main" id="{77F3BB3A-322A-41A5-894D-7F8058879847}"/>
                  </a:ext>
                </a:extLst>
              </p:cNvPr>
              <p:cNvPicPr>
                <a:picLocks noChangeAspect="1"/>
              </p:cNvPicPr>
              <p:nvPr/>
            </p:nvPicPr>
            <p:blipFill rotWithShape="1">
              <a:blip r:embed="rId4"/>
              <a:srcRect b="20891"/>
              <a:stretch/>
            </p:blipFill>
            <p:spPr>
              <a:xfrm>
                <a:off x="2895600" y="1905000"/>
                <a:ext cx="8520204" cy="34290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A252D4D9-A815-4180-B54E-F52460B0854D}"/>
                  </a:ext>
                </a:extLst>
              </p:cNvPr>
              <p:cNvSpPr/>
              <p:nvPr/>
            </p:nvSpPr>
            <p:spPr>
              <a:xfrm>
                <a:off x="3429000" y="2667000"/>
                <a:ext cx="412002"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DB1FCE7-5F2E-4570-8495-FF138C89E42A}"/>
              </a:ext>
              <a:ext uri="{C183D7F6-B498-43B3-948B-1728B52AA6E4}">
                <adec:decorative xmlns:adec="http://schemas.microsoft.com/office/drawing/2017/decorative" val="1"/>
              </a:ext>
            </a:extLst>
          </p:cNvPr>
          <p:cNvCxnSpPr>
            <a:cxnSpLocks/>
          </p:cNvCxnSpPr>
          <p:nvPr/>
        </p:nvCxnSpPr>
        <p:spPr>
          <a:xfrm>
            <a:off x="1707402" y="2181682"/>
            <a:ext cx="1250202" cy="5234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FF0E9F50-8499-4C16-81DE-28C8C5CCB40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136418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Universal Tools: Expandable Items continued</a:t>
            </a:r>
          </a:p>
        </p:txBody>
      </p:sp>
      <p:grpSp>
        <p:nvGrpSpPr>
          <p:cNvPr id="2" name="Group 1" descr="image of an item that can be expanded">
            <a:extLst>
              <a:ext uri="{FF2B5EF4-FFF2-40B4-BE49-F238E27FC236}">
                <a16:creationId xmlns:a16="http://schemas.microsoft.com/office/drawing/2014/main" id="{3BBC2C93-11DA-4667-AAC7-5D108C3DCCB5}"/>
              </a:ext>
            </a:extLst>
          </p:cNvPr>
          <p:cNvGrpSpPr/>
          <p:nvPr/>
        </p:nvGrpSpPr>
        <p:grpSpPr>
          <a:xfrm>
            <a:off x="2033996" y="1666991"/>
            <a:ext cx="8428808" cy="3524017"/>
            <a:chOff x="2033996" y="1666991"/>
            <a:chExt cx="8428808" cy="3524017"/>
          </a:xfrm>
        </p:grpSpPr>
        <p:pic>
          <p:nvPicPr>
            <p:cNvPr id="13" name="Picture 12">
              <a:extLst>
                <a:ext uri="{FF2B5EF4-FFF2-40B4-BE49-F238E27FC236}">
                  <a16:creationId xmlns:a16="http://schemas.microsoft.com/office/drawing/2014/main" id="{164EB7F0-EF3E-4911-B1C4-701A5A390570}"/>
                </a:ext>
              </a:extLst>
            </p:cNvPr>
            <p:cNvPicPr>
              <a:picLocks noChangeAspect="1"/>
            </p:cNvPicPr>
            <p:nvPr/>
          </p:nvPicPr>
          <p:blipFill rotWithShape="1">
            <a:blip r:embed="rId3"/>
            <a:srcRect l="993" t="3577" r="445" b="41284"/>
            <a:stretch/>
          </p:blipFill>
          <p:spPr>
            <a:xfrm>
              <a:off x="2033996" y="1666991"/>
              <a:ext cx="8428808" cy="35240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F2D1EDCF-F6F1-4677-A818-22530882DFFA}"/>
                </a:ext>
              </a:extLst>
            </p:cNvPr>
            <p:cNvSpPr/>
            <p:nvPr/>
          </p:nvSpPr>
          <p:spPr>
            <a:xfrm>
              <a:off x="6248400" y="2133600"/>
              <a:ext cx="6096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37D0D500-CB73-4253-8EF6-102A2EEEC4F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Notes</a:t>
            </a:r>
          </a:p>
        </p:txBody>
      </p:sp>
      <p:grpSp>
        <p:nvGrpSpPr>
          <p:cNvPr id="6" name="Group 5" descr="image of the window that opens when the Notes tool is selected.">
            <a:extLst>
              <a:ext uri="{FF2B5EF4-FFF2-40B4-BE49-F238E27FC236}">
                <a16:creationId xmlns:a16="http://schemas.microsoft.com/office/drawing/2014/main" id="{4A9FD5BD-E746-41DF-AC76-EAC046FAC155}"/>
              </a:ext>
            </a:extLst>
          </p:cNvPr>
          <p:cNvGrpSpPr/>
          <p:nvPr/>
        </p:nvGrpSpPr>
        <p:grpSpPr>
          <a:xfrm>
            <a:off x="2244232" y="1020080"/>
            <a:ext cx="8086368" cy="4817839"/>
            <a:chOff x="2866532" y="1020080"/>
            <a:chExt cx="8086368" cy="4817839"/>
          </a:xfrm>
        </p:grpSpPr>
        <p:pic>
          <p:nvPicPr>
            <p:cNvPr id="4" name="Picture 3">
              <a:extLst>
                <a:ext uri="{FF2B5EF4-FFF2-40B4-BE49-F238E27FC236}">
                  <a16:creationId xmlns:a16="http://schemas.microsoft.com/office/drawing/2014/main" id="{25182132-88F1-4702-8F6C-860BE050C3D3}"/>
                </a:ext>
              </a:extLst>
            </p:cNvPr>
            <p:cNvPicPr>
              <a:picLocks noChangeAspect="1"/>
            </p:cNvPicPr>
            <p:nvPr/>
          </p:nvPicPr>
          <p:blipFill>
            <a:blip r:embed="rId3"/>
            <a:stretch>
              <a:fillRect/>
            </a:stretch>
          </p:blipFill>
          <p:spPr>
            <a:xfrm>
              <a:off x="2866532" y="1020080"/>
              <a:ext cx="6135598" cy="4817839"/>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a16="http://schemas.microsoft.com/office/drawing/2014/main" id="{04DF9C21-42FB-4669-844A-A618CA7E855D}"/>
                </a:ext>
              </a:extLst>
            </p:cNvPr>
            <p:cNvGrpSpPr/>
            <p:nvPr/>
          </p:nvGrpSpPr>
          <p:grpSpPr>
            <a:xfrm>
              <a:off x="7544898" y="1125762"/>
              <a:ext cx="3408002" cy="2648146"/>
              <a:chOff x="7786198" y="1214662"/>
              <a:chExt cx="3408002" cy="2648146"/>
            </a:xfrm>
          </p:grpSpPr>
          <p:grpSp>
            <p:nvGrpSpPr>
              <p:cNvPr id="8" name="Group 7">
                <a:extLst>
                  <a:ext uri="{FF2B5EF4-FFF2-40B4-BE49-F238E27FC236}">
                    <a16:creationId xmlns:a16="http://schemas.microsoft.com/office/drawing/2014/main" id="{ED5135DC-3E2D-430D-B6CF-A15E1F7C9E77}"/>
                  </a:ext>
                </a:extLst>
              </p:cNvPr>
              <p:cNvGrpSpPr/>
              <p:nvPr/>
            </p:nvGrpSpPr>
            <p:grpSpPr>
              <a:xfrm>
                <a:off x="7786198" y="1214662"/>
                <a:ext cx="381003" cy="1102783"/>
                <a:chOff x="7507815" y="1447800"/>
                <a:chExt cx="381003" cy="1102783"/>
              </a:xfrm>
            </p:grpSpPr>
            <p:sp>
              <p:nvSpPr>
                <p:cNvPr id="5" name="Rectangle 4">
                  <a:extLst>
                    <a:ext uri="{FF2B5EF4-FFF2-40B4-BE49-F238E27FC236}">
                      <a16:creationId xmlns:a16="http://schemas.microsoft.com/office/drawing/2014/main" id="{BB380D2F-78B8-491D-9090-443267B11B83}"/>
                    </a:ext>
                  </a:extLst>
                </p:cNvPr>
                <p:cNvSpPr/>
                <p:nvPr/>
              </p:nvSpPr>
              <p:spPr>
                <a:xfrm>
                  <a:off x="7507815" y="1447800"/>
                  <a:ext cx="381001" cy="3809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ECC0A8C0-6437-45E7-A98E-2EFCC5D5B7AE}"/>
                    </a:ext>
                  </a:extLst>
                </p:cNvPr>
                <p:cNvSpPr/>
                <p:nvPr/>
              </p:nvSpPr>
              <p:spPr>
                <a:xfrm rot="5400000">
                  <a:off x="7375526" y="2037292"/>
                  <a:ext cx="645583"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EBE1D19B-8502-4A9F-9DD1-93FA050BA472}"/>
                  </a:ext>
                </a:extLst>
              </p:cNvPr>
              <p:cNvPicPr>
                <a:picLocks noChangeAspect="1"/>
              </p:cNvPicPr>
              <p:nvPr/>
            </p:nvPicPr>
            <p:blipFill>
              <a:blip r:embed="rId4"/>
              <a:stretch>
                <a:fillRect/>
              </a:stretch>
            </p:blipFill>
            <p:spPr>
              <a:xfrm>
                <a:off x="9843601" y="2317527"/>
                <a:ext cx="1350599" cy="15452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18" name="Right Arrow 4">
              <a:extLst>
                <a:ext uri="{FF2B5EF4-FFF2-40B4-BE49-F238E27FC236}">
                  <a16:creationId xmlns:a16="http://schemas.microsoft.com/office/drawing/2014/main" id="{42A35448-1BAC-4678-B744-1E65120DB0F3}"/>
                </a:ext>
              </a:extLst>
            </p:cNvPr>
            <p:cNvSpPr/>
            <p:nvPr/>
          </p:nvSpPr>
          <p:spPr>
            <a:xfrm flipH="1">
              <a:off x="8212653" y="5046438"/>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grpSp>
      <p:sp>
        <p:nvSpPr>
          <p:cNvPr id="12" name="Slide Number Placeholder 3">
            <a:extLst>
              <a:ext uri="{FF2B5EF4-FFF2-40B4-BE49-F238E27FC236}">
                <a16:creationId xmlns:a16="http://schemas.microsoft.com/office/drawing/2014/main" id="{FF16AE84-5315-4162-9AD1-4019D38DFD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392259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Notepad</a:t>
            </a:r>
          </a:p>
        </p:txBody>
      </p:sp>
      <p:grpSp>
        <p:nvGrpSpPr>
          <p:cNvPr id="12" name="Group 11" descr="Image of the screen students will see when they select the Notepad tool.">
            <a:extLst>
              <a:ext uri="{FF2B5EF4-FFF2-40B4-BE49-F238E27FC236}">
                <a16:creationId xmlns:a16="http://schemas.microsoft.com/office/drawing/2014/main" id="{E97393A9-68E6-42CB-B7A6-768658407BDF}"/>
              </a:ext>
            </a:extLst>
          </p:cNvPr>
          <p:cNvGrpSpPr/>
          <p:nvPr/>
        </p:nvGrpSpPr>
        <p:grpSpPr>
          <a:xfrm>
            <a:off x="2101512" y="1068480"/>
            <a:ext cx="9065104" cy="4721039"/>
            <a:chOff x="1606212" y="1068480"/>
            <a:chExt cx="9065104" cy="4721039"/>
          </a:xfrm>
        </p:grpSpPr>
        <p:pic>
          <p:nvPicPr>
            <p:cNvPr id="4" name="Picture 3" descr="A screenshot of a social media post&#10;&#10;Description automatically generated">
              <a:extLst>
                <a:ext uri="{FF2B5EF4-FFF2-40B4-BE49-F238E27FC236}">
                  <a16:creationId xmlns:a16="http://schemas.microsoft.com/office/drawing/2014/main" id="{EADF407B-281C-4E4D-8DD7-67DE613F4CAB}"/>
                </a:ext>
              </a:extLst>
            </p:cNvPr>
            <p:cNvPicPr>
              <a:picLocks noChangeAspect="1"/>
            </p:cNvPicPr>
            <p:nvPr/>
          </p:nvPicPr>
          <p:blipFill rotWithShape="1">
            <a:blip r:embed="rId3">
              <a:extLst>
                <a:ext uri="{28A0092B-C50C-407E-A947-70E740481C1C}">
                  <a14:useLocalDpi xmlns:a14="http://schemas.microsoft.com/office/drawing/2010/main" val="0"/>
                </a:ext>
              </a:extLst>
            </a:blip>
            <a:srcRect b="4529"/>
            <a:stretch/>
          </p:blipFill>
          <p:spPr>
            <a:xfrm>
              <a:off x="1606212" y="1068480"/>
              <a:ext cx="6887911" cy="47210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Right Arrow 4">
              <a:extLst>
                <a:ext uri="{FF2B5EF4-FFF2-40B4-BE49-F238E27FC236}">
                  <a16:creationId xmlns:a16="http://schemas.microsoft.com/office/drawing/2014/main" id="{B6B44E9D-4A1A-4B74-B0DE-E6B2849A21CE}"/>
                </a:ext>
              </a:extLst>
            </p:cNvPr>
            <p:cNvSpPr/>
            <p:nvPr/>
          </p:nvSpPr>
          <p:spPr>
            <a:xfrm flipH="1">
              <a:off x="7652748" y="5349601"/>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pic>
          <p:nvPicPr>
            <p:cNvPr id="7" name="Picture 6">
              <a:extLst>
                <a:ext uri="{FF2B5EF4-FFF2-40B4-BE49-F238E27FC236}">
                  <a16:creationId xmlns:a16="http://schemas.microsoft.com/office/drawing/2014/main" id="{6E426D00-A3C9-4C18-AB15-E1BA9A12E183}"/>
                </a:ext>
              </a:extLst>
            </p:cNvPr>
            <p:cNvPicPr>
              <a:picLocks noChangeAspect="1"/>
            </p:cNvPicPr>
            <p:nvPr/>
          </p:nvPicPr>
          <p:blipFill rotWithShape="1">
            <a:blip r:embed="rId4"/>
            <a:srcRect l="2315" t="2316" b="2316"/>
            <a:stretch/>
          </p:blipFill>
          <p:spPr>
            <a:xfrm>
              <a:off x="8073435" y="2091485"/>
              <a:ext cx="1756506" cy="17502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ight Arrow 4"/>
            <p:cNvSpPr/>
            <p:nvPr/>
          </p:nvSpPr>
          <p:spPr>
            <a:xfrm flipH="1">
              <a:off x="9829941" y="277610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9" name="Slide Number Placeholder 3">
            <a:extLst>
              <a:ext uri="{FF2B5EF4-FFF2-40B4-BE49-F238E27FC236}">
                <a16:creationId xmlns:a16="http://schemas.microsoft.com/office/drawing/2014/main" id="{51AE7BC5-234C-41F8-9A1B-6326AFE977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Highlighter</a:t>
            </a:r>
          </a:p>
        </p:txBody>
      </p:sp>
      <p:grpSp>
        <p:nvGrpSpPr>
          <p:cNvPr id="5" name="Group 4" descr="Image of highlighter tool in use.">
            <a:extLst>
              <a:ext uri="{FF2B5EF4-FFF2-40B4-BE49-F238E27FC236}">
                <a16:creationId xmlns:a16="http://schemas.microsoft.com/office/drawing/2014/main" id="{56FD415C-3432-4D17-8CC9-22F0A9A3C900}"/>
              </a:ext>
            </a:extLst>
          </p:cNvPr>
          <p:cNvGrpSpPr/>
          <p:nvPr/>
        </p:nvGrpSpPr>
        <p:grpSpPr>
          <a:xfrm>
            <a:off x="2247554" y="1275350"/>
            <a:ext cx="7696892" cy="4307299"/>
            <a:chOff x="2247554" y="1275350"/>
            <a:chExt cx="7696892" cy="4307299"/>
          </a:xfrm>
        </p:grpSpPr>
        <p:pic>
          <p:nvPicPr>
            <p:cNvPr id="7" name="Picture 6">
              <a:extLst>
                <a:ext uri="{FF2B5EF4-FFF2-40B4-BE49-F238E27FC236}">
                  <a16:creationId xmlns:a16="http://schemas.microsoft.com/office/drawing/2014/main" id="{7E1EA3DD-D7A6-4AF5-805F-AB4EB6AFF61F}"/>
                </a:ext>
              </a:extLst>
            </p:cNvPr>
            <p:cNvPicPr>
              <a:picLocks noChangeAspect="1"/>
            </p:cNvPicPr>
            <p:nvPr/>
          </p:nvPicPr>
          <p:blipFill>
            <a:blip r:embed="rId3"/>
            <a:stretch>
              <a:fillRect/>
            </a:stretch>
          </p:blipFill>
          <p:spPr>
            <a:xfrm>
              <a:off x="2247554" y="1275350"/>
              <a:ext cx="7696892" cy="43072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9DF56D34-D916-463D-9798-496B60ECCF85}"/>
                </a:ext>
              </a:extLst>
            </p:cNvPr>
            <p:cNvSpPr/>
            <p:nvPr/>
          </p:nvSpPr>
          <p:spPr>
            <a:xfrm>
              <a:off x="4419600" y="1294843"/>
              <a:ext cx="457200" cy="3815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F07A864-19AE-4B0F-AD24-13DF9B0D3584}"/>
                </a:ext>
              </a:extLst>
            </p:cNvPr>
            <p:cNvSpPr/>
            <p:nvPr/>
          </p:nvSpPr>
          <p:spPr>
            <a:xfrm>
              <a:off x="4556347" y="1685925"/>
              <a:ext cx="1689279" cy="2792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94528BE-66F5-46D1-BEF4-7C6C4792BBC6}"/>
                </a:ext>
              </a:extLst>
            </p:cNvPr>
            <p:cNvPicPr>
              <a:picLocks noChangeAspect="1"/>
            </p:cNvPicPr>
            <p:nvPr/>
          </p:nvPicPr>
          <p:blipFill rotWithShape="1">
            <a:blip r:embed="rId4"/>
            <a:srcRect l="3291" t="18615" r="5506" b="15099"/>
            <a:stretch/>
          </p:blipFill>
          <p:spPr>
            <a:xfrm>
              <a:off x="4559300" y="1695893"/>
              <a:ext cx="1667276" cy="269284"/>
            </a:xfrm>
            <a:prstGeom prst="rect">
              <a:avLst/>
            </a:prstGeom>
          </p:spPr>
        </p:pic>
        <p:sp>
          <p:nvSpPr>
            <p:cNvPr id="4" name="Arrow: Left 3">
              <a:extLst>
                <a:ext uri="{FF2B5EF4-FFF2-40B4-BE49-F238E27FC236}">
                  <a16:creationId xmlns:a16="http://schemas.microsoft.com/office/drawing/2014/main" id="{EB5F32EF-20B5-428C-A3F5-EC6D41023643}"/>
                </a:ext>
              </a:extLst>
            </p:cNvPr>
            <p:cNvSpPr/>
            <p:nvPr/>
          </p:nvSpPr>
          <p:spPr>
            <a:xfrm rot="10800000">
              <a:off x="3715168" y="1314893"/>
              <a:ext cx="645583"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7C25B016-927B-4254-952A-1CD6404E10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Strikethrough</a:t>
            </a:r>
          </a:p>
        </p:txBody>
      </p:sp>
      <p:grpSp>
        <p:nvGrpSpPr>
          <p:cNvPr id="16" name="Group 15" descr="image of the strikethrough tool in use">
            <a:extLst>
              <a:ext uri="{FF2B5EF4-FFF2-40B4-BE49-F238E27FC236}">
                <a16:creationId xmlns:a16="http://schemas.microsoft.com/office/drawing/2014/main" id="{C6F85A11-C839-47A1-9ADC-35F3BF4C0BBD}"/>
              </a:ext>
            </a:extLst>
          </p:cNvPr>
          <p:cNvGrpSpPr/>
          <p:nvPr/>
        </p:nvGrpSpPr>
        <p:grpSpPr>
          <a:xfrm>
            <a:off x="2374899" y="1282700"/>
            <a:ext cx="8267701" cy="4565214"/>
            <a:chOff x="2031999" y="1282700"/>
            <a:chExt cx="8267701" cy="4565214"/>
          </a:xfrm>
        </p:grpSpPr>
        <p:pic>
          <p:nvPicPr>
            <p:cNvPr id="15" name="Picture 14">
              <a:extLst>
                <a:ext uri="{FF2B5EF4-FFF2-40B4-BE49-F238E27FC236}">
                  <a16:creationId xmlns:a16="http://schemas.microsoft.com/office/drawing/2014/main" id="{C5AC7A33-ECC1-47A2-BCEB-A6B4D61351CE}"/>
                </a:ext>
              </a:extLst>
            </p:cNvPr>
            <p:cNvPicPr>
              <a:picLocks noChangeAspect="1"/>
            </p:cNvPicPr>
            <p:nvPr/>
          </p:nvPicPr>
          <p:blipFill rotWithShape="1">
            <a:blip r:embed="rId3"/>
            <a:srcRect l="1354" t="9524" r="1406"/>
            <a:stretch/>
          </p:blipFill>
          <p:spPr>
            <a:xfrm>
              <a:off x="2031999" y="1282700"/>
              <a:ext cx="5880101" cy="456521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95C65B2-1957-48FF-9F8C-F20E0AC01EF9}"/>
                </a:ext>
              </a:extLst>
            </p:cNvPr>
            <p:cNvPicPr>
              <a:picLocks noChangeAspect="1"/>
            </p:cNvPicPr>
            <p:nvPr/>
          </p:nvPicPr>
          <p:blipFill rotWithShape="1">
            <a:blip r:embed="rId4"/>
            <a:srcRect l="2843" t="4055" r="2817"/>
            <a:stretch/>
          </p:blipFill>
          <p:spPr>
            <a:xfrm>
              <a:off x="7569200" y="1701800"/>
              <a:ext cx="1701800" cy="17409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4868FA-422F-498C-92B7-189C2AD6A251}"/>
                </a:ext>
              </a:extLst>
            </p:cNvPr>
            <p:cNvSpPr/>
            <p:nvPr/>
          </p:nvSpPr>
          <p:spPr>
            <a:xfrm>
              <a:off x="9309100" y="3044744"/>
              <a:ext cx="990600" cy="4570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D53DB9FD-B700-4C3D-A0AF-5E43AC3DF42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The Secure Browser and Logging In</a:t>
            </a:r>
          </a:p>
        </p:txBody>
      </p:sp>
    </p:spTree>
    <p:extLst>
      <p:ext uri="{BB962C8B-B14F-4D97-AF65-F5344CB8AC3E}">
        <p14:creationId xmlns:p14="http://schemas.microsoft.com/office/powerpoint/2010/main" val="266167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Mark for Review</a:t>
            </a:r>
          </a:p>
        </p:txBody>
      </p:sp>
      <p:grpSp>
        <p:nvGrpSpPr>
          <p:cNvPr id="3" name="Group 2" descr="image of the Mark for review tool">
            <a:extLst>
              <a:ext uri="{FF2B5EF4-FFF2-40B4-BE49-F238E27FC236}">
                <a16:creationId xmlns:a16="http://schemas.microsoft.com/office/drawing/2014/main" id="{F150D701-89DB-4E11-A256-CB188444E925}"/>
              </a:ext>
            </a:extLst>
          </p:cNvPr>
          <p:cNvGrpSpPr/>
          <p:nvPr/>
        </p:nvGrpSpPr>
        <p:grpSpPr>
          <a:xfrm>
            <a:off x="685800" y="1257300"/>
            <a:ext cx="5105400" cy="4343400"/>
            <a:chOff x="685800" y="1257300"/>
            <a:chExt cx="5105400" cy="4343400"/>
          </a:xfrm>
        </p:grpSpPr>
        <p:grpSp>
          <p:nvGrpSpPr>
            <p:cNvPr id="11" name="Group 10">
              <a:extLst>
                <a:ext uri="{FF2B5EF4-FFF2-40B4-BE49-F238E27FC236}">
                  <a16:creationId xmlns:a16="http://schemas.microsoft.com/office/drawing/2014/main" id="{9663E9B7-590F-401D-B830-D4742FB2C4B0}"/>
                </a:ext>
              </a:extLst>
            </p:cNvPr>
            <p:cNvGrpSpPr/>
            <p:nvPr/>
          </p:nvGrpSpPr>
          <p:grpSpPr>
            <a:xfrm>
              <a:off x="685800" y="1257300"/>
              <a:ext cx="5105400" cy="4343400"/>
              <a:chOff x="2186699" y="1455821"/>
              <a:chExt cx="5105400" cy="4343400"/>
            </a:xfrm>
          </p:grpSpPr>
          <p:pic>
            <p:nvPicPr>
              <p:cNvPr id="9" name="Picture 8">
                <a:extLst>
                  <a:ext uri="{FF2B5EF4-FFF2-40B4-BE49-F238E27FC236}">
                    <a16:creationId xmlns:a16="http://schemas.microsoft.com/office/drawing/2014/main" id="{42D7BC21-E21F-42A0-9CE6-B1E610720719}"/>
                  </a:ext>
                </a:extLst>
              </p:cNvPr>
              <p:cNvPicPr>
                <a:picLocks noChangeAspect="1"/>
              </p:cNvPicPr>
              <p:nvPr/>
            </p:nvPicPr>
            <p:blipFill rotWithShape="1">
              <a:blip r:embed="rId3"/>
              <a:srcRect l="40280" t="23333" r="522" b="13333"/>
              <a:stretch/>
            </p:blipFill>
            <p:spPr>
              <a:xfrm>
                <a:off x="2186699" y="1455821"/>
                <a:ext cx="5105400" cy="43434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861DC85E-F9A6-464D-9BDA-9928C44E50E1}"/>
                  </a:ext>
                </a:extLst>
              </p:cNvPr>
              <p:cNvSpPr/>
              <p:nvPr/>
            </p:nvSpPr>
            <p:spPr>
              <a:xfrm rot="5400000">
                <a:off x="5938372" y="3228648"/>
                <a:ext cx="990600" cy="56914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BD99CC0C-4BBD-4C60-8075-627C95F735AB}"/>
                </a:ext>
              </a:extLst>
            </p:cNvPr>
            <p:cNvSpPr/>
            <p:nvPr/>
          </p:nvSpPr>
          <p:spPr>
            <a:xfrm>
              <a:off x="4419600" y="1257300"/>
              <a:ext cx="1371600" cy="4953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descr="image of the flag and dog-eared tab students will see when they mark an item for review.">
            <a:extLst>
              <a:ext uri="{FF2B5EF4-FFF2-40B4-BE49-F238E27FC236}">
                <a16:creationId xmlns:a16="http://schemas.microsoft.com/office/drawing/2014/main" id="{7888E40F-60F4-4838-8AFD-B4176F8B4298}"/>
              </a:ext>
            </a:extLst>
          </p:cNvPr>
          <p:cNvGrpSpPr/>
          <p:nvPr/>
        </p:nvGrpSpPr>
        <p:grpSpPr>
          <a:xfrm>
            <a:off x="6721953" y="1764632"/>
            <a:ext cx="4915586" cy="3448531"/>
            <a:chOff x="6979413" y="1371600"/>
            <a:chExt cx="4915586" cy="3448531"/>
          </a:xfrm>
        </p:grpSpPr>
        <p:pic>
          <p:nvPicPr>
            <p:cNvPr id="12" name="Picture 11">
              <a:extLst>
                <a:ext uri="{FF2B5EF4-FFF2-40B4-BE49-F238E27FC236}">
                  <a16:creationId xmlns:a16="http://schemas.microsoft.com/office/drawing/2014/main" id="{AB918313-539A-4E3F-8AB2-D989D505A4B6}"/>
                </a:ext>
              </a:extLst>
            </p:cNvPr>
            <p:cNvPicPr>
              <a:picLocks noChangeAspect="1"/>
            </p:cNvPicPr>
            <p:nvPr/>
          </p:nvPicPr>
          <p:blipFill>
            <a:blip r:embed="rId4"/>
            <a:stretch>
              <a:fillRect/>
            </a:stretch>
          </p:blipFill>
          <p:spPr>
            <a:xfrm>
              <a:off x="6979413" y="1371600"/>
              <a:ext cx="4915586" cy="344853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FAC7F7EA-9404-4A80-B4DA-E411946D9ADD}"/>
                </a:ext>
              </a:extLst>
            </p:cNvPr>
            <p:cNvSpPr/>
            <p:nvPr/>
          </p:nvSpPr>
          <p:spPr>
            <a:xfrm>
              <a:off x="7131813" y="1504950"/>
              <a:ext cx="945387" cy="4953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3">
            <a:extLst>
              <a:ext uri="{FF2B5EF4-FFF2-40B4-BE49-F238E27FC236}">
                <a16:creationId xmlns:a16="http://schemas.microsoft.com/office/drawing/2014/main" id="{9170688C-6ED1-4DFC-9C39-6F0B7A70816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Zoom</a:t>
            </a:r>
          </a:p>
        </p:txBody>
      </p:sp>
      <p:grpSp>
        <p:nvGrpSpPr>
          <p:cNvPr id="3" name="Group 2" descr="Image of the zoom in and zoom out tools&#10;">
            <a:extLst>
              <a:ext uri="{FF2B5EF4-FFF2-40B4-BE49-F238E27FC236}">
                <a16:creationId xmlns:a16="http://schemas.microsoft.com/office/drawing/2014/main" id="{40A3F49B-3EC5-4A73-B0F4-1D267C50E813}"/>
              </a:ext>
            </a:extLst>
          </p:cNvPr>
          <p:cNvGrpSpPr/>
          <p:nvPr/>
        </p:nvGrpSpPr>
        <p:grpSpPr>
          <a:xfrm>
            <a:off x="990600" y="1268981"/>
            <a:ext cx="8897447" cy="4340055"/>
            <a:chOff x="990600" y="1268981"/>
            <a:chExt cx="8897447" cy="4340055"/>
          </a:xfrm>
        </p:grpSpPr>
        <p:grpSp>
          <p:nvGrpSpPr>
            <p:cNvPr id="10" name="Group 9">
              <a:extLst>
                <a:ext uri="{FF2B5EF4-FFF2-40B4-BE49-F238E27FC236}">
                  <a16:creationId xmlns:a16="http://schemas.microsoft.com/office/drawing/2014/main" id="{615BF4B1-3DFA-4558-AEDD-11B07C3BA16D}"/>
                </a:ext>
              </a:extLst>
            </p:cNvPr>
            <p:cNvGrpSpPr/>
            <p:nvPr/>
          </p:nvGrpSpPr>
          <p:grpSpPr>
            <a:xfrm>
              <a:off x="990600" y="1268981"/>
              <a:ext cx="7796463" cy="4340055"/>
              <a:chOff x="2338137" y="1351581"/>
              <a:chExt cx="7796463" cy="4340055"/>
            </a:xfrm>
          </p:grpSpPr>
          <p:pic>
            <p:nvPicPr>
              <p:cNvPr id="9" name="Picture 8">
                <a:extLst>
                  <a:ext uri="{FF2B5EF4-FFF2-40B4-BE49-F238E27FC236}">
                    <a16:creationId xmlns:a16="http://schemas.microsoft.com/office/drawing/2014/main" id="{6F3F581D-54B5-4078-A9B0-06D33FDAF02B}"/>
                  </a:ext>
                </a:extLst>
              </p:cNvPr>
              <p:cNvPicPr>
                <a:picLocks noChangeAspect="1"/>
              </p:cNvPicPr>
              <p:nvPr/>
            </p:nvPicPr>
            <p:blipFill rotWithShape="1">
              <a:blip r:embed="rId3"/>
              <a:srcRect l="522" t="16388" r="522" b="14443"/>
              <a:stretch/>
            </p:blipFill>
            <p:spPr>
              <a:xfrm>
                <a:off x="2338137" y="1371600"/>
                <a:ext cx="7772400" cy="43200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014EE292-39B5-4A47-8409-C3DAC5FB23E9}"/>
                  </a:ext>
                </a:extLst>
              </p:cNvPr>
              <p:cNvSpPr/>
              <p:nvPr/>
            </p:nvSpPr>
            <p:spPr>
              <a:xfrm>
                <a:off x="8662737" y="1351581"/>
                <a:ext cx="1471863" cy="5730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rrow: Left 4">
              <a:extLst>
                <a:ext uri="{FF2B5EF4-FFF2-40B4-BE49-F238E27FC236}">
                  <a16:creationId xmlns:a16="http://schemas.microsoft.com/office/drawing/2014/main" id="{1384A408-C0D1-4ADB-A913-CB2DD9BF615E}"/>
                </a:ext>
              </a:extLst>
            </p:cNvPr>
            <p:cNvSpPr/>
            <p:nvPr/>
          </p:nvSpPr>
          <p:spPr>
            <a:xfrm>
              <a:off x="8897447" y="1384786"/>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2A1059C6-074C-441C-A3FC-93EE933917B3}"/>
              </a:ext>
              <a:ext uri="{C183D7F6-B498-43B3-948B-1728B52AA6E4}">
                <adec:decorative xmlns:adec="http://schemas.microsoft.com/office/drawing/2017/decorative" val="1"/>
              </a:ext>
            </a:extLst>
          </p:cNvPr>
          <p:cNvPicPr>
            <a:picLocks noChangeAspect="1"/>
          </p:cNvPicPr>
          <p:nvPr/>
        </p:nvPicPr>
        <p:blipFill rotWithShape="1">
          <a:blip r:embed="rId4"/>
          <a:srcRect l="3150" b="4737"/>
          <a:stretch/>
        </p:blipFill>
        <p:spPr>
          <a:xfrm>
            <a:off x="9392747" y="2979785"/>
            <a:ext cx="2343488" cy="8984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Slide Number Placeholder 3">
            <a:extLst>
              <a:ext uri="{FF2B5EF4-FFF2-40B4-BE49-F238E27FC236}">
                <a16:creationId xmlns:a16="http://schemas.microsoft.com/office/drawing/2014/main" id="{A58EE1D5-7715-4075-BB7F-EBAF9160D21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English Glossary</a:t>
            </a:r>
          </a:p>
        </p:txBody>
      </p:sp>
      <p:grpSp>
        <p:nvGrpSpPr>
          <p:cNvPr id="6" name="Group 5" descr="image of the glossary tool">
            <a:extLst>
              <a:ext uri="{FF2B5EF4-FFF2-40B4-BE49-F238E27FC236}">
                <a16:creationId xmlns:a16="http://schemas.microsoft.com/office/drawing/2014/main" id="{7B9F57DF-1FFC-4DA2-AD08-165042032D89}"/>
              </a:ext>
            </a:extLst>
          </p:cNvPr>
          <p:cNvGrpSpPr/>
          <p:nvPr/>
        </p:nvGrpSpPr>
        <p:grpSpPr>
          <a:xfrm>
            <a:off x="3638732" y="1202041"/>
            <a:ext cx="4914535" cy="4589159"/>
            <a:chOff x="3675730" y="1049640"/>
            <a:chExt cx="4914535" cy="4589159"/>
          </a:xfrm>
        </p:grpSpPr>
        <p:pic>
          <p:nvPicPr>
            <p:cNvPr id="5" name="Picture 4">
              <a:extLst>
                <a:ext uri="{FF2B5EF4-FFF2-40B4-BE49-F238E27FC236}">
                  <a16:creationId xmlns:a16="http://schemas.microsoft.com/office/drawing/2014/main" id="{B18D1EE6-2C07-4B23-9208-C7FD244C0D67}"/>
                </a:ext>
              </a:extLst>
            </p:cNvPr>
            <p:cNvPicPr>
              <a:picLocks noChangeAspect="1"/>
            </p:cNvPicPr>
            <p:nvPr/>
          </p:nvPicPr>
          <p:blipFill>
            <a:blip r:embed="rId3"/>
            <a:stretch>
              <a:fillRect/>
            </a:stretch>
          </p:blipFill>
          <p:spPr>
            <a:xfrm>
              <a:off x="3675730" y="1049640"/>
              <a:ext cx="4914535" cy="458915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A3FF459E-C6DB-440A-BE81-567C24D73EE8}"/>
                </a:ext>
              </a:extLst>
            </p:cNvPr>
            <p:cNvSpPr/>
            <p:nvPr/>
          </p:nvSpPr>
          <p:spPr>
            <a:xfrm>
              <a:off x="5048250" y="3435578"/>
              <a:ext cx="3352800" cy="907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418E5512-3741-49B7-AC9E-52BBDEA659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EA83-3B24-4D17-B4AF-04EFDBBF56D6}"/>
              </a:ext>
            </a:extLst>
          </p:cNvPr>
          <p:cNvSpPr>
            <a:spLocks noGrp="1"/>
          </p:cNvSpPr>
          <p:nvPr>
            <p:ph type="title"/>
          </p:nvPr>
        </p:nvSpPr>
        <p:spPr/>
        <p:txBody>
          <a:bodyPr/>
          <a:lstStyle/>
          <a:p>
            <a:r>
              <a:rPr lang="en-US" dirty="0"/>
              <a:t>Universal Tools: Line Reader</a:t>
            </a:r>
          </a:p>
        </p:txBody>
      </p:sp>
      <p:pic>
        <p:nvPicPr>
          <p:cNvPr id="7" name="Picture 6">
            <a:extLst>
              <a:ext uri="{FF2B5EF4-FFF2-40B4-BE49-F238E27FC236}">
                <a16:creationId xmlns:a16="http://schemas.microsoft.com/office/drawing/2014/main" id="{A84DE322-D752-4E27-A047-236AF4A657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5792" y="2996955"/>
            <a:ext cx="1263256" cy="10428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5" name="Group 4" descr="image of the line reader tool in use">
            <a:extLst>
              <a:ext uri="{FF2B5EF4-FFF2-40B4-BE49-F238E27FC236}">
                <a16:creationId xmlns:a16="http://schemas.microsoft.com/office/drawing/2014/main" id="{EB7FED57-72F0-4C3C-BCEB-62AEE7EE6C32}"/>
              </a:ext>
            </a:extLst>
          </p:cNvPr>
          <p:cNvGrpSpPr/>
          <p:nvPr/>
        </p:nvGrpSpPr>
        <p:grpSpPr>
          <a:xfrm>
            <a:off x="2306896" y="1139356"/>
            <a:ext cx="7305112" cy="4579287"/>
            <a:chOff x="2306896" y="1139356"/>
            <a:chExt cx="7305112" cy="4579287"/>
          </a:xfrm>
        </p:grpSpPr>
        <p:pic>
          <p:nvPicPr>
            <p:cNvPr id="8" name="Picture 7" descr="A screenshot of a cell phone&#10;&#10;Description automatically generated">
              <a:extLst>
                <a:ext uri="{FF2B5EF4-FFF2-40B4-BE49-F238E27FC236}">
                  <a16:creationId xmlns:a16="http://schemas.microsoft.com/office/drawing/2014/main" id="{4826E6E5-D921-4ED0-86F7-180588E43E88}"/>
                </a:ext>
              </a:extLst>
            </p:cNvPr>
            <p:cNvPicPr>
              <a:picLocks noChangeAspect="1"/>
            </p:cNvPicPr>
            <p:nvPr/>
          </p:nvPicPr>
          <p:blipFill rotWithShape="1">
            <a:blip r:embed="rId4">
              <a:extLst>
                <a:ext uri="{28A0092B-C50C-407E-A947-70E740481C1C}">
                  <a14:useLocalDpi xmlns:a14="http://schemas.microsoft.com/office/drawing/2010/main" val="0"/>
                </a:ext>
              </a:extLst>
            </a:blip>
            <a:srcRect t="182"/>
            <a:stretch/>
          </p:blipFill>
          <p:spPr>
            <a:xfrm>
              <a:off x="2306896" y="1139356"/>
              <a:ext cx="7254869" cy="45792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Arrow: Left 3">
              <a:extLst>
                <a:ext uri="{FF2B5EF4-FFF2-40B4-BE49-F238E27FC236}">
                  <a16:creationId xmlns:a16="http://schemas.microsoft.com/office/drawing/2014/main" id="{80F9D724-1951-4203-B769-164EB276690B}"/>
                </a:ext>
              </a:extLst>
            </p:cNvPr>
            <p:cNvSpPr/>
            <p:nvPr/>
          </p:nvSpPr>
          <p:spPr>
            <a:xfrm rot="1854447">
              <a:off x="8621408" y="1637069"/>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37BE9A37-C4AD-4D79-8484-49224B398174}"/>
              </a:ext>
            </a:extLst>
          </p:cNvPr>
          <p:cNvSpPr>
            <a:spLocks noGrp="1"/>
          </p:cNvSpPr>
          <p:nvPr>
            <p:ph type="sldNum" sz="quarter" idx="10"/>
          </p:nvPr>
        </p:nvSpPr>
        <p:spPr>
          <a:xfrm>
            <a:off x="11700164" y="6507123"/>
            <a:ext cx="355407" cy="257359"/>
          </a:xfrm>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255587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Tools: Select Previous Version</a:t>
            </a:r>
          </a:p>
        </p:txBody>
      </p:sp>
      <p:grpSp>
        <p:nvGrpSpPr>
          <p:cNvPr id="3" name="Group 2" descr="image of the select previous version tool">
            <a:extLst>
              <a:ext uri="{FF2B5EF4-FFF2-40B4-BE49-F238E27FC236}">
                <a16:creationId xmlns:a16="http://schemas.microsoft.com/office/drawing/2014/main" id="{B219612B-0C2E-4250-B556-3689780E0831}"/>
              </a:ext>
            </a:extLst>
          </p:cNvPr>
          <p:cNvGrpSpPr/>
          <p:nvPr/>
        </p:nvGrpSpPr>
        <p:grpSpPr>
          <a:xfrm>
            <a:off x="2875945" y="1230971"/>
            <a:ext cx="7868255" cy="4396057"/>
            <a:chOff x="2875945" y="1230971"/>
            <a:chExt cx="7868255" cy="4396057"/>
          </a:xfrm>
        </p:grpSpPr>
        <p:grpSp>
          <p:nvGrpSpPr>
            <p:cNvPr id="4" name="Group 3">
              <a:extLst>
                <a:ext uri="{FF2B5EF4-FFF2-40B4-BE49-F238E27FC236}">
                  <a16:creationId xmlns:a16="http://schemas.microsoft.com/office/drawing/2014/main" id="{48D01129-6BFA-46FC-94DA-B4E8AC82E1A2}"/>
                </a:ext>
              </a:extLst>
            </p:cNvPr>
            <p:cNvGrpSpPr/>
            <p:nvPr/>
          </p:nvGrpSpPr>
          <p:grpSpPr>
            <a:xfrm>
              <a:off x="2875945" y="1230971"/>
              <a:ext cx="6816876" cy="4396057"/>
              <a:chOff x="3317724" y="1143000"/>
              <a:chExt cx="7350276" cy="4700857"/>
            </a:xfrm>
          </p:grpSpPr>
          <p:pic>
            <p:nvPicPr>
              <p:cNvPr id="9" name="Picture 8">
                <a:extLst>
                  <a:ext uri="{FF2B5EF4-FFF2-40B4-BE49-F238E27FC236}">
                    <a16:creationId xmlns:a16="http://schemas.microsoft.com/office/drawing/2014/main" id="{09406B6E-F8DB-48EF-AE67-930F387AB921}"/>
                  </a:ext>
                </a:extLst>
              </p:cNvPr>
              <p:cNvPicPr>
                <a:picLocks noChangeAspect="1"/>
              </p:cNvPicPr>
              <p:nvPr/>
            </p:nvPicPr>
            <p:blipFill>
              <a:blip r:embed="rId3"/>
              <a:stretch>
                <a:fillRect/>
              </a:stretch>
            </p:blipFill>
            <p:spPr>
              <a:xfrm>
                <a:off x="3317724" y="1143000"/>
                <a:ext cx="5933317" cy="47008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30C7B54-C2D3-44F2-8834-E6D12F497592}"/>
                  </a:ext>
                </a:extLst>
              </p:cNvPr>
              <p:cNvPicPr>
                <a:picLocks noChangeAspect="1"/>
              </p:cNvPicPr>
              <p:nvPr/>
            </p:nvPicPr>
            <p:blipFill rotWithShape="1">
              <a:blip r:embed="rId4"/>
              <a:srcRect l="6141" t="3019" r="2554" b="1"/>
              <a:stretch/>
            </p:blipFill>
            <p:spPr>
              <a:xfrm>
                <a:off x="9067800" y="2365171"/>
                <a:ext cx="1600200" cy="141330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5" name="Rectangle 4">
              <a:extLst>
                <a:ext uri="{FF2B5EF4-FFF2-40B4-BE49-F238E27FC236}">
                  <a16:creationId xmlns:a16="http://schemas.microsoft.com/office/drawing/2014/main" id="{3A197B57-EFC7-483A-A65D-E9DC215EA6F5}"/>
                </a:ext>
              </a:extLst>
            </p:cNvPr>
            <p:cNvSpPr/>
            <p:nvPr/>
          </p:nvSpPr>
          <p:spPr>
            <a:xfrm>
              <a:off x="3200400" y="1676400"/>
              <a:ext cx="1371600" cy="990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8F2BA3D1-5C8B-4F3C-9902-9C3B8C886828}"/>
                </a:ext>
              </a:extLst>
            </p:cNvPr>
            <p:cNvSpPr/>
            <p:nvPr/>
          </p:nvSpPr>
          <p:spPr>
            <a:xfrm>
              <a:off x="9753600" y="3027204"/>
              <a:ext cx="990600" cy="55419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9F85CDA4-9B83-4F71-B166-140673A9DA1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17940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40A5-2DD0-48A5-8481-A2C5D73261B9}"/>
              </a:ext>
            </a:extLst>
          </p:cNvPr>
          <p:cNvSpPr>
            <a:spLocks noGrp="1"/>
          </p:cNvSpPr>
          <p:nvPr>
            <p:ph type="title"/>
          </p:nvPr>
        </p:nvSpPr>
        <p:spPr/>
        <p:txBody>
          <a:bodyPr/>
          <a:lstStyle/>
          <a:p>
            <a:r>
              <a:rPr lang="en-US" dirty="0"/>
              <a:t>Universal Tools: Dictionary</a:t>
            </a:r>
          </a:p>
        </p:txBody>
      </p:sp>
      <p:grpSp>
        <p:nvGrpSpPr>
          <p:cNvPr id="4" name="Group 3" descr="image of the dictionary tool">
            <a:extLst>
              <a:ext uri="{FF2B5EF4-FFF2-40B4-BE49-F238E27FC236}">
                <a16:creationId xmlns:a16="http://schemas.microsoft.com/office/drawing/2014/main" id="{ED04DA57-D293-42F0-B627-A1B07B47CF2A}"/>
              </a:ext>
            </a:extLst>
          </p:cNvPr>
          <p:cNvGrpSpPr/>
          <p:nvPr/>
        </p:nvGrpSpPr>
        <p:grpSpPr>
          <a:xfrm>
            <a:off x="2903219" y="1108745"/>
            <a:ext cx="7701282" cy="4603198"/>
            <a:chOff x="2903219" y="1108745"/>
            <a:chExt cx="7701282" cy="4603198"/>
          </a:xfrm>
        </p:grpSpPr>
        <p:grpSp>
          <p:nvGrpSpPr>
            <p:cNvPr id="15" name="Group 14">
              <a:extLst>
                <a:ext uri="{FF2B5EF4-FFF2-40B4-BE49-F238E27FC236}">
                  <a16:creationId xmlns:a16="http://schemas.microsoft.com/office/drawing/2014/main" id="{B708DAB8-0F72-417F-9952-051989EBD6B4}"/>
                </a:ext>
              </a:extLst>
            </p:cNvPr>
            <p:cNvGrpSpPr/>
            <p:nvPr/>
          </p:nvGrpSpPr>
          <p:grpSpPr>
            <a:xfrm>
              <a:off x="2903219" y="1108745"/>
              <a:ext cx="7701282" cy="4603198"/>
              <a:chOff x="2903219" y="1108745"/>
              <a:chExt cx="7701282" cy="4603198"/>
            </a:xfrm>
          </p:grpSpPr>
          <p:pic>
            <p:nvPicPr>
              <p:cNvPr id="8" name="Picture 7">
                <a:extLst>
                  <a:ext uri="{FF2B5EF4-FFF2-40B4-BE49-F238E27FC236}">
                    <a16:creationId xmlns:a16="http://schemas.microsoft.com/office/drawing/2014/main" id="{85F9C5C9-7624-4E3A-8028-5E25203F9B88}"/>
                  </a:ext>
                </a:extLst>
              </p:cNvPr>
              <p:cNvPicPr>
                <a:picLocks noChangeAspect="1"/>
              </p:cNvPicPr>
              <p:nvPr/>
            </p:nvPicPr>
            <p:blipFill rotWithShape="1">
              <a:blip r:embed="rId3"/>
              <a:srcRect l="6270" r="5737"/>
              <a:stretch/>
            </p:blipFill>
            <p:spPr>
              <a:xfrm>
                <a:off x="9534021" y="2251950"/>
                <a:ext cx="1070480" cy="10121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49B6EA1-FB15-4DC7-938B-0F8C0AB99DCD}"/>
                  </a:ext>
                </a:extLst>
              </p:cNvPr>
              <p:cNvPicPr>
                <a:picLocks noChangeAspect="1"/>
              </p:cNvPicPr>
              <p:nvPr/>
            </p:nvPicPr>
            <p:blipFill>
              <a:blip r:embed="rId4"/>
              <a:stretch>
                <a:fillRect/>
              </a:stretch>
            </p:blipFill>
            <p:spPr>
              <a:xfrm>
                <a:off x="2903219" y="1146057"/>
                <a:ext cx="5763089" cy="4565886"/>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1D78BA52-7ADE-4CF7-A4F5-658DCEE047AC}"/>
                  </a:ext>
                </a:extLst>
              </p:cNvPr>
              <p:cNvSpPr/>
              <p:nvPr/>
            </p:nvSpPr>
            <p:spPr>
              <a:xfrm>
                <a:off x="6744970" y="1134627"/>
                <a:ext cx="377952" cy="362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Right Arrow 4">
                <a:extLst>
                  <a:ext uri="{FF2B5EF4-FFF2-40B4-BE49-F238E27FC236}">
                    <a16:creationId xmlns:a16="http://schemas.microsoft.com/office/drawing/2014/main" id="{B2CCEE09-279F-4A65-8677-0F60B071B490}"/>
                  </a:ext>
                </a:extLst>
              </p:cNvPr>
              <p:cNvSpPr/>
              <p:nvPr/>
            </p:nvSpPr>
            <p:spPr>
              <a:xfrm flipH="1">
                <a:off x="8169223" y="4213343"/>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sp>
            <p:nvSpPr>
              <p:cNvPr id="12" name="Right Arrow 4">
                <a:extLst>
                  <a:ext uri="{FF2B5EF4-FFF2-40B4-BE49-F238E27FC236}">
                    <a16:creationId xmlns:a16="http://schemas.microsoft.com/office/drawing/2014/main" id="{68BF1F98-8B78-4021-AD94-EEFC7E2267F1}"/>
                  </a:ext>
                </a:extLst>
              </p:cNvPr>
              <p:cNvSpPr/>
              <p:nvPr/>
            </p:nvSpPr>
            <p:spPr>
              <a:xfrm flipH="1">
                <a:off x="7224978" y="110874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3" name="Right Arrow 4">
                <a:extLst>
                  <a:ext uri="{FF2B5EF4-FFF2-40B4-BE49-F238E27FC236}">
                    <a16:creationId xmlns:a16="http://schemas.microsoft.com/office/drawing/2014/main" id="{AE96E903-689B-4489-BE4F-CE756590B2A5}"/>
                  </a:ext>
                </a:extLst>
              </p:cNvPr>
              <p:cNvSpPr/>
              <p:nvPr/>
            </p:nvSpPr>
            <p:spPr>
              <a:xfrm flipH="1">
                <a:off x="7939794" y="2097913"/>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4" name="Arrow: Right 13">
                <a:extLst>
                  <a:ext uri="{FF2B5EF4-FFF2-40B4-BE49-F238E27FC236}">
                    <a16:creationId xmlns:a16="http://schemas.microsoft.com/office/drawing/2014/main" id="{4570F5DA-BA67-49DB-9277-910A15B3269F}"/>
                  </a:ext>
                </a:extLst>
              </p:cNvPr>
              <p:cNvSpPr/>
              <p:nvPr/>
            </p:nvSpPr>
            <p:spPr>
              <a:xfrm>
                <a:off x="6596380" y="2120094"/>
                <a:ext cx="862099" cy="381000"/>
              </a:xfrm>
              <a:prstGeom prst="rightArrow">
                <a:avLst>
                  <a:gd name="adj1" fmla="val 58000"/>
                  <a:gd name="adj2" fmla="val 56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Minimize/</a:t>
                </a:r>
              </a:p>
              <a:p>
                <a:pPr algn="ctr"/>
                <a:r>
                  <a:rPr lang="en-US" sz="800" dirty="0">
                    <a:solidFill>
                      <a:schemeClr val="bg1"/>
                    </a:solidFill>
                  </a:rPr>
                  <a:t>Maximize</a:t>
                </a:r>
              </a:p>
            </p:txBody>
          </p:sp>
        </p:grpSp>
        <p:sp>
          <p:nvSpPr>
            <p:cNvPr id="18" name="Right Arrow 4">
              <a:extLst>
                <a:ext uri="{FF2B5EF4-FFF2-40B4-BE49-F238E27FC236}">
                  <a16:creationId xmlns:a16="http://schemas.microsoft.com/office/drawing/2014/main" id="{F69E8217-B4EE-4C2F-890D-91AB9831F638}"/>
                </a:ext>
              </a:extLst>
            </p:cNvPr>
            <p:cNvSpPr/>
            <p:nvPr/>
          </p:nvSpPr>
          <p:spPr>
            <a:xfrm rot="5400000" flipH="1">
              <a:off x="6040485" y="2936455"/>
              <a:ext cx="383189" cy="27215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9" name="Right Arrow 4">
              <a:extLst>
                <a:ext uri="{FF2B5EF4-FFF2-40B4-BE49-F238E27FC236}">
                  <a16:creationId xmlns:a16="http://schemas.microsoft.com/office/drawing/2014/main" id="{44E87C90-31F1-4566-803D-A738AA94BB22}"/>
                </a:ext>
              </a:extLst>
            </p:cNvPr>
            <p:cNvSpPr/>
            <p:nvPr/>
          </p:nvSpPr>
          <p:spPr>
            <a:xfrm rot="5400000" flipH="1">
              <a:off x="6601775" y="2931958"/>
              <a:ext cx="392182" cy="2721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grpSp>
      <p:sp>
        <p:nvSpPr>
          <p:cNvPr id="3" name="Slide Number Placeholder 2">
            <a:extLst>
              <a:ext uri="{FF2B5EF4-FFF2-40B4-BE49-F238E27FC236}">
                <a16:creationId xmlns:a16="http://schemas.microsoft.com/office/drawing/2014/main" id="{E558753C-626D-4A74-A61D-8E5AE8AA416D}"/>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1721547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7DC5-957D-4B7D-949E-EE00B02D3794}"/>
              </a:ext>
            </a:extLst>
          </p:cNvPr>
          <p:cNvSpPr>
            <a:spLocks noGrp="1"/>
          </p:cNvSpPr>
          <p:nvPr>
            <p:ph type="title"/>
          </p:nvPr>
        </p:nvSpPr>
        <p:spPr/>
        <p:txBody>
          <a:bodyPr/>
          <a:lstStyle/>
          <a:p>
            <a:r>
              <a:rPr lang="en-US" dirty="0"/>
              <a:t>Universal Tools: Calculator</a:t>
            </a:r>
          </a:p>
        </p:txBody>
      </p:sp>
      <p:grpSp>
        <p:nvGrpSpPr>
          <p:cNvPr id="10" name="Group 9" descr="image of what students will see when using the calculator tool.">
            <a:extLst>
              <a:ext uri="{FF2B5EF4-FFF2-40B4-BE49-F238E27FC236}">
                <a16:creationId xmlns:a16="http://schemas.microsoft.com/office/drawing/2014/main" id="{964FB6DC-F5E6-4259-A216-56AC73EDE055}"/>
              </a:ext>
            </a:extLst>
          </p:cNvPr>
          <p:cNvGrpSpPr/>
          <p:nvPr/>
        </p:nvGrpSpPr>
        <p:grpSpPr>
          <a:xfrm>
            <a:off x="1765412" y="1122992"/>
            <a:ext cx="9141108" cy="4488621"/>
            <a:chOff x="1765412" y="1122992"/>
            <a:chExt cx="9141108" cy="4488621"/>
          </a:xfrm>
        </p:grpSpPr>
        <p:grpSp>
          <p:nvGrpSpPr>
            <p:cNvPr id="7" name="Group 6">
              <a:extLst>
                <a:ext uri="{FF2B5EF4-FFF2-40B4-BE49-F238E27FC236}">
                  <a16:creationId xmlns:a16="http://schemas.microsoft.com/office/drawing/2014/main" id="{32B4C583-5546-4240-BE1A-A988C82BC944}"/>
                </a:ext>
              </a:extLst>
            </p:cNvPr>
            <p:cNvGrpSpPr/>
            <p:nvPr/>
          </p:nvGrpSpPr>
          <p:grpSpPr>
            <a:xfrm>
              <a:off x="1765412" y="1177925"/>
              <a:ext cx="6933975" cy="4351851"/>
              <a:chOff x="2629012" y="1114425"/>
              <a:chExt cx="6933975" cy="4351851"/>
            </a:xfrm>
          </p:grpSpPr>
          <p:pic>
            <p:nvPicPr>
              <p:cNvPr id="5" name="Picture 4" descr="A screenshot of a computer&#10;&#10;Description automatically generated">
                <a:extLst>
                  <a:ext uri="{FF2B5EF4-FFF2-40B4-BE49-F238E27FC236}">
                    <a16:creationId xmlns:a16="http://schemas.microsoft.com/office/drawing/2014/main" id="{A9C9AFD2-637F-41A3-8F42-E70BA95C29F1}"/>
                  </a:ext>
                </a:extLst>
              </p:cNvPr>
              <p:cNvPicPr>
                <a:picLocks noChangeAspect="1"/>
              </p:cNvPicPr>
              <p:nvPr/>
            </p:nvPicPr>
            <p:blipFill rotWithShape="1">
              <a:blip r:embed="rId3">
                <a:extLst>
                  <a:ext uri="{28A0092B-C50C-407E-A947-70E740481C1C}">
                    <a14:useLocalDpi xmlns:a14="http://schemas.microsoft.com/office/drawing/2010/main" val="0"/>
                  </a:ext>
                </a:extLst>
              </a:blip>
              <a:srcRect t="2095" b="9986"/>
              <a:stretch/>
            </p:blipFill>
            <p:spPr>
              <a:xfrm>
                <a:off x="2629012" y="1114425"/>
                <a:ext cx="6933975" cy="43518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AA862F04-1186-4D7F-9838-84B0DE3A133F}"/>
                  </a:ext>
                </a:extLst>
              </p:cNvPr>
              <p:cNvSpPr/>
              <p:nvPr/>
            </p:nvSpPr>
            <p:spPr>
              <a:xfrm>
                <a:off x="8351520" y="1114425"/>
                <a:ext cx="377952" cy="3260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9" name="Right Arrow 4">
              <a:extLst>
                <a:ext uri="{FF2B5EF4-FFF2-40B4-BE49-F238E27FC236}">
                  <a16:creationId xmlns:a16="http://schemas.microsoft.com/office/drawing/2014/main" id="{47523C03-488A-4094-B0D5-4BC3CCCDA045}"/>
                </a:ext>
              </a:extLst>
            </p:cNvPr>
            <p:cNvSpPr/>
            <p:nvPr/>
          </p:nvSpPr>
          <p:spPr>
            <a:xfrm flipH="1">
              <a:off x="7210615" y="5230613"/>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sp>
          <p:nvSpPr>
            <p:cNvPr id="11" name="Right Arrow 4">
              <a:extLst>
                <a:ext uri="{FF2B5EF4-FFF2-40B4-BE49-F238E27FC236}">
                  <a16:creationId xmlns:a16="http://schemas.microsoft.com/office/drawing/2014/main" id="{C67F1BBB-D458-444C-BE60-6D976CDD5E5E}"/>
                </a:ext>
              </a:extLst>
            </p:cNvPr>
            <p:cNvSpPr/>
            <p:nvPr/>
          </p:nvSpPr>
          <p:spPr>
            <a:xfrm flipH="1">
              <a:off x="7900716" y="1122992"/>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pic>
          <p:nvPicPr>
            <p:cNvPr id="8" name="Picture 7">
              <a:extLst>
                <a:ext uri="{FF2B5EF4-FFF2-40B4-BE49-F238E27FC236}">
                  <a16:creationId xmlns:a16="http://schemas.microsoft.com/office/drawing/2014/main" id="{A8BDA102-92A0-4211-AE60-42ED8DAAC050}"/>
                </a:ext>
              </a:extLst>
            </p:cNvPr>
            <p:cNvPicPr>
              <a:picLocks noChangeAspect="1"/>
            </p:cNvPicPr>
            <p:nvPr/>
          </p:nvPicPr>
          <p:blipFill rotWithShape="1">
            <a:blip r:embed="rId4"/>
            <a:srcRect l="6693"/>
            <a:stretch/>
          </p:blipFill>
          <p:spPr>
            <a:xfrm>
              <a:off x="9702799" y="2200234"/>
              <a:ext cx="1203721" cy="11536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FEFB555-0B65-4162-A9A6-ABA1FB6F1B5D}"/>
                </a:ext>
              </a:extLst>
            </p:cNvPr>
            <p:cNvPicPr>
              <a:picLocks noChangeAspect="1"/>
            </p:cNvPicPr>
            <p:nvPr/>
          </p:nvPicPr>
          <p:blipFill rotWithShape="1">
            <a:blip r:embed="rId5"/>
            <a:srcRect l="1249" t="357"/>
            <a:stretch/>
          </p:blipFill>
          <p:spPr>
            <a:xfrm>
              <a:off x="3199500" y="1673308"/>
              <a:ext cx="4011115" cy="3856468"/>
            </a:xfrm>
            <a:prstGeom prst="rect">
              <a:avLst/>
            </a:prstGeom>
          </p:spPr>
        </p:pic>
        <p:sp>
          <p:nvSpPr>
            <p:cNvPr id="13" name="Right Arrow 4">
              <a:extLst>
                <a:ext uri="{FF2B5EF4-FFF2-40B4-BE49-F238E27FC236}">
                  <a16:creationId xmlns:a16="http://schemas.microsoft.com/office/drawing/2014/main" id="{E67B219A-9299-416D-8F4D-45237FB03CB1}"/>
                </a:ext>
              </a:extLst>
            </p:cNvPr>
            <p:cNvSpPr/>
            <p:nvPr/>
          </p:nvSpPr>
          <p:spPr>
            <a:xfrm flipH="1">
              <a:off x="7024497" y="1618441"/>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5" name="Arrow: Right 14">
              <a:extLst>
                <a:ext uri="{FF2B5EF4-FFF2-40B4-BE49-F238E27FC236}">
                  <a16:creationId xmlns:a16="http://schemas.microsoft.com/office/drawing/2014/main" id="{58F5E35A-8548-4F5D-BAA6-8603C1832210}"/>
                </a:ext>
              </a:extLst>
            </p:cNvPr>
            <p:cNvSpPr/>
            <p:nvPr/>
          </p:nvSpPr>
          <p:spPr>
            <a:xfrm>
              <a:off x="5752072" y="1618441"/>
              <a:ext cx="862099" cy="381000"/>
            </a:xfrm>
            <a:prstGeom prst="rightArrow">
              <a:avLst>
                <a:gd name="adj1" fmla="val 58000"/>
                <a:gd name="adj2" fmla="val 56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Minimize/</a:t>
              </a:r>
            </a:p>
            <a:p>
              <a:pPr algn="ctr"/>
              <a:r>
                <a:rPr lang="en-US" sz="800" dirty="0">
                  <a:solidFill>
                    <a:schemeClr val="bg1"/>
                  </a:solidFill>
                </a:rPr>
                <a:t>Maximize</a:t>
              </a:r>
            </a:p>
          </p:txBody>
        </p:sp>
      </p:grpSp>
      <p:sp>
        <p:nvSpPr>
          <p:cNvPr id="3" name="Slide Number Placeholder 2">
            <a:extLst>
              <a:ext uri="{FF2B5EF4-FFF2-40B4-BE49-F238E27FC236}">
                <a16:creationId xmlns:a16="http://schemas.microsoft.com/office/drawing/2014/main" id="{6ADD3B57-315C-4547-9E45-B651FB343F3E}"/>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2956809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585B-ADA4-47B3-808F-A8D822181A1D}"/>
              </a:ext>
            </a:extLst>
          </p:cNvPr>
          <p:cNvSpPr>
            <a:spLocks noGrp="1"/>
          </p:cNvSpPr>
          <p:nvPr>
            <p:ph type="title"/>
          </p:nvPr>
        </p:nvSpPr>
        <p:spPr/>
        <p:txBody>
          <a:bodyPr/>
          <a:lstStyle/>
          <a:p>
            <a:r>
              <a:rPr lang="en-US" dirty="0"/>
              <a:t>Accessibility Resources</a:t>
            </a:r>
          </a:p>
        </p:txBody>
      </p:sp>
    </p:spTree>
    <p:extLst>
      <p:ext uri="{BB962C8B-B14F-4D97-AF65-F5344CB8AC3E}">
        <p14:creationId xmlns:p14="http://schemas.microsoft.com/office/powerpoint/2010/main" val="3467398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64008"/>
            <a:ext cx="11018520" cy="521208"/>
          </a:xfrm>
        </p:spPr>
        <p:txBody>
          <a:bodyPr>
            <a:normAutofit/>
          </a:bodyPr>
          <a:lstStyle/>
          <a:p>
            <a:r>
              <a:rPr lang="en-US" dirty="0"/>
              <a:t>Accessibility Resources: Color Contrast</a:t>
            </a:r>
          </a:p>
        </p:txBody>
      </p:sp>
      <p:sp>
        <p:nvSpPr>
          <p:cNvPr id="48" name="TextBox 47">
            <a:extLst>
              <a:ext uri="{FF2B5EF4-FFF2-40B4-BE49-F238E27FC236}">
                <a16:creationId xmlns:a16="http://schemas.microsoft.com/office/drawing/2014/main" id="{9E4FC128-12E4-4465-9DCA-D590DAAE62E0}"/>
              </a:ext>
            </a:extLst>
          </p:cNvPr>
          <p:cNvSpPr txBox="1"/>
          <p:nvPr/>
        </p:nvSpPr>
        <p:spPr>
          <a:xfrm>
            <a:off x="1047750" y="1673133"/>
            <a:ext cx="2765501" cy="336553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a:t>Black on White</a:t>
            </a:r>
          </a:p>
          <a:p>
            <a:pPr marL="285750" indent="-285750">
              <a:lnSpc>
                <a:spcPct val="150000"/>
              </a:lnSpc>
              <a:buFont typeface="Arial" panose="020B0604020202020204" pitchFamily="34" charset="0"/>
              <a:buChar char="•"/>
            </a:pPr>
            <a:r>
              <a:rPr lang="en-US" dirty="0"/>
              <a:t>White on Black</a:t>
            </a:r>
          </a:p>
          <a:p>
            <a:pPr marL="285750" indent="-285750">
              <a:lnSpc>
                <a:spcPct val="150000"/>
              </a:lnSpc>
              <a:buFont typeface="Arial" panose="020B0604020202020204" pitchFamily="34" charset="0"/>
              <a:buChar char="•"/>
            </a:pPr>
            <a:r>
              <a:rPr lang="en-US" dirty="0"/>
              <a:t>Red on White</a:t>
            </a:r>
          </a:p>
          <a:p>
            <a:pPr marL="285750" indent="-285750">
              <a:lnSpc>
                <a:spcPct val="150000"/>
              </a:lnSpc>
              <a:buFont typeface="Arial" panose="020B0604020202020204" pitchFamily="34" charset="0"/>
              <a:buChar char="•"/>
            </a:pPr>
            <a:r>
              <a:rPr lang="en-US" dirty="0"/>
              <a:t>White on Red</a:t>
            </a:r>
          </a:p>
          <a:p>
            <a:pPr marL="285750" indent="-285750">
              <a:lnSpc>
                <a:spcPct val="150000"/>
              </a:lnSpc>
              <a:buFont typeface="Arial" panose="020B0604020202020204" pitchFamily="34" charset="0"/>
              <a:buChar char="•"/>
            </a:pPr>
            <a:r>
              <a:rPr lang="en-US" dirty="0"/>
              <a:t>Black on Light Magenta</a:t>
            </a:r>
          </a:p>
          <a:p>
            <a:pPr marL="285750" indent="-285750">
              <a:lnSpc>
                <a:spcPct val="150000"/>
              </a:lnSpc>
              <a:buFont typeface="Arial" panose="020B0604020202020204" pitchFamily="34" charset="0"/>
              <a:buChar char="•"/>
            </a:pPr>
            <a:r>
              <a:rPr lang="en-US" dirty="0"/>
              <a:t>Black on Light Yellow</a:t>
            </a:r>
          </a:p>
          <a:p>
            <a:pPr marL="285750" indent="-285750">
              <a:lnSpc>
                <a:spcPct val="150000"/>
              </a:lnSpc>
              <a:buFont typeface="Arial" panose="020B0604020202020204" pitchFamily="34" charset="0"/>
              <a:buChar char="•"/>
            </a:pPr>
            <a:r>
              <a:rPr lang="en-US" dirty="0"/>
              <a:t>Black on Light Blue</a:t>
            </a:r>
          </a:p>
          <a:p>
            <a:pPr marL="285750" indent="-285750">
              <a:lnSpc>
                <a:spcPct val="150000"/>
              </a:lnSpc>
              <a:buFont typeface="Arial" panose="020B0604020202020204" pitchFamily="34" charset="0"/>
              <a:buChar char="•"/>
            </a:pPr>
            <a:r>
              <a:rPr lang="en-US" dirty="0"/>
              <a:t>Yellow on Blue</a:t>
            </a:r>
          </a:p>
        </p:txBody>
      </p:sp>
      <p:grpSp>
        <p:nvGrpSpPr>
          <p:cNvPr id="47" name="Group 46" descr="image of the various possible color contrast options">
            <a:extLst>
              <a:ext uri="{FF2B5EF4-FFF2-40B4-BE49-F238E27FC236}">
                <a16:creationId xmlns:a16="http://schemas.microsoft.com/office/drawing/2014/main" id="{1D539241-7BE0-4D30-968E-6E5A279AAD77}"/>
              </a:ext>
            </a:extLst>
          </p:cNvPr>
          <p:cNvGrpSpPr/>
          <p:nvPr/>
        </p:nvGrpSpPr>
        <p:grpSpPr>
          <a:xfrm>
            <a:off x="4202924" y="1519785"/>
            <a:ext cx="7065152" cy="3818430"/>
            <a:chOff x="1221598" y="1306020"/>
            <a:chExt cx="7579605" cy="4119210"/>
          </a:xfrm>
        </p:grpSpPr>
        <p:pic>
          <p:nvPicPr>
            <p:cNvPr id="14" name="Picture 13">
              <a:extLst>
                <a:ext uri="{FF2B5EF4-FFF2-40B4-BE49-F238E27FC236}">
                  <a16:creationId xmlns:a16="http://schemas.microsoft.com/office/drawing/2014/main" id="{97ACB90A-AE60-4B40-B1D8-88F782E9F95B}"/>
                </a:ext>
              </a:extLst>
            </p:cNvPr>
            <p:cNvPicPr>
              <a:picLocks noChangeAspect="1"/>
            </p:cNvPicPr>
            <p:nvPr/>
          </p:nvPicPr>
          <p:blipFill>
            <a:blip r:embed="rId3"/>
            <a:stretch>
              <a:fillRect/>
            </a:stretch>
          </p:blipFill>
          <p:spPr>
            <a:xfrm>
              <a:off x="1221598" y="1311519"/>
              <a:ext cx="3657600" cy="909982"/>
            </a:xfrm>
            <a:prstGeom prst="rect">
              <a:avLst/>
            </a:prstGeom>
            <a:ln>
              <a:solidFill>
                <a:schemeClr val="bg1">
                  <a:lumMod val="85000"/>
                </a:schemeClr>
              </a:solidFill>
            </a:ln>
          </p:spPr>
        </p:pic>
        <p:pic>
          <p:nvPicPr>
            <p:cNvPr id="22" name="Picture 21">
              <a:extLst>
                <a:ext uri="{FF2B5EF4-FFF2-40B4-BE49-F238E27FC236}">
                  <a16:creationId xmlns:a16="http://schemas.microsoft.com/office/drawing/2014/main" id="{544E9DAD-ACC1-4969-83FB-D83763E406AC}"/>
                </a:ext>
              </a:extLst>
            </p:cNvPr>
            <p:cNvPicPr>
              <a:picLocks noChangeAspect="1"/>
            </p:cNvPicPr>
            <p:nvPr/>
          </p:nvPicPr>
          <p:blipFill>
            <a:blip r:embed="rId4"/>
            <a:stretch>
              <a:fillRect/>
            </a:stretch>
          </p:blipFill>
          <p:spPr>
            <a:xfrm>
              <a:off x="1221598" y="3429000"/>
              <a:ext cx="3657600" cy="938521"/>
            </a:xfrm>
            <a:prstGeom prst="rect">
              <a:avLst/>
            </a:prstGeom>
            <a:ln>
              <a:solidFill>
                <a:schemeClr val="bg1">
                  <a:lumMod val="85000"/>
                </a:schemeClr>
              </a:solidFill>
            </a:ln>
          </p:spPr>
        </p:pic>
        <p:pic>
          <p:nvPicPr>
            <p:cNvPr id="24" name="Picture 23">
              <a:extLst>
                <a:ext uri="{FF2B5EF4-FFF2-40B4-BE49-F238E27FC236}">
                  <a16:creationId xmlns:a16="http://schemas.microsoft.com/office/drawing/2014/main" id="{D3B99BE2-967E-432C-B859-4F4DC1F4CB8A}"/>
                </a:ext>
              </a:extLst>
            </p:cNvPr>
            <p:cNvPicPr>
              <a:picLocks noChangeAspect="1"/>
            </p:cNvPicPr>
            <p:nvPr/>
          </p:nvPicPr>
          <p:blipFill rotWithShape="1">
            <a:blip r:embed="rId5"/>
            <a:srcRect b="5310"/>
            <a:stretch/>
          </p:blipFill>
          <p:spPr>
            <a:xfrm>
              <a:off x="1232374" y="4486709"/>
              <a:ext cx="3657600" cy="938521"/>
            </a:xfrm>
            <a:prstGeom prst="rect">
              <a:avLst/>
            </a:prstGeom>
            <a:ln>
              <a:solidFill>
                <a:schemeClr val="bg1">
                  <a:lumMod val="85000"/>
                </a:schemeClr>
              </a:solidFill>
            </a:ln>
          </p:spPr>
        </p:pic>
        <p:pic>
          <p:nvPicPr>
            <p:cNvPr id="26" name="Picture 25">
              <a:extLst>
                <a:ext uri="{FF2B5EF4-FFF2-40B4-BE49-F238E27FC236}">
                  <a16:creationId xmlns:a16="http://schemas.microsoft.com/office/drawing/2014/main" id="{7AB274DB-EE6D-4039-9FF9-6C545D27E576}"/>
                </a:ext>
              </a:extLst>
            </p:cNvPr>
            <p:cNvPicPr>
              <a:picLocks noChangeAspect="1"/>
            </p:cNvPicPr>
            <p:nvPr/>
          </p:nvPicPr>
          <p:blipFill>
            <a:blip r:embed="rId6"/>
            <a:stretch>
              <a:fillRect/>
            </a:stretch>
          </p:blipFill>
          <p:spPr>
            <a:xfrm>
              <a:off x="5143603" y="3384394"/>
              <a:ext cx="3657600" cy="901148"/>
            </a:xfrm>
            <a:prstGeom prst="rect">
              <a:avLst/>
            </a:prstGeom>
            <a:ln>
              <a:solidFill>
                <a:schemeClr val="bg1">
                  <a:lumMod val="85000"/>
                </a:schemeClr>
              </a:solidFill>
            </a:ln>
          </p:spPr>
        </p:pic>
        <p:pic>
          <p:nvPicPr>
            <p:cNvPr id="28" name="Picture 27">
              <a:extLst>
                <a:ext uri="{FF2B5EF4-FFF2-40B4-BE49-F238E27FC236}">
                  <a16:creationId xmlns:a16="http://schemas.microsoft.com/office/drawing/2014/main" id="{3DA3D270-271E-4FAB-9FE2-BB9E1EAF9C39}"/>
                </a:ext>
              </a:extLst>
            </p:cNvPr>
            <p:cNvPicPr>
              <a:picLocks noChangeAspect="1"/>
            </p:cNvPicPr>
            <p:nvPr/>
          </p:nvPicPr>
          <p:blipFill>
            <a:blip r:embed="rId7"/>
            <a:stretch>
              <a:fillRect/>
            </a:stretch>
          </p:blipFill>
          <p:spPr>
            <a:xfrm>
              <a:off x="5143603" y="1306020"/>
              <a:ext cx="3657600" cy="920980"/>
            </a:xfrm>
            <a:prstGeom prst="rect">
              <a:avLst/>
            </a:prstGeom>
            <a:ln>
              <a:solidFill>
                <a:schemeClr val="bg1">
                  <a:lumMod val="85000"/>
                </a:schemeClr>
              </a:solidFill>
            </a:ln>
          </p:spPr>
        </p:pic>
        <p:pic>
          <p:nvPicPr>
            <p:cNvPr id="30" name="Picture 29">
              <a:extLst>
                <a:ext uri="{FF2B5EF4-FFF2-40B4-BE49-F238E27FC236}">
                  <a16:creationId xmlns:a16="http://schemas.microsoft.com/office/drawing/2014/main" id="{431FF78E-AF01-43D3-ACCE-7F4EB091E20C}"/>
                </a:ext>
              </a:extLst>
            </p:cNvPr>
            <p:cNvPicPr>
              <a:picLocks noChangeAspect="1"/>
            </p:cNvPicPr>
            <p:nvPr/>
          </p:nvPicPr>
          <p:blipFill>
            <a:blip r:embed="rId8"/>
            <a:stretch>
              <a:fillRect/>
            </a:stretch>
          </p:blipFill>
          <p:spPr>
            <a:xfrm>
              <a:off x="5143603" y="2345176"/>
              <a:ext cx="3657600" cy="921042"/>
            </a:xfrm>
            <a:prstGeom prst="rect">
              <a:avLst/>
            </a:prstGeom>
            <a:ln>
              <a:solidFill>
                <a:schemeClr val="bg1">
                  <a:lumMod val="85000"/>
                </a:schemeClr>
              </a:solidFill>
            </a:ln>
          </p:spPr>
        </p:pic>
        <p:pic>
          <p:nvPicPr>
            <p:cNvPr id="32" name="Picture 31">
              <a:extLst>
                <a:ext uri="{FF2B5EF4-FFF2-40B4-BE49-F238E27FC236}">
                  <a16:creationId xmlns:a16="http://schemas.microsoft.com/office/drawing/2014/main" id="{E337DA9D-EF79-477A-9A78-66BD9991A738}"/>
                </a:ext>
              </a:extLst>
            </p:cNvPr>
            <p:cNvPicPr>
              <a:picLocks noChangeAspect="1"/>
            </p:cNvPicPr>
            <p:nvPr/>
          </p:nvPicPr>
          <p:blipFill>
            <a:blip r:embed="rId9"/>
            <a:stretch>
              <a:fillRect/>
            </a:stretch>
          </p:blipFill>
          <p:spPr>
            <a:xfrm>
              <a:off x="5143603" y="4486709"/>
              <a:ext cx="3657600" cy="894664"/>
            </a:xfrm>
            <a:prstGeom prst="rect">
              <a:avLst/>
            </a:prstGeom>
            <a:ln>
              <a:solidFill>
                <a:schemeClr val="bg1">
                  <a:lumMod val="85000"/>
                </a:schemeClr>
              </a:solidFill>
            </a:ln>
          </p:spPr>
        </p:pic>
        <p:pic>
          <p:nvPicPr>
            <p:cNvPr id="18" name="Picture 17">
              <a:extLst>
                <a:ext uri="{FF2B5EF4-FFF2-40B4-BE49-F238E27FC236}">
                  <a16:creationId xmlns:a16="http://schemas.microsoft.com/office/drawing/2014/main" id="{1E345C4C-8200-4E40-8532-5522288168AF}"/>
                </a:ext>
              </a:extLst>
            </p:cNvPr>
            <p:cNvPicPr>
              <a:picLocks noChangeAspect="1"/>
            </p:cNvPicPr>
            <p:nvPr/>
          </p:nvPicPr>
          <p:blipFill rotWithShape="1">
            <a:blip r:embed="rId10"/>
            <a:srcRect r="2439"/>
            <a:stretch/>
          </p:blipFill>
          <p:spPr>
            <a:xfrm>
              <a:off x="1221598" y="2347877"/>
              <a:ext cx="3657600" cy="926022"/>
            </a:xfrm>
            <a:prstGeom prst="rect">
              <a:avLst/>
            </a:prstGeom>
            <a:ln>
              <a:solidFill>
                <a:schemeClr val="bg1">
                  <a:lumMod val="85000"/>
                </a:schemeClr>
              </a:solidFill>
            </a:ln>
          </p:spPr>
        </p:pic>
      </p:grpSp>
      <p:sp>
        <p:nvSpPr>
          <p:cNvPr id="10" name="Slide Number Placeholder 3">
            <a:extLst>
              <a:ext uri="{FF2B5EF4-FFF2-40B4-BE49-F238E27FC236}">
                <a16:creationId xmlns:a16="http://schemas.microsoft.com/office/drawing/2014/main" id="{51397FEA-7748-4171-8485-632225ECEC9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46099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Resources: Masking</a:t>
            </a:r>
          </a:p>
        </p:txBody>
      </p:sp>
      <p:grpSp>
        <p:nvGrpSpPr>
          <p:cNvPr id="3" name="Group 2" descr="image of the masking tool in use">
            <a:extLst>
              <a:ext uri="{FF2B5EF4-FFF2-40B4-BE49-F238E27FC236}">
                <a16:creationId xmlns:a16="http://schemas.microsoft.com/office/drawing/2014/main" id="{9CD4F9F0-9DFC-42B5-987E-5578D08BF0E7}"/>
              </a:ext>
            </a:extLst>
          </p:cNvPr>
          <p:cNvGrpSpPr/>
          <p:nvPr/>
        </p:nvGrpSpPr>
        <p:grpSpPr>
          <a:xfrm>
            <a:off x="1940560" y="1321913"/>
            <a:ext cx="9090152" cy="4281305"/>
            <a:chOff x="1940560" y="1321913"/>
            <a:chExt cx="9090152" cy="4281305"/>
          </a:xfrm>
        </p:grpSpPr>
        <p:grpSp>
          <p:nvGrpSpPr>
            <p:cNvPr id="13" name="Group 12">
              <a:extLst>
                <a:ext uri="{FF2B5EF4-FFF2-40B4-BE49-F238E27FC236}">
                  <a16:creationId xmlns:a16="http://schemas.microsoft.com/office/drawing/2014/main" id="{CEA5E3CC-455E-4A60-B085-35DE5E96EF9E}"/>
                </a:ext>
              </a:extLst>
            </p:cNvPr>
            <p:cNvGrpSpPr/>
            <p:nvPr/>
          </p:nvGrpSpPr>
          <p:grpSpPr>
            <a:xfrm>
              <a:off x="1940560" y="1321913"/>
              <a:ext cx="7171244" cy="4281305"/>
              <a:chOff x="1661160" y="1321913"/>
              <a:chExt cx="7171244" cy="4281305"/>
            </a:xfrm>
          </p:grpSpPr>
          <p:grpSp>
            <p:nvGrpSpPr>
              <p:cNvPr id="12" name="Group 11">
                <a:extLst>
                  <a:ext uri="{FF2B5EF4-FFF2-40B4-BE49-F238E27FC236}">
                    <a16:creationId xmlns:a16="http://schemas.microsoft.com/office/drawing/2014/main" id="{09C0B1FD-1D4D-4F0C-B1B7-F5206BB3F969}"/>
                  </a:ext>
                </a:extLst>
              </p:cNvPr>
              <p:cNvGrpSpPr/>
              <p:nvPr/>
            </p:nvGrpSpPr>
            <p:grpSpPr>
              <a:xfrm>
                <a:off x="1661160" y="1321913"/>
                <a:ext cx="7122476" cy="4281305"/>
                <a:chOff x="1661160" y="1321913"/>
                <a:chExt cx="7122476" cy="4281305"/>
              </a:xfrm>
            </p:grpSpPr>
            <p:pic>
              <p:nvPicPr>
                <p:cNvPr id="4" name="Picture 3">
                  <a:extLst>
                    <a:ext uri="{FF2B5EF4-FFF2-40B4-BE49-F238E27FC236}">
                      <a16:creationId xmlns:a16="http://schemas.microsoft.com/office/drawing/2014/main" id="{46731993-E08B-47EC-8CED-AD2B2C2F4095}"/>
                    </a:ext>
                  </a:extLst>
                </p:cNvPr>
                <p:cNvPicPr>
                  <a:picLocks noChangeAspect="1"/>
                </p:cNvPicPr>
                <p:nvPr/>
              </p:nvPicPr>
              <p:blipFill>
                <a:blip r:embed="rId3"/>
                <a:stretch>
                  <a:fillRect/>
                </a:stretch>
              </p:blipFill>
              <p:spPr>
                <a:xfrm>
                  <a:off x="1661160" y="1321913"/>
                  <a:ext cx="7122476" cy="42813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5852C850-D9EA-4BF3-B7FC-E01663DAD98E}"/>
                    </a:ext>
                  </a:extLst>
                </p:cNvPr>
                <p:cNvSpPr/>
                <p:nvPr/>
              </p:nvSpPr>
              <p:spPr>
                <a:xfrm rot="1781508">
                  <a:off x="6286150" y="1735616"/>
                  <a:ext cx="7620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F332D02F-70E5-4DE5-99DD-32B19E1F0321}"/>
                  </a:ext>
                </a:extLst>
              </p:cNvPr>
              <p:cNvSpPr/>
              <p:nvPr/>
            </p:nvSpPr>
            <p:spPr>
              <a:xfrm>
                <a:off x="4501896" y="3947160"/>
                <a:ext cx="4330508" cy="10271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FE01781E-057B-4281-B375-3C62D7B55E65}"/>
                </a:ext>
              </a:extLst>
            </p:cNvPr>
            <p:cNvPicPr>
              <a:picLocks noChangeAspect="1"/>
            </p:cNvPicPr>
            <p:nvPr/>
          </p:nvPicPr>
          <p:blipFill>
            <a:blip r:embed="rId4"/>
            <a:stretch>
              <a:fillRect/>
            </a:stretch>
          </p:blipFill>
          <p:spPr>
            <a:xfrm>
              <a:off x="9811406" y="2842209"/>
              <a:ext cx="1219306" cy="11735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8" name="Slide Number Placeholder 3">
            <a:extLst>
              <a:ext uri="{FF2B5EF4-FFF2-40B4-BE49-F238E27FC236}">
                <a16:creationId xmlns:a16="http://schemas.microsoft.com/office/drawing/2014/main" id="{F082AF1B-804D-44AA-81B8-195224E7BF8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152519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Secure Browser?</a:t>
            </a:r>
          </a:p>
        </p:txBody>
      </p:sp>
      <p:sp>
        <p:nvSpPr>
          <p:cNvPr id="17411" name="Content Placeholder 2"/>
          <p:cNvSpPr>
            <a:spLocks noGrp="1"/>
          </p:cNvSpPr>
          <p:nvPr>
            <p:ph idx="4294967295"/>
          </p:nvPr>
        </p:nvSpPr>
        <p:spPr>
          <a:xfrm>
            <a:off x="648758" y="1279432"/>
            <a:ext cx="10894483" cy="731588"/>
          </a:xfrm>
        </p:spPr>
        <p:txBody>
          <a:bodyPr>
            <a:noAutofit/>
          </a:bodyPr>
          <a:lstStyle/>
          <a:p>
            <a:pPr marL="0" indent="0">
              <a:buNone/>
            </a:pPr>
            <a:r>
              <a:rPr lang="en-US" altLang="en-US" sz="2400" dirty="0"/>
              <a:t>The Secure Browser is designed to ensure test security by prohibiting students from accessing any other programs or websites during testing.</a:t>
            </a:r>
          </a:p>
        </p:txBody>
      </p:sp>
      <p:sp>
        <p:nvSpPr>
          <p:cNvPr id="17412" name="Content Placeholder 2"/>
          <p:cNvSpPr txBox="1">
            <a:spLocks/>
          </p:cNvSpPr>
          <p:nvPr/>
        </p:nvSpPr>
        <p:spPr bwMode="auto">
          <a:xfrm>
            <a:off x="832453" y="4912660"/>
            <a:ext cx="10896600" cy="990600"/>
          </a:xfrm>
          <a:prstGeom prst="rect">
            <a:avLst/>
          </a:prstGeom>
          <a:noFill/>
          <a:ln w="9525">
            <a:noFill/>
            <a:miter lim="800000"/>
            <a:headEnd/>
            <a:tailEnd/>
          </a:ln>
        </p:spPr>
        <p:txBody>
          <a:bodyPr/>
          <a:lstStyle/>
          <a:p>
            <a:pPr>
              <a:spcBef>
                <a:spcPct val="20000"/>
              </a:spcBef>
              <a:buFont typeface="Arial" charset="0"/>
              <a:buNone/>
            </a:pPr>
            <a:r>
              <a:rPr lang="en-US" altLang="en-US" sz="2400" i="1" dirty="0">
                <a:solidFill>
                  <a:srgbClr val="53565A"/>
                </a:solidFill>
              </a:rPr>
              <a:t>If you have questions about installation of the Secure Browser, contact your Technology Coordinator.</a:t>
            </a:r>
          </a:p>
        </p:txBody>
      </p:sp>
      <p:sp>
        <p:nvSpPr>
          <p:cNvPr id="4" name="TextBox 3">
            <a:extLst>
              <a:ext uri="{FF2B5EF4-FFF2-40B4-BE49-F238E27FC236}">
                <a16:creationId xmlns:a16="http://schemas.microsoft.com/office/drawing/2014/main" id="{9281DA39-FB38-428F-AAFF-B99C10731689}"/>
              </a:ext>
              <a:ext uri="{C183D7F6-B498-43B3-948B-1728B52AA6E4}">
                <adec:decorative xmlns:adec="http://schemas.microsoft.com/office/drawing/2017/decorative" val="1"/>
              </a:ext>
            </a:extLst>
          </p:cNvPr>
          <p:cNvSpPr txBox="1"/>
          <p:nvPr/>
        </p:nvSpPr>
        <p:spPr>
          <a:xfrm>
            <a:off x="4963205" y="4246380"/>
            <a:ext cx="1706749" cy="369332"/>
          </a:xfrm>
          <a:prstGeom prst="rect">
            <a:avLst/>
          </a:prstGeom>
          <a:noFill/>
        </p:spPr>
        <p:txBody>
          <a:bodyPr wrap="none" rtlCol="0">
            <a:spAutoFit/>
          </a:bodyPr>
          <a:lstStyle/>
          <a:p>
            <a:r>
              <a:rPr lang="en-US" dirty="0">
                <a:solidFill>
                  <a:schemeClr val="accent1">
                    <a:lumMod val="50000"/>
                  </a:schemeClr>
                </a:solidFill>
              </a:rPr>
              <a:t>Secure Browser</a:t>
            </a:r>
          </a:p>
        </p:txBody>
      </p:sp>
      <p:pic>
        <p:nvPicPr>
          <p:cNvPr id="5" name="Picture 4">
            <a:extLst>
              <a:ext uri="{FF2B5EF4-FFF2-40B4-BE49-F238E27FC236}">
                <a16:creationId xmlns:a16="http://schemas.microsoft.com/office/drawing/2014/main" id="{FD19AEF4-349F-4D37-B88B-36639F7D6E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075" y="2420025"/>
            <a:ext cx="1898739" cy="1898739"/>
          </a:xfrm>
          <a:prstGeom prst="rect">
            <a:avLst/>
          </a:prstGeom>
        </p:spPr>
      </p:pic>
      <p:sp>
        <p:nvSpPr>
          <p:cNvPr id="8" name="Slide Number Placeholder 3">
            <a:extLst>
              <a:ext uri="{FF2B5EF4-FFF2-40B4-BE49-F238E27FC236}">
                <a16:creationId xmlns:a16="http://schemas.microsoft.com/office/drawing/2014/main" id="{415A4134-F954-4BA7-8910-9885855F4226}"/>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Text-to-Speech</a:t>
            </a:r>
          </a:p>
        </p:txBody>
      </p:sp>
      <p:grpSp>
        <p:nvGrpSpPr>
          <p:cNvPr id="15" name="Group 14" descr="image of the speak passage resource located in the context menu">
            <a:extLst>
              <a:ext uri="{FF2B5EF4-FFF2-40B4-BE49-F238E27FC236}">
                <a16:creationId xmlns:a16="http://schemas.microsoft.com/office/drawing/2014/main" id="{FE5CFD86-396D-4784-92A9-90EDBD12627D}"/>
              </a:ext>
            </a:extLst>
          </p:cNvPr>
          <p:cNvGrpSpPr/>
          <p:nvPr/>
        </p:nvGrpSpPr>
        <p:grpSpPr>
          <a:xfrm>
            <a:off x="2820890" y="1352938"/>
            <a:ext cx="6397819" cy="4282751"/>
            <a:chOff x="2820890" y="1352938"/>
            <a:chExt cx="6397819" cy="4282751"/>
          </a:xfrm>
        </p:grpSpPr>
        <p:pic>
          <p:nvPicPr>
            <p:cNvPr id="14" name="Picture 13" descr="A screenshot of a cell phone&#10;&#10;Description automatically generated">
              <a:extLst>
                <a:ext uri="{FF2B5EF4-FFF2-40B4-BE49-F238E27FC236}">
                  <a16:creationId xmlns:a16="http://schemas.microsoft.com/office/drawing/2014/main" id="{A5598251-B2F5-43E2-AEB5-FB50E0D5D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20890" y="1352938"/>
              <a:ext cx="6397819" cy="42827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20E83C58-893A-487C-B79F-837DF6E2CFFE}"/>
                </a:ext>
              </a:extLst>
            </p:cNvPr>
            <p:cNvGrpSpPr/>
            <p:nvPr/>
          </p:nvGrpSpPr>
          <p:grpSpPr>
            <a:xfrm>
              <a:off x="4613210" y="1592425"/>
              <a:ext cx="2109623" cy="546963"/>
              <a:chOff x="1905000" y="1542662"/>
              <a:chExt cx="2109623" cy="546963"/>
            </a:xfrm>
          </p:grpSpPr>
          <p:sp>
            <p:nvSpPr>
              <p:cNvPr id="5" name="Rectangle 4">
                <a:extLst>
                  <a:ext uri="{FF2B5EF4-FFF2-40B4-BE49-F238E27FC236}">
                    <a16:creationId xmlns:a16="http://schemas.microsoft.com/office/drawing/2014/main" id="{9C20E34E-C1C0-48B0-9018-04CC994EDCB5}"/>
                  </a:ext>
                </a:extLst>
              </p:cNvPr>
              <p:cNvSpPr/>
              <p:nvPr/>
            </p:nvSpPr>
            <p:spPr>
              <a:xfrm>
                <a:off x="1905000" y="1551993"/>
                <a:ext cx="1257300" cy="5376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flipH="1">
                <a:off x="3173248" y="1542662"/>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10" name="Slide Number Placeholder 3">
            <a:extLst>
              <a:ext uri="{FF2B5EF4-FFF2-40B4-BE49-F238E27FC236}">
                <a16:creationId xmlns:a16="http://schemas.microsoft.com/office/drawing/2014/main" id="{7DA1352E-3514-4AF6-A5F2-E3AEEE0E8BE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82B1-AED1-4D25-ACBD-298A2FDC80B0}"/>
              </a:ext>
            </a:extLst>
          </p:cNvPr>
          <p:cNvSpPr>
            <a:spLocks noGrp="1"/>
          </p:cNvSpPr>
          <p:nvPr>
            <p:ph type="title"/>
          </p:nvPr>
        </p:nvSpPr>
        <p:spPr/>
        <p:txBody>
          <a:bodyPr/>
          <a:lstStyle/>
          <a:p>
            <a:r>
              <a:rPr lang="en-US" dirty="0"/>
              <a:t>Accessibility Resources: Speech-to-Text</a:t>
            </a:r>
          </a:p>
        </p:txBody>
      </p:sp>
      <p:grpSp>
        <p:nvGrpSpPr>
          <p:cNvPr id="7" name="Group 6" descr="image of the microphone icon that students with the speech-to-text accommodation will see on writing items.">
            <a:extLst>
              <a:ext uri="{FF2B5EF4-FFF2-40B4-BE49-F238E27FC236}">
                <a16:creationId xmlns:a16="http://schemas.microsoft.com/office/drawing/2014/main" id="{00E9B81F-7E6E-4C84-B8D8-43427592240F}"/>
              </a:ext>
            </a:extLst>
          </p:cNvPr>
          <p:cNvGrpSpPr/>
          <p:nvPr/>
        </p:nvGrpSpPr>
        <p:grpSpPr>
          <a:xfrm>
            <a:off x="2995382" y="1737530"/>
            <a:ext cx="7226789" cy="3382939"/>
            <a:chOff x="2995382" y="1737530"/>
            <a:chExt cx="7226789" cy="3382939"/>
          </a:xfrm>
        </p:grpSpPr>
        <p:pic>
          <p:nvPicPr>
            <p:cNvPr id="4" name="Picture 3" descr="A text-response area for an item displaying the Speech-to-text tool">
              <a:extLst>
                <a:ext uri="{FF2B5EF4-FFF2-40B4-BE49-F238E27FC236}">
                  <a16:creationId xmlns:a16="http://schemas.microsoft.com/office/drawing/2014/main" id="{3885EA60-A6EB-4108-9164-5D07835AC1D2}"/>
                </a:ext>
              </a:extLst>
            </p:cNvPr>
            <p:cNvPicPr/>
            <p:nvPr/>
          </p:nvPicPr>
          <p:blipFill>
            <a:blip r:embed="rId3">
              <a:extLst>
                <a:ext uri="{28A0092B-C50C-407E-A947-70E740481C1C}">
                  <a14:useLocalDpi xmlns:a14="http://schemas.microsoft.com/office/drawing/2010/main" val="0"/>
                </a:ext>
              </a:extLst>
            </a:blip>
            <a:stretch>
              <a:fillRect/>
            </a:stretch>
          </p:blipFill>
          <p:spPr>
            <a:xfrm>
              <a:off x="2995382" y="1737530"/>
              <a:ext cx="6201235" cy="33829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17C3E3D9-DE9F-425E-965D-E0DAC8D24370}"/>
                </a:ext>
              </a:extLst>
            </p:cNvPr>
            <p:cNvSpPr/>
            <p:nvPr/>
          </p:nvSpPr>
          <p:spPr>
            <a:xfrm>
              <a:off x="8488907" y="4312693"/>
              <a:ext cx="707710" cy="4367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Arrow: Left 5">
              <a:extLst>
                <a:ext uri="{FF2B5EF4-FFF2-40B4-BE49-F238E27FC236}">
                  <a16:creationId xmlns:a16="http://schemas.microsoft.com/office/drawing/2014/main" id="{F76FA630-57F5-4D5A-9AA7-D63AA30CA665}"/>
                </a:ext>
              </a:extLst>
            </p:cNvPr>
            <p:cNvSpPr/>
            <p:nvPr/>
          </p:nvSpPr>
          <p:spPr>
            <a:xfrm>
              <a:off x="9239532" y="4299646"/>
              <a:ext cx="982639"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E96017D6-E6E3-441B-8D9E-57DF7E79B80D}"/>
              </a:ext>
            </a:extLst>
          </p:cNvPr>
          <p:cNvSpPr>
            <a:spLocks noGrp="1"/>
          </p:cNvSpPr>
          <p:nvPr>
            <p:ph type="sldNum" sz="quarter" idx="10"/>
          </p:nvPr>
        </p:nvSpPr>
        <p:spPr>
          <a:xfrm>
            <a:off x="11348913" y="6496732"/>
            <a:ext cx="706657" cy="278820"/>
          </a:xfrm>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3693607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Print-on-Demand</a:t>
            </a:r>
          </a:p>
        </p:txBody>
      </p:sp>
      <p:grpSp>
        <p:nvGrpSpPr>
          <p:cNvPr id="3" name="Group 2" descr="Image of the print page tool and the alert students see when they submit a print request">
            <a:extLst>
              <a:ext uri="{FF2B5EF4-FFF2-40B4-BE49-F238E27FC236}">
                <a16:creationId xmlns:a16="http://schemas.microsoft.com/office/drawing/2014/main" id="{5C5AA6F9-709F-430D-A98E-46801E5AD982}"/>
              </a:ext>
            </a:extLst>
          </p:cNvPr>
          <p:cNvGrpSpPr/>
          <p:nvPr/>
        </p:nvGrpSpPr>
        <p:grpSpPr>
          <a:xfrm>
            <a:off x="1039283" y="1280001"/>
            <a:ext cx="10289117" cy="4092098"/>
            <a:chOff x="1039283" y="1280001"/>
            <a:chExt cx="10289117" cy="4092098"/>
          </a:xfrm>
        </p:grpSpPr>
        <p:grpSp>
          <p:nvGrpSpPr>
            <p:cNvPr id="16" name="Group 15">
              <a:extLst>
                <a:ext uri="{FF2B5EF4-FFF2-40B4-BE49-F238E27FC236}">
                  <a16:creationId xmlns:a16="http://schemas.microsoft.com/office/drawing/2014/main" id="{23FBC4BF-8482-41F7-936F-6312C212A0AA}"/>
                </a:ext>
              </a:extLst>
            </p:cNvPr>
            <p:cNvGrpSpPr/>
            <p:nvPr/>
          </p:nvGrpSpPr>
          <p:grpSpPr>
            <a:xfrm>
              <a:off x="1039283" y="1485900"/>
              <a:ext cx="8839200" cy="3886199"/>
              <a:chOff x="1159282" y="1405468"/>
              <a:chExt cx="7948883" cy="3166533"/>
            </a:xfrm>
          </p:grpSpPr>
          <p:grpSp>
            <p:nvGrpSpPr>
              <p:cNvPr id="12" name="Group 11">
                <a:extLst>
                  <a:ext uri="{FF2B5EF4-FFF2-40B4-BE49-F238E27FC236}">
                    <a16:creationId xmlns:a16="http://schemas.microsoft.com/office/drawing/2014/main" id="{7FF3CF1D-6716-4923-8221-F07FF3EB664A}"/>
                  </a:ext>
                </a:extLst>
              </p:cNvPr>
              <p:cNvGrpSpPr/>
              <p:nvPr/>
            </p:nvGrpSpPr>
            <p:grpSpPr>
              <a:xfrm>
                <a:off x="1159282" y="1405468"/>
                <a:ext cx="7142059" cy="3166533"/>
                <a:chOff x="1159282" y="1405468"/>
                <a:chExt cx="7142059" cy="3166533"/>
              </a:xfrm>
            </p:grpSpPr>
            <p:pic>
              <p:nvPicPr>
                <p:cNvPr id="7" name="Picture 6">
                  <a:extLst>
                    <a:ext uri="{FF2B5EF4-FFF2-40B4-BE49-F238E27FC236}">
                      <a16:creationId xmlns:a16="http://schemas.microsoft.com/office/drawing/2014/main" id="{C171B1D1-FADA-4BB3-9D19-6433B80B22D6}"/>
                    </a:ext>
                  </a:extLst>
                </p:cNvPr>
                <p:cNvPicPr>
                  <a:picLocks noChangeAspect="1"/>
                </p:cNvPicPr>
                <p:nvPr/>
              </p:nvPicPr>
              <p:blipFill rotWithShape="1">
                <a:blip r:embed="rId3">
                  <a:extLst>
                    <a:ext uri="{28A0092B-C50C-407E-A947-70E740481C1C}">
                      <a14:useLocalDpi xmlns:a14="http://schemas.microsoft.com/office/drawing/2010/main" val="0"/>
                    </a:ext>
                  </a:extLst>
                </a:blip>
                <a:srcRect l="593" t="3947" r="-593" b="28962"/>
                <a:stretch/>
              </p:blipFill>
              <p:spPr>
                <a:xfrm>
                  <a:off x="3011978" y="1405468"/>
                  <a:ext cx="5289363" cy="31665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stretch>
                  <a:fillRect/>
                </a:stretch>
              </p:blipFill>
              <p:spPr>
                <a:xfrm>
                  <a:off x="1159282" y="2801837"/>
                  <a:ext cx="4666060" cy="12000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13" name="Rectangle 12">
                <a:extLst>
                  <a:ext uri="{FF2B5EF4-FFF2-40B4-BE49-F238E27FC236}">
                    <a16:creationId xmlns:a16="http://schemas.microsoft.com/office/drawing/2014/main" id="{BBEF78B2-A194-4863-9971-E99245C87621}"/>
                  </a:ext>
                </a:extLst>
              </p:cNvPr>
              <p:cNvSpPr/>
              <p:nvPr/>
            </p:nvSpPr>
            <p:spPr>
              <a:xfrm>
                <a:off x="1159282" y="2801837"/>
                <a:ext cx="4666060" cy="12000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9F83FB9D-28CC-4D1C-89BD-EF6F8E2F2066}"/>
                  </a:ext>
                </a:extLst>
              </p:cNvPr>
              <p:cNvSpPr/>
              <p:nvPr/>
            </p:nvSpPr>
            <p:spPr>
              <a:xfrm>
                <a:off x="8269965" y="2596952"/>
                <a:ext cx="838200" cy="40977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11F4E86D-001C-4D22-9D0C-8B7D4D7A3C7D}"/>
                  </a:ext>
                </a:extLst>
              </p:cNvPr>
              <p:cNvSpPr/>
              <p:nvPr/>
            </p:nvSpPr>
            <p:spPr>
              <a:xfrm rot="2089170">
                <a:off x="7538268" y="1734839"/>
                <a:ext cx="838200" cy="39613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8B54E6E7-7DB6-4409-BA06-38F16D1636BF}"/>
                </a:ext>
              </a:extLst>
            </p:cNvPr>
            <p:cNvPicPr>
              <a:picLocks noChangeAspect="1"/>
            </p:cNvPicPr>
            <p:nvPr/>
          </p:nvPicPr>
          <p:blipFill rotWithShape="1">
            <a:blip r:embed="rId5"/>
            <a:srcRect l="8651" r="7390"/>
            <a:stretch/>
          </p:blipFill>
          <p:spPr>
            <a:xfrm>
              <a:off x="10032999" y="1280001"/>
              <a:ext cx="1295401" cy="13240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11" name="Slide Number Placeholder 3">
            <a:extLst>
              <a:ext uri="{FF2B5EF4-FFF2-40B4-BE49-F238E27FC236}">
                <a16:creationId xmlns:a16="http://schemas.microsoft.com/office/drawing/2014/main" id="{0EE1D4AB-DED3-4725-8D01-2E3E943B8A9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Translation Glossaries</a:t>
            </a:r>
          </a:p>
        </p:txBody>
      </p:sp>
      <p:grpSp>
        <p:nvGrpSpPr>
          <p:cNvPr id="6" name="Group 5" descr="image of the English and Spanish glossary tools in use">
            <a:extLst>
              <a:ext uri="{FF2B5EF4-FFF2-40B4-BE49-F238E27FC236}">
                <a16:creationId xmlns:a16="http://schemas.microsoft.com/office/drawing/2014/main" id="{AD5BF5B7-DBAC-420E-915D-B0B1103C809D}"/>
              </a:ext>
            </a:extLst>
          </p:cNvPr>
          <p:cNvGrpSpPr/>
          <p:nvPr/>
        </p:nvGrpSpPr>
        <p:grpSpPr>
          <a:xfrm>
            <a:off x="1756985" y="2296864"/>
            <a:ext cx="9060554" cy="2264270"/>
            <a:chOff x="1756985" y="2296864"/>
            <a:chExt cx="9060554" cy="226427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985" y="2296865"/>
              <a:ext cx="4114800" cy="22642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26" name="Picture 2"/>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7169" y="2296864"/>
              <a:ext cx="4114800" cy="22370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F83AE4-CE9D-4B70-B38A-8FE0B206C084}"/>
                </a:ext>
              </a:extLst>
            </p:cNvPr>
            <p:cNvSpPr/>
            <p:nvPr/>
          </p:nvSpPr>
          <p:spPr>
            <a:xfrm>
              <a:off x="9979339" y="32450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014EFA9E-D468-49C4-BBCE-CB4AF3BCB876}"/>
                </a:ext>
              </a:extLst>
            </p:cNvPr>
            <p:cNvSpPr/>
            <p:nvPr/>
          </p:nvSpPr>
          <p:spPr>
            <a:xfrm rot="10800000">
              <a:off x="4267200" y="32450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295AF14D-E9D8-4410-9336-BB4C78B239E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E4AC-13CF-4BF1-BA37-400C2439CC4F}"/>
              </a:ext>
            </a:extLst>
          </p:cNvPr>
          <p:cNvSpPr>
            <a:spLocks noGrp="1"/>
          </p:cNvSpPr>
          <p:nvPr>
            <p:ph type="title"/>
          </p:nvPr>
        </p:nvSpPr>
        <p:spPr/>
        <p:txBody>
          <a:bodyPr/>
          <a:lstStyle/>
          <a:p>
            <a:r>
              <a:rPr lang="en-US" dirty="0"/>
              <a:t>Test Items</a:t>
            </a:r>
          </a:p>
        </p:txBody>
      </p:sp>
    </p:spTree>
    <p:extLst>
      <p:ext uri="{BB962C8B-B14F-4D97-AF65-F5344CB8AC3E}">
        <p14:creationId xmlns:p14="http://schemas.microsoft.com/office/powerpoint/2010/main" val="2300963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Items: Examples</a:t>
            </a:r>
          </a:p>
        </p:txBody>
      </p:sp>
      <p:grpSp>
        <p:nvGrpSpPr>
          <p:cNvPr id="9" name="Group 8" descr="Image of a selected response item">
            <a:extLst>
              <a:ext uri="{FF2B5EF4-FFF2-40B4-BE49-F238E27FC236}">
                <a16:creationId xmlns:a16="http://schemas.microsoft.com/office/drawing/2014/main" id="{3511F309-45A8-4AB3-A05C-21A41832E690}"/>
              </a:ext>
            </a:extLst>
          </p:cNvPr>
          <p:cNvGrpSpPr/>
          <p:nvPr/>
        </p:nvGrpSpPr>
        <p:grpSpPr>
          <a:xfrm>
            <a:off x="867003" y="1366043"/>
            <a:ext cx="4878910" cy="4125914"/>
            <a:chOff x="867003" y="1366043"/>
            <a:chExt cx="4878910" cy="4125914"/>
          </a:xfrm>
        </p:grpSpPr>
        <p:grpSp>
          <p:nvGrpSpPr>
            <p:cNvPr id="3" name="Group 2">
              <a:extLst>
                <a:ext uri="{FF2B5EF4-FFF2-40B4-BE49-F238E27FC236}">
                  <a16:creationId xmlns:a16="http://schemas.microsoft.com/office/drawing/2014/main" id="{4FA7B7EB-C02D-4099-A745-2C10FE32BB41}"/>
                </a:ext>
              </a:extLst>
            </p:cNvPr>
            <p:cNvGrpSpPr/>
            <p:nvPr/>
          </p:nvGrpSpPr>
          <p:grpSpPr>
            <a:xfrm>
              <a:off x="867003" y="1366043"/>
              <a:ext cx="4878910" cy="4125914"/>
              <a:chOff x="867003" y="1419104"/>
              <a:chExt cx="4878910" cy="4125914"/>
            </a:xfrm>
          </p:grpSpPr>
          <p:pic>
            <p:nvPicPr>
              <p:cNvPr id="10" name="Picture 9">
                <a:extLst>
                  <a:ext uri="{FF2B5EF4-FFF2-40B4-BE49-F238E27FC236}">
                    <a16:creationId xmlns:a16="http://schemas.microsoft.com/office/drawing/2014/main" id="{9D5F5229-395C-4348-95A7-6FCD15519952}"/>
                  </a:ext>
                </a:extLst>
              </p:cNvPr>
              <p:cNvPicPr>
                <a:picLocks noChangeAspect="1"/>
              </p:cNvPicPr>
              <p:nvPr/>
            </p:nvPicPr>
            <p:blipFill>
              <a:blip r:embed="rId3"/>
              <a:stretch>
                <a:fillRect/>
              </a:stretch>
            </p:blipFill>
            <p:spPr>
              <a:xfrm>
                <a:off x="867003" y="2104363"/>
                <a:ext cx="4878910" cy="344065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7913086-76D8-4001-B4EC-26545644304F}"/>
                  </a:ext>
                </a:extLst>
              </p:cNvPr>
              <p:cNvSpPr txBox="1"/>
              <p:nvPr/>
            </p:nvSpPr>
            <p:spPr>
              <a:xfrm>
                <a:off x="1786699" y="1419104"/>
                <a:ext cx="3039517" cy="369332"/>
              </a:xfrm>
              <a:prstGeom prst="rect">
                <a:avLst/>
              </a:prstGeom>
              <a:noFill/>
            </p:spPr>
            <p:txBody>
              <a:bodyPr wrap="square" rtlCol="0">
                <a:spAutoFit/>
              </a:bodyPr>
              <a:lstStyle/>
              <a:p>
                <a:r>
                  <a:rPr lang="en-US" b="1" dirty="0"/>
                  <a:t>Selected Response Item</a:t>
                </a:r>
              </a:p>
            </p:txBody>
          </p:sp>
        </p:grpSp>
        <p:sp>
          <p:nvSpPr>
            <p:cNvPr id="11" name="Rectangle 10">
              <a:extLst>
                <a:ext uri="{FF2B5EF4-FFF2-40B4-BE49-F238E27FC236}">
                  <a16:creationId xmlns:a16="http://schemas.microsoft.com/office/drawing/2014/main" id="{99B8079C-9C85-4E80-B508-9EEEB162DF96}"/>
                </a:ext>
              </a:extLst>
            </p:cNvPr>
            <p:cNvSpPr/>
            <p:nvPr/>
          </p:nvSpPr>
          <p:spPr>
            <a:xfrm>
              <a:off x="1372463" y="2014726"/>
              <a:ext cx="330200" cy="3378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6" name="Group 15" descr="image of an interactive item">
            <a:extLst>
              <a:ext uri="{FF2B5EF4-FFF2-40B4-BE49-F238E27FC236}">
                <a16:creationId xmlns:a16="http://schemas.microsoft.com/office/drawing/2014/main" id="{6C9C7876-4DE8-4EDA-ABEE-72896526A774}"/>
              </a:ext>
            </a:extLst>
          </p:cNvPr>
          <p:cNvGrpSpPr/>
          <p:nvPr/>
        </p:nvGrpSpPr>
        <p:grpSpPr>
          <a:xfrm>
            <a:off x="6348157" y="1419104"/>
            <a:ext cx="4653502" cy="4125914"/>
            <a:chOff x="6348157" y="1419104"/>
            <a:chExt cx="4653502" cy="4125914"/>
          </a:xfrm>
        </p:grpSpPr>
        <p:grpSp>
          <p:nvGrpSpPr>
            <p:cNvPr id="4" name="Group 3">
              <a:extLst>
                <a:ext uri="{FF2B5EF4-FFF2-40B4-BE49-F238E27FC236}">
                  <a16:creationId xmlns:a16="http://schemas.microsoft.com/office/drawing/2014/main" id="{E75F4C9B-F863-4AEF-B667-16815C4C1CF3}"/>
                </a:ext>
              </a:extLst>
            </p:cNvPr>
            <p:cNvGrpSpPr/>
            <p:nvPr/>
          </p:nvGrpSpPr>
          <p:grpSpPr>
            <a:xfrm>
              <a:off x="6348157" y="1419104"/>
              <a:ext cx="4653502" cy="4125914"/>
              <a:chOff x="6348157" y="1419104"/>
              <a:chExt cx="4653502" cy="4125914"/>
            </a:xfrm>
          </p:grpSpPr>
          <p:pic>
            <p:nvPicPr>
              <p:cNvPr id="8" name="Picture 7">
                <a:extLst>
                  <a:ext uri="{FF2B5EF4-FFF2-40B4-BE49-F238E27FC236}">
                    <a16:creationId xmlns:a16="http://schemas.microsoft.com/office/drawing/2014/main" id="{F4023F3E-E6AD-4AAB-8202-A9F64E5AFE88}"/>
                  </a:ext>
                </a:extLst>
              </p:cNvPr>
              <p:cNvPicPr>
                <a:picLocks noChangeAspect="1"/>
              </p:cNvPicPr>
              <p:nvPr/>
            </p:nvPicPr>
            <p:blipFill>
              <a:blip r:embed="rId4"/>
              <a:stretch>
                <a:fillRect/>
              </a:stretch>
            </p:blipFill>
            <p:spPr>
              <a:xfrm>
                <a:off x="6348157" y="2104363"/>
                <a:ext cx="4653502" cy="344065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73A0168B-45CE-44F5-A9F0-916F0C16A0CA}"/>
                  </a:ext>
                </a:extLst>
              </p:cNvPr>
              <p:cNvSpPr txBox="1"/>
              <p:nvPr/>
            </p:nvSpPr>
            <p:spPr>
              <a:xfrm>
                <a:off x="7708493" y="1419104"/>
                <a:ext cx="2342287" cy="369332"/>
              </a:xfrm>
              <a:prstGeom prst="rect">
                <a:avLst/>
              </a:prstGeom>
              <a:noFill/>
            </p:spPr>
            <p:txBody>
              <a:bodyPr wrap="square" rtlCol="0">
                <a:spAutoFit/>
              </a:bodyPr>
              <a:lstStyle/>
              <a:p>
                <a:r>
                  <a:rPr lang="en-US" b="1" dirty="0"/>
                  <a:t>Interactive Item</a:t>
                </a:r>
              </a:p>
            </p:txBody>
          </p:sp>
        </p:grpSp>
        <p:sp>
          <p:nvSpPr>
            <p:cNvPr id="12" name="Rectangle 11">
              <a:extLst>
                <a:ext uri="{FF2B5EF4-FFF2-40B4-BE49-F238E27FC236}">
                  <a16:creationId xmlns:a16="http://schemas.microsoft.com/office/drawing/2014/main" id="{D5BE5BD5-BD6E-469B-A688-54B8C9461DCA}"/>
                </a:ext>
              </a:extLst>
            </p:cNvPr>
            <p:cNvSpPr/>
            <p:nvPr/>
          </p:nvSpPr>
          <p:spPr>
            <a:xfrm>
              <a:off x="6904131" y="2104363"/>
              <a:ext cx="330200" cy="3378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Slide Number Placeholder 3">
            <a:extLst>
              <a:ext uri="{FF2B5EF4-FFF2-40B4-BE49-F238E27FC236}">
                <a16:creationId xmlns:a16="http://schemas.microsoft.com/office/drawing/2014/main" id="{B4B0A061-5399-4FB1-B2B7-CE3DED3887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Reading Passages: Tabs</a:t>
            </a:r>
            <a:endParaRPr altLang="en-US" dirty="0"/>
          </a:p>
        </p:txBody>
      </p:sp>
      <p:grpSp>
        <p:nvGrpSpPr>
          <p:cNvPr id="5" name="Group 4" descr="image of a reading passage with tabs">
            <a:extLst>
              <a:ext uri="{FF2B5EF4-FFF2-40B4-BE49-F238E27FC236}">
                <a16:creationId xmlns:a16="http://schemas.microsoft.com/office/drawing/2014/main" id="{B493C577-89CA-474C-8331-521A8E625859}"/>
              </a:ext>
            </a:extLst>
          </p:cNvPr>
          <p:cNvGrpSpPr/>
          <p:nvPr/>
        </p:nvGrpSpPr>
        <p:grpSpPr>
          <a:xfrm>
            <a:off x="4175119" y="1219558"/>
            <a:ext cx="4218527" cy="4724042"/>
            <a:chOff x="4175119" y="1219558"/>
            <a:chExt cx="4218527" cy="4724042"/>
          </a:xfrm>
        </p:grpSpPr>
        <p:pic>
          <p:nvPicPr>
            <p:cNvPr id="4" name="Picture 3">
              <a:extLst>
                <a:ext uri="{FF2B5EF4-FFF2-40B4-BE49-F238E27FC236}">
                  <a16:creationId xmlns:a16="http://schemas.microsoft.com/office/drawing/2014/main" id="{7D5576E9-2039-4293-A31A-F2A1384713F8}"/>
                </a:ext>
              </a:extLst>
            </p:cNvPr>
            <p:cNvPicPr>
              <a:picLocks noChangeAspect="1"/>
            </p:cNvPicPr>
            <p:nvPr/>
          </p:nvPicPr>
          <p:blipFill rotWithShape="1">
            <a:blip r:embed="rId4"/>
            <a:srcRect t="707"/>
            <a:stretch/>
          </p:blipFill>
          <p:spPr>
            <a:xfrm>
              <a:off x="4175119" y="1219558"/>
              <a:ext cx="4218527" cy="47240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19DC985-BEB6-4F2C-897A-BBA40F4F5166}"/>
                </a:ext>
              </a:extLst>
            </p:cNvPr>
            <p:cNvPicPr>
              <a:picLocks noChangeAspect="1"/>
            </p:cNvPicPr>
            <p:nvPr/>
          </p:nvPicPr>
          <p:blipFill rotWithShape="1">
            <a:blip r:embed="rId5"/>
            <a:srcRect t="1151" r="-1060" b="-2955"/>
            <a:stretch/>
          </p:blipFill>
          <p:spPr>
            <a:xfrm>
              <a:off x="7772400" y="1219558"/>
              <a:ext cx="533042" cy="533042"/>
            </a:xfrm>
            <a:prstGeom prst="rect">
              <a:avLst/>
            </a:prstGeom>
          </p:spPr>
        </p:pic>
      </p:grpSp>
      <p:sp>
        <p:nvSpPr>
          <p:cNvPr id="7" name="Slide Number Placeholder 3">
            <a:extLst>
              <a:ext uri="{FF2B5EF4-FFF2-40B4-BE49-F238E27FC236}">
                <a16:creationId xmlns:a16="http://schemas.microsoft.com/office/drawing/2014/main" id="{B109B5E5-0E4A-4651-A8E8-04188E99F57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46</a:t>
            </a:fld>
            <a:endParaRPr lang="en-US" dirty="0"/>
          </a:p>
        </p:txBody>
      </p:sp>
    </p:spTree>
    <p:custDataLst>
      <p:tags r:id="rId1"/>
    </p:custDataLst>
    <p:extLst>
      <p:ext uri="{BB962C8B-B14F-4D97-AF65-F5344CB8AC3E}">
        <p14:creationId xmlns:p14="http://schemas.microsoft.com/office/powerpoint/2010/main" val="43416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Reading Passages: Expandable Sections</a:t>
            </a:r>
            <a:endParaRPr altLang="en-US" dirty="0"/>
          </a:p>
        </p:txBody>
      </p:sp>
      <p:grpSp>
        <p:nvGrpSpPr>
          <p:cNvPr id="3" name="Group 2" descr="Image of a passage with expandable sections">
            <a:extLst>
              <a:ext uri="{FF2B5EF4-FFF2-40B4-BE49-F238E27FC236}">
                <a16:creationId xmlns:a16="http://schemas.microsoft.com/office/drawing/2014/main" id="{BBDC3F3C-EB5E-4976-9618-623F93B6B3C6}"/>
              </a:ext>
            </a:extLst>
          </p:cNvPr>
          <p:cNvGrpSpPr/>
          <p:nvPr/>
        </p:nvGrpSpPr>
        <p:grpSpPr>
          <a:xfrm>
            <a:off x="2438400" y="1626384"/>
            <a:ext cx="6801117" cy="3605232"/>
            <a:chOff x="2438400" y="1626384"/>
            <a:chExt cx="6801117" cy="3605232"/>
          </a:xfrm>
        </p:grpSpPr>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362"/>
            <a:stretch/>
          </p:blipFill>
          <p:spPr bwMode="auto">
            <a:xfrm>
              <a:off x="2952482" y="1626384"/>
              <a:ext cx="6287035" cy="360523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ight Arrow 12"/>
            <p:cNvSpPr/>
            <p:nvPr/>
          </p:nvSpPr>
          <p:spPr>
            <a:xfrm>
              <a:off x="2438400" y="2514600"/>
              <a:ext cx="611187"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Slide Number Placeholder 3">
            <a:extLst>
              <a:ext uri="{FF2B5EF4-FFF2-40B4-BE49-F238E27FC236}">
                <a16:creationId xmlns:a16="http://schemas.microsoft.com/office/drawing/2014/main" id="{F4BC1912-6FDB-4942-8AD1-2C1AC62190A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47</a:t>
            </a:fld>
            <a:endParaRPr lang="en-US" dirty="0"/>
          </a:p>
        </p:txBody>
      </p:sp>
    </p:spTree>
    <p:custDataLst>
      <p:tags r:id="rId1"/>
    </p:custDataLst>
    <p:extLst>
      <p:ext uri="{BB962C8B-B14F-4D97-AF65-F5344CB8AC3E}">
        <p14:creationId xmlns:p14="http://schemas.microsoft.com/office/powerpoint/2010/main" val="1144215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Items: Video Playback</a:t>
            </a:r>
          </a:p>
        </p:txBody>
      </p:sp>
      <p:grpSp>
        <p:nvGrpSpPr>
          <p:cNvPr id="3" name="Group 2" descr="image of an example video students may see">
            <a:extLst>
              <a:ext uri="{FF2B5EF4-FFF2-40B4-BE49-F238E27FC236}">
                <a16:creationId xmlns:a16="http://schemas.microsoft.com/office/drawing/2014/main" id="{EE560467-543A-4DDC-A14F-09A2B49A5A20}"/>
              </a:ext>
            </a:extLst>
          </p:cNvPr>
          <p:cNvGrpSpPr/>
          <p:nvPr/>
        </p:nvGrpSpPr>
        <p:grpSpPr>
          <a:xfrm>
            <a:off x="2319593" y="1614487"/>
            <a:ext cx="7229476" cy="3629025"/>
            <a:chOff x="2319593" y="1614487"/>
            <a:chExt cx="7229476" cy="3629025"/>
          </a:xfrm>
        </p:grpSpPr>
        <p:pic>
          <p:nvPicPr>
            <p:cNvPr id="4" name="Picture 3">
              <a:extLst>
                <a:ext uri="{FF2B5EF4-FFF2-40B4-BE49-F238E27FC236}">
                  <a16:creationId xmlns:a16="http://schemas.microsoft.com/office/drawing/2014/main" id="{A21EE03F-B1B6-41D4-B878-1089B72D11B0}"/>
                </a:ext>
              </a:extLst>
            </p:cNvPr>
            <p:cNvPicPr>
              <a:picLocks noChangeAspect="1"/>
            </p:cNvPicPr>
            <p:nvPr/>
          </p:nvPicPr>
          <p:blipFill rotWithShape="1">
            <a:blip r:embed="rId3"/>
            <a:srcRect l="1384" t="19547" r="2917" b="5167"/>
            <a:stretch/>
          </p:blipFill>
          <p:spPr>
            <a:xfrm>
              <a:off x="2319593" y="1614487"/>
              <a:ext cx="7229476" cy="36290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FFECE9CB-D821-404F-8EA4-2D240C914EB5}"/>
                </a:ext>
              </a:extLst>
            </p:cNvPr>
            <p:cNvSpPr/>
            <p:nvPr/>
          </p:nvSpPr>
          <p:spPr>
            <a:xfrm>
              <a:off x="2319593" y="4868562"/>
              <a:ext cx="7229475" cy="3749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Slide Number Placeholder 3">
            <a:extLst>
              <a:ext uri="{FF2B5EF4-FFF2-40B4-BE49-F238E27FC236}">
                <a16:creationId xmlns:a16="http://schemas.microsoft.com/office/drawing/2014/main" id="{FC400485-7979-4364-8E19-F88CAAF70A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1266428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grpSp>
        <p:nvGrpSpPr>
          <p:cNvPr id="3" name="Group 2" descr="image of a tutorial students will see when selecting the Tutorial tool from the context menu.">
            <a:extLst>
              <a:ext uri="{FF2B5EF4-FFF2-40B4-BE49-F238E27FC236}">
                <a16:creationId xmlns:a16="http://schemas.microsoft.com/office/drawing/2014/main" id="{A729279E-D22E-455C-89FE-1B56A9926C68}"/>
              </a:ext>
            </a:extLst>
          </p:cNvPr>
          <p:cNvGrpSpPr/>
          <p:nvPr/>
        </p:nvGrpSpPr>
        <p:grpSpPr>
          <a:xfrm>
            <a:off x="2060131" y="1154061"/>
            <a:ext cx="8870471" cy="4549877"/>
            <a:chOff x="2060131" y="1154061"/>
            <a:chExt cx="8870471" cy="4549877"/>
          </a:xfrm>
        </p:grpSpPr>
        <p:pic>
          <p:nvPicPr>
            <p:cNvPr id="13" name="Picture 12" descr="Graphical user interface, text, application&#10;&#10;Description automatically generated">
              <a:extLst>
                <a:ext uri="{FF2B5EF4-FFF2-40B4-BE49-F238E27FC236}">
                  <a16:creationId xmlns:a16="http://schemas.microsoft.com/office/drawing/2014/main" id="{4BC4DA24-79A7-42D0-BFB3-51608A4D9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131" y="1154061"/>
              <a:ext cx="8071737" cy="4549877"/>
            </a:xfrm>
            <a:prstGeom prst="rect">
              <a:avLst/>
            </a:prstGeom>
          </p:spPr>
        </p:pic>
        <p:sp>
          <p:nvSpPr>
            <p:cNvPr id="6" name="Arrow: Left 5">
              <a:extLst>
                <a:ext uri="{FF2B5EF4-FFF2-40B4-BE49-F238E27FC236}">
                  <a16:creationId xmlns:a16="http://schemas.microsoft.com/office/drawing/2014/main" id="{D20E9CEA-4872-4FF5-827B-C6DC79CD523E}"/>
                </a:ext>
              </a:extLst>
            </p:cNvPr>
            <p:cNvSpPr/>
            <p:nvPr/>
          </p:nvSpPr>
          <p:spPr>
            <a:xfrm>
              <a:off x="9921557" y="1747356"/>
              <a:ext cx="1009045"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9BFB47-26B2-4DF0-B65E-AC634B02A675}"/>
                </a:ext>
              </a:extLst>
            </p:cNvPr>
            <p:cNvSpPr/>
            <p:nvPr/>
          </p:nvSpPr>
          <p:spPr>
            <a:xfrm>
              <a:off x="3360554" y="1551358"/>
              <a:ext cx="5173845" cy="36937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61E74967-5158-447A-9512-E215B9A0A4C2}"/>
                </a:ext>
              </a:extLst>
            </p:cNvPr>
            <p:cNvSpPr/>
            <p:nvPr/>
          </p:nvSpPr>
          <p:spPr>
            <a:xfrm rot="5400000">
              <a:off x="7836374" y="1942429"/>
              <a:ext cx="533400" cy="371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3">
            <a:extLst>
              <a:ext uri="{FF2B5EF4-FFF2-40B4-BE49-F238E27FC236}">
                <a16:creationId xmlns:a16="http://schemas.microsoft.com/office/drawing/2014/main" id="{E21EE143-94D2-469B-ADB7-0A7C28A3483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Browser Login</a:t>
            </a:r>
          </a:p>
        </p:txBody>
      </p:sp>
      <p:grpSp>
        <p:nvGrpSpPr>
          <p:cNvPr id="5" name="Group 4" descr="Image fo the Secure Browser sign in screen.">
            <a:extLst>
              <a:ext uri="{FF2B5EF4-FFF2-40B4-BE49-F238E27FC236}">
                <a16:creationId xmlns:a16="http://schemas.microsoft.com/office/drawing/2014/main" id="{FA31ABE5-BE9D-486C-A8EE-5D7CBA9976C3}"/>
              </a:ext>
            </a:extLst>
          </p:cNvPr>
          <p:cNvGrpSpPr/>
          <p:nvPr/>
        </p:nvGrpSpPr>
        <p:grpSpPr>
          <a:xfrm>
            <a:off x="2597593" y="1015073"/>
            <a:ext cx="6996813" cy="4715872"/>
            <a:chOff x="3032154" y="1569770"/>
            <a:chExt cx="6127690" cy="4017925"/>
          </a:xfrm>
        </p:grpSpPr>
        <p:pic>
          <p:nvPicPr>
            <p:cNvPr id="19" name="Picture 18">
              <a:extLst>
                <a:ext uri="{FF2B5EF4-FFF2-40B4-BE49-F238E27FC236}">
                  <a16:creationId xmlns:a16="http://schemas.microsoft.com/office/drawing/2014/main" id="{1ADA2A08-F69E-4239-9759-F1B349B02B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2154" y="1569770"/>
              <a:ext cx="6127690" cy="40179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Arrow: Left 3">
              <a:extLst>
                <a:ext uri="{FF2B5EF4-FFF2-40B4-BE49-F238E27FC236}">
                  <a16:creationId xmlns:a16="http://schemas.microsoft.com/office/drawing/2014/main" id="{5F507729-29D0-4BB2-9B48-5DF5ADBB34F1}"/>
                </a:ext>
              </a:extLst>
            </p:cNvPr>
            <p:cNvSpPr/>
            <p:nvPr/>
          </p:nvSpPr>
          <p:spPr>
            <a:xfrm rot="10800000">
              <a:off x="4426472" y="2526038"/>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897623B2-83F7-48D8-ACE4-6AD39A7203E4}"/>
                </a:ext>
              </a:extLst>
            </p:cNvPr>
            <p:cNvSpPr/>
            <p:nvPr/>
          </p:nvSpPr>
          <p:spPr>
            <a:xfrm rot="10800000">
              <a:off x="4426472" y="4129884"/>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43811B24-3DD5-4480-A391-BAABD71E5C70}"/>
                </a:ext>
              </a:extLst>
            </p:cNvPr>
            <p:cNvSpPr/>
            <p:nvPr/>
          </p:nvSpPr>
          <p:spPr>
            <a:xfrm rot="10800000">
              <a:off x="4391251" y="3205199"/>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E7B7AC0B-F586-45DB-B056-F0D68CD68215}"/>
                </a:ext>
              </a:extLst>
            </p:cNvPr>
            <p:cNvSpPr/>
            <p:nvPr/>
          </p:nvSpPr>
          <p:spPr>
            <a:xfrm>
              <a:off x="6768191" y="5206695"/>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9D0E9FFB-6AEB-4FA0-B69E-727039D9E2F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1E64-829F-4916-8291-1873529F091B}"/>
              </a:ext>
            </a:extLst>
          </p:cNvPr>
          <p:cNvSpPr>
            <a:spLocks noGrp="1"/>
          </p:cNvSpPr>
          <p:nvPr>
            <p:ph type="title"/>
          </p:nvPr>
        </p:nvSpPr>
        <p:spPr/>
        <p:txBody>
          <a:bodyPr/>
          <a:lstStyle/>
          <a:p>
            <a:r>
              <a:rPr lang="en-US" dirty="0"/>
              <a:t>Ending a Test</a:t>
            </a:r>
          </a:p>
        </p:txBody>
      </p:sp>
    </p:spTree>
    <p:extLst>
      <p:ext uri="{BB962C8B-B14F-4D97-AF65-F5344CB8AC3E}">
        <p14:creationId xmlns:p14="http://schemas.microsoft.com/office/powerpoint/2010/main" val="42468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Pause</a:t>
            </a:r>
          </a:p>
        </p:txBody>
      </p:sp>
      <p:grpSp>
        <p:nvGrpSpPr>
          <p:cNvPr id="3" name="Group 2" descr="image of the pause button location">
            <a:extLst>
              <a:ext uri="{FF2B5EF4-FFF2-40B4-BE49-F238E27FC236}">
                <a16:creationId xmlns:a16="http://schemas.microsoft.com/office/drawing/2014/main" id="{45F5D012-E03C-4B4F-B384-D90A12D6F950}"/>
              </a:ext>
            </a:extLst>
          </p:cNvPr>
          <p:cNvGrpSpPr/>
          <p:nvPr/>
        </p:nvGrpSpPr>
        <p:grpSpPr>
          <a:xfrm>
            <a:off x="1096695" y="1333536"/>
            <a:ext cx="10409505" cy="1039064"/>
            <a:chOff x="1096695" y="1333536"/>
            <a:chExt cx="10409505" cy="1039064"/>
          </a:xfrm>
        </p:grpSpPr>
        <p:pic>
          <p:nvPicPr>
            <p:cNvPr id="9" name="Picture 8">
              <a:extLst>
                <a:ext uri="{FF2B5EF4-FFF2-40B4-BE49-F238E27FC236}">
                  <a16:creationId xmlns:a16="http://schemas.microsoft.com/office/drawing/2014/main" id="{62EA41F9-22A0-4F11-B78F-81B9F73634E1}"/>
                </a:ext>
              </a:extLst>
            </p:cNvPr>
            <p:cNvPicPr>
              <a:picLocks noChangeAspect="1"/>
            </p:cNvPicPr>
            <p:nvPr/>
          </p:nvPicPr>
          <p:blipFill>
            <a:blip r:embed="rId3"/>
            <a:stretch>
              <a:fillRect/>
            </a:stretch>
          </p:blipFill>
          <p:spPr>
            <a:xfrm>
              <a:off x="1096695" y="1333536"/>
              <a:ext cx="10375376" cy="7551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647BADBB-66D7-40EF-B4CB-283CB30A1EFB}"/>
                </a:ext>
              </a:extLst>
            </p:cNvPr>
            <p:cNvSpPr/>
            <p:nvPr/>
          </p:nvSpPr>
          <p:spPr>
            <a:xfrm rot="5400000">
              <a:off x="10830416" y="1696816"/>
              <a:ext cx="778628" cy="5729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FBD8675E-106C-4CD7-88A0-9A000DE72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61534" y="3323189"/>
            <a:ext cx="1686160" cy="11622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3" name="Group 12" descr="image of the alert students will see when they select the pause button">
            <a:extLst>
              <a:ext uri="{FF2B5EF4-FFF2-40B4-BE49-F238E27FC236}">
                <a16:creationId xmlns:a16="http://schemas.microsoft.com/office/drawing/2014/main" id="{D2C7CAFB-82FC-41CE-BBC2-FA3A9EAC267E}"/>
              </a:ext>
            </a:extLst>
          </p:cNvPr>
          <p:cNvGrpSpPr/>
          <p:nvPr/>
        </p:nvGrpSpPr>
        <p:grpSpPr>
          <a:xfrm>
            <a:off x="1269999" y="2888767"/>
            <a:ext cx="7670801" cy="2032001"/>
            <a:chOff x="1384299" y="3149599"/>
            <a:chExt cx="7670801" cy="2032001"/>
          </a:xfrm>
        </p:grpSpPr>
        <p:pic>
          <p:nvPicPr>
            <p:cNvPr id="4" name="Picture 3">
              <a:extLst>
                <a:ext uri="{FF2B5EF4-FFF2-40B4-BE49-F238E27FC236}">
                  <a16:creationId xmlns:a16="http://schemas.microsoft.com/office/drawing/2014/main" id="{AE43B446-391F-4EEF-9C1D-491B48E892CE}"/>
                </a:ext>
              </a:extLst>
            </p:cNvPr>
            <p:cNvPicPr>
              <a:picLocks noChangeAspect="1"/>
            </p:cNvPicPr>
            <p:nvPr/>
          </p:nvPicPr>
          <p:blipFill rotWithShape="1">
            <a:blip r:embed="rId5"/>
            <a:srcRect l="1803" t="8900" r="2431" b="7328"/>
            <a:stretch/>
          </p:blipFill>
          <p:spPr>
            <a:xfrm>
              <a:off x="1384299" y="3149599"/>
              <a:ext cx="7670801" cy="20320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D5E00D2-FCD0-4873-BB0A-25D99C613328}"/>
                </a:ext>
              </a:extLst>
            </p:cNvPr>
            <p:cNvSpPr/>
            <p:nvPr/>
          </p:nvSpPr>
          <p:spPr>
            <a:xfrm>
              <a:off x="1384299" y="4648200"/>
              <a:ext cx="1485901"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Slide Number Placeholder 3">
            <a:extLst>
              <a:ext uri="{FF2B5EF4-FFF2-40B4-BE49-F238E27FC236}">
                <a16:creationId xmlns:a16="http://schemas.microsoft.com/office/drawing/2014/main" id="{B0F4D381-8243-4F3A-8A19-80EE2AEACEF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0" y="65597"/>
            <a:ext cx="11369529" cy="518012"/>
          </a:xfrm>
        </p:spPr>
        <p:txBody>
          <a:bodyPr anchor="b">
            <a:normAutofit/>
          </a:bodyPr>
          <a:lstStyle/>
          <a:p>
            <a:r>
              <a:rPr lang="en-US" dirty="0"/>
              <a:t>Test Pause Rules</a:t>
            </a:r>
          </a:p>
        </p:txBody>
      </p:sp>
      <p:graphicFrame>
        <p:nvGraphicFramePr>
          <p:cNvPr id="5" name="Diagram 4" descr="Graphic with information about pause rules.">
            <a:extLst>
              <a:ext uri="{FF2B5EF4-FFF2-40B4-BE49-F238E27FC236}">
                <a16:creationId xmlns:a16="http://schemas.microsoft.com/office/drawing/2014/main" id="{6A2B92C3-1046-4AD3-B140-C5033E1E1715}"/>
              </a:ext>
            </a:extLst>
          </p:cNvPr>
          <p:cNvGraphicFramePr/>
          <p:nvPr>
            <p:extLst>
              <p:ext uri="{D42A27DB-BD31-4B8C-83A1-F6EECF244321}">
                <p14:modId xmlns:p14="http://schemas.microsoft.com/office/powerpoint/2010/main" val="3900832956"/>
              </p:ext>
            </p:extLst>
          </p:nvPr>
        </p:nvGraphicFramePr>
        <p:xfrm>
          <a:off x="923925" y="1009544"/>
          <a:ext cx="10344150" cy="5009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AF0D88E1-FBF4-407C-9027-9D0183EF04CD}"/>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Timeout</a:t>
            </a:r>
          </a:p>
        </p:txBody>
      </p:sp>
      <p:sp>
        <p:nvSpPr>
          <p:cNvPr id="3" name="Content Placeholder 2"/>
          <p:cNvSpPr>
            <a:spLocks noGrp="1"/>
          </p:cNvSpPr>
          <p:nvPr>
            <p:ph idx="1"/>
          </p:nvPr>
        </p:nvSpPr>
        <p:spPr>
          <a:xfrm>
            <a:off x="426231" y="883920"/>
            <a:ext cx="10966265" cy="4450080"/>
          </a:xfrm>
        </p:spPr>
        <p:txBody>
          <a:bodyPr rtlCol="0">
            <a:noAutofit/>
          </a:bodyPr>
          <a:lstStyle/>
          <a:p>
            <a:pPr marL="0" indent="0" fontAlgn="auto">
              <a:buNone/>
              <a:defRPr/>
            </a:pPr>
            <a:r>
              <a:rPr lang="en-US" sz="2400" b="1" dirty="0">
                <a:solidFill>
                  <a:srgbClr val="53565A"/>
                </a:solidFill>
              </a:rPr>
              <a:t>Test Timeout Due to Inactivity</a:t>
            </a:r>
          </a:p>
          <a:p>
            <a:pPr fontAlgn="auto">
              <a:lnSpc>
                <a:spcPct val="100000"/>
              </a:lnSpc>
              <a:spcAft>
                <a:spcPts val="600"/>
              </a:spcAft>
              <a:buFont typeface="Arial" panose="020B0604020202020204" pitchFamily="34" charset="0"/>
              <a:buChar char="•"/>
              <a:defRPr/>
            </a:pPr>
            <a:r>
              <a:rPr lang="en-US" sz="2000" dirty="0">
                <a:solidFill>
                  <a:srgbClr val="53565A"/>
                </a:solidFill>
              </a:rPr>
              <a:t>As a security measure, after 20 minutes of test inactivity, students are logged out and their tests are paused automatically.</a:t>
            </a:r>
          </a:p>
          <a:p>
            <a:pPr fontAlgn="auto">
              <a:lnSpc>
                <a:spcPct val="100000"/>
              </a:lnSpc>
              <a:spcAft>
                <a:spcPts val="600"/>
              </a:spcAft>
              <a:buFont typeface="Arial" panose="020B0604020202020204" pitchFamily="34" charset="0"/>
              <a:buChar char="•"/>
              <a:defRPr/>
            </a:pPr>
            <a:r>
              <a:rPr lang="en-US" sz="2000" dirty="0">
                <a:solidFill>
                  <a:srgbClr val="53565A"/>
                </a:solidFill>
              </a:rPr>
              <a:t>Inactivity is determined by whether the student is interacting with the test by selecting answers or using navigation tools. Selecting an empty space on the screen is not considered activity.</a:t>
            </a:r>
          </a:p>
          <a:p>
            <a:pPr fontAlgn="auto">
              <a:lnSpc>
                <a:spcPct val="100000"/>
              </a:lnSpc>
              <a:spcAft>
                <a:spcPts val="600"/>
              </a:spcAft>
              <a:buFont typeface="Arial" panose="020B0604020202020204" pitchFamily="34" charset="0"/>
              <a:buChar char="•"/>
              <a:defRPr/>
            </a:pPr>
            <a:r>
              <a:rPr lang="en-US" sz="2000" dirty="0">
                <a:solidFill>
                  <a:srgbClr val="53565A"/>
                </a:solidFill>
              </a:rPr>
              <a:t>Students will receive a warning message before being logged out and must select </a:t>
            </a:r>
            <a:r>
              <a:rPr lang="en-US" sz="2000" b="1" dirty="0">
                <a:solidFill>
                  <a:srgbClr val="53565A"/>
                </a:solidFill>
              </a:rPr>
              <a:t>OK</a:t>
            </a:r>
            <a:r>
              <a:rPr lang="en-US" sz="2000" dirty="0">
                <a:solidFill>
                  <a:srgbClr val="53565A"/>
                </a:solidFill>
              </a:rPr>
              <a:t> on the pop-up message within 60 seconds to avoid automatic logout and pausing of their test.</a:t>
            </a:r>
          </a:p>
          <a:p>
            <a:pPr fontAlgn="auto">
              <a:lnSpc>
                <a:spcPct val="100000"/>
              </a:lnSpc>
              <a:spcAft>
                <a:spcPts val="600"/>
              </a:spcAft>
              <a:buFont typeface="Arial" panose="020B0604020202020204" pitchFamily="34" charset="0"/>
              <a:buChar char="•"/>
              <a:defRPr/>
            </a:pPr>
            <a:r>
              <a:rPr lang="en-US" sz="2000" dirty="0">
                <a:solidFill>
                  <a:srgbClr val="53565A"/>
                </a:solidFill>
              </a:rPr>
              <a:t>If a student’s test is paused due to inactivity, the same rules apply as when the student intentionally pauses the test.</a:t>
            </a:r>
          </a:p>
        </p:txBody>
      </p:sp>
      <p:pic>
        <p:nvPicPr>
          <p:cNvPr id="7" name="Picture 6" descr="image of the warning message students will see if they have been inactive and will be logged out of their test">
            <a:extLst>
              <a:ext uri="{FF2B5EF4-FFF2-40B4-BE49-F238E27FC236}">
                <a16:creationId xmlns:a16="http://schemas.microsoft.com/office/drawing/2014/main" id="{C9A20039-DC19-4E79-BBCB-07903212463E}"/>
              </a:ext>
            </a:extLst>
          </p:cNvPr>
          <p:cNvPicPr>
            <a:picLocks noChangeAspect="1"/>
          </p:cNvPicPr>
          <p:nvPr/>
        </p:nvPicPr>
        <p:blipFill rotWithShape="1">
          <a:blip r:embed="rId3"/>
          <a:srcRect l="2680" t="18962" r="5470" b="19119"/>
          <a:stretch/>
        </p:blipFill>
        <p:spPr>
          <a:xfrm>
            <a:off x="4947920" y="4907279"/>
            <a:ext cx="5669280" cy="120904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01459EEB-9852-4F74-95BC-29D4E44C6FF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Segment</a:t>
            </a:r>
          </a:p>
        </p:txBody>
      </p:sp>
      <p:pic>
        <p:nvPicPr>
          <p:cNvPr id="8" name="Picture 7" descr="image of the message students will see when they have reached the end of a segment in segmented tests.">
            <a:extLst>
              <a:ext uri="{FF2B5EF4-FFF2-40B4-BE49-F238E27FC236}">
                <a16:creationId xmlns:a16="http://schemas.microsoft.com/office/drawing/2014/main" id="{BF6A5556-221E-482A-9A7C-C08C2066CE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58066" y="1109435"/>
            <a:ext cx="7475868" cy="258851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image of the alert students will see before moving on to a new segment in segmented tests">
            <a:extLst>
              <a:ext uri="{FF2B5EF4-FFF2-40B4-BE49-F238E27FC236}">
                <a16:creationId xmlns:a16="http://schemas.microsoft.com/office/drawing/2014/main" id="{74D4F620-3AA4-4964-8EEB-E3B597C5FA95}"/>
              </a:ext>
            </a:extLst>
          </p:cNvPr>
          <p:cNvPicPr>
            <a:picLocks noChangeAspect="1"/>
          </p:cNvPicPr>
          <p:nvPr/>
        </p:nvPicPr>
        <p:blipFill rotWithShape="1">
          <a:blip r:embed="rId4">
            <a:extLst>
              <a:ext uri="{28A0092B-C50C-407E-A947-70E740481C1C}">
                <a14:useLocalDpi xmlns:a14="http://schemas.microsoft.com/office/drawing/2010/main" val="0"/>
              </a:ext>
            </a:extLst>
          </a:blip>
          <a:srcRect l="21863" t="36828" r="22550" b="35986"/>
          <a:stretch/>
        </p:blipFill>
        <p:spPr>
          <a:xfrm>
            <a:off x="3497179" y="4114801"/>
            <a:ext cx="5197642" cy="18127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CDADC928-A2E4-405F-86BB-1A3C17B766F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Test</a:t>
            </a:r>
          </a:p>
        </p:txBody>
      </p:sp>
      <p:sp>
        <p:nvSpPr>
          <p:cNvPr id="12" name="Rectangle 11" descr="image students will see when they answer the last item of their test">
            <a:extLst>
              <a:ext uri="{FF2B5EF4-FFF2-40B4-BE49-F238E27FC236}">
                <a16:creationId xmlns:a16="http://schemas.microsoft.com/office/drawing/2014/main" id="{E4865619-CD38-437B-B993-9B19FA7D7AF6}"/>
              </a:ext>
            </a:extLst>
          </p:cNvPr>
          <p:cNvSpPr/>
          <p:nvPr/>
        </p:nvSpPr>
        <p:spPr>
          <a:xfrm>
            <a:off x="3800475" y="1302912"/>
            <a:ext cx="3733800" cy="7315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descr="image of the alert students will see when they select the End Test button.">
            <a:extLst>
              <a:ext uri="{FF2B5EF4-FFF2-40B4-BE49-F238E27FC236}">
                <a16:creationId xmlns:a16="http://schemas.microsoft.com/office/drawing/2014/main" id="{42647256-0173-440E-8D6E-A12819481B03}"/>
              </a:ext>
            </a:extLst>
          </p:cNvPr>
          <p:cNvGrpSpPr/>
          <p:nvPr/>
        </p:nvGrpSpPr>
        <p:grpSpPr>
          <a:xfrm>
            <a:off x="685800" y="1312437"/>
            <a:ext cx="10998200" cy="4233126"/>
            <a:chOff x="685800" y="1312437"/>
            <a:chExt cx="10998200" cy="4233126"/>
          </a:xfrm>
        </p:grpSpPr>
        <p:grpSp>
          <p:nvGrpSpPr>
            <p:cNvPr id="11" name="Group 10">
              <a:extLst>
                <a:ext uri="{FF2B5EF4-FFF2-40B4-BE49-F238E27FC236}">
                  <a16:creationId xmlns:a16="http://schemas.microsoft.com/office/drawing/2014/main" id="{159CA749-80C2-4816-8523-BE703C3EB914}"/>
                </a:ext>
              </a:extLst>
            </p:cNvPr>
            <p:cNvGrpSpPr/>
            <p:nvPr/>
          </p:nvGrpSpPr>
          <p:grpSpPr>
            <a:xfrm>
              <a:off x="685800" y="1312437"/>
              <a:ext cx="9951955" cy="3047998"/>
              <a:chOff x="718457" y="1219201"/>
              <a:chExt cx="9951955" cy="3047998"/>
            </a:xfrm>
          </p:grpSpPr>
          <p:pic>
            <p:nvPicPr>
              <p:cNvPr id="9" name="Picture 8">
                <a:extLst>
                  <a:ext uri="{FF2B5EF4-FFF2-40B4-BE49-F238E27FC236}">
                    <a16:creationId xmlns:a16="http://schemas.microsoft.com/office/drawing/2014/main" id="{639A54A8-7239-46DB-9901-C8B035BCADF4}"/>
                  </a:ext>
                </a:extLst>
              </p:cNvPr>
              <p:cNvPicPr>
                <a:picLocks noChangeAspect="1"/>
              </p:cNvPicPr>
              <p:nvPr/>
            </p:nvPicPr>
            <p:blipFill rotWithShape="1">
              <a:blip r:embed="rId3"/>
              <a:srcRect l="460"/>
              <a:stretch/>
            </p:blipFill>
            <p:spPr>
              <a:xfrm>
                <a:off x="718457" y="1219201"/>
                <a:ext cx="9951955" cy="304799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8B875363-2C8B-4E33-B08C-03257B129014}"/>
                  </a:ext>
                </a:extLst>
              </p:cNvPr>
              <p:cNvSpPr/>
              <p:nvPr/>
            </p:nvSpPr>
            <p:spPr>
              <a:xfrm rot="5400000">
                <a:off x="2341048" y="2326202"/>
                <a:ext cx="838200" cy="49109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C23A256D-D649-4F27-8880-ED874CA4DDA3}"/>
                </a:ext>
              </a:extLst>
            </p:cNvPr>
            <p:cNvPicPr>
              <a:picLocks noChangeAspect="1"/>
            </p:cNvPicPr>
            <p:nvPr/>
          </p:nvPicPr>
          <p:blipFill rotWithShape="1">
            <a:blip r:embed="rId4"/>
            <a:srcRect l="1556" t="8520" r="1577" b="6202"/>
            <a:stretch/>
          </p:blipFill>
          <p:spPr>
            <a:xfrm>
              <a:off x="4034971" y="3948992"/>
              <a:ext cx="7649029" cy="1596571"/>
            </a:xfrm>
            <a:prstGeom prst="rect">
              <a:avLst/>
            </a:prstGeom>
            <a:ln>
              <a:noFill/>
            </a:ln>
            <a:effectLst>
              <a:outerShdw blurRad="292100" dist="139700" dir="2700000" algn="tl" rotWithShape="0">
                <a:srgbClr val="333333">
                  <a:alpha val="65000"/>
                </a:srgbClr>
              </a:outerShdw>
            </a:effectLst>
          </p:spPr>
        </p:pic>
      </p:grpSp>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Submission</a:t>
            </a:r>
          </a:p>
        </p:txBody>
      </p:sp>
      <p:grpSp>
        <p:nvGrpSpPr>
          <p:cNvPr id="3" name="Group 2" descr="image of the item review screen.">
            <a:extLst>
              <a:ext uri="{FF2B5EF4-FFF2-40B4-BE49-F238E27FC236}">
                <a16:creationId xmlns:a16="http://schemas.microsoft.com/office/drawing/2014/main" id="{04BE9D18-5DB7-46A3-91E6-67DFEBE60A61}"/>
              </a:ext>
            </a:extLst>
          </p:cNvPr>
          <p:cNvGrpSpPr/>
          <p:nvPr/>
        </p:nvGrpSpPr>
        <p:grpSpPr>
          <a:xfrm>
            <a:off x="1061604" y="1179752"/>
            <a:ext cx="5881130" cy="4702991"/>
            <a:chOff x="1061604" y="1179752"/>
            <a:chExt cx="5881130" cy="4702991"/>
          </a:xfrm>
        </p:grpSpPr>
        <p:pic>
          <p:nvPicPr>
            <p:cNvPr id="6" name="Picture 5">
              <a:extLst>
                <a:ext uri="{FF2B5EF4-FFF2-40B4-BE49-F238E27FC236}">
                  <a16:creationId xmlns:a16="http://schemas.microsoft.com/office/drawing/2014/main" id="{A5645956-F0AF-4AAA-A180-63691D6C60EE}"/>
                </a:ext>
              </a:extLst>
            </p:cNvPr>
            <p:cNvPicPr>
              <a:picLocks noChangeAspect="1"/>
            </p:cNvPicPr>
            <p:nvPr/>
          </p:nvPicPr>
          <p:blipFill>
            <a:blip r:embed="rId3"/>
            <a:stretch>
              <a:fillRect/>
            </a:stretch>
          </p:blipFill>
          <p:spPr>
            <a:xfrm>
              <a:off x="1061604" y="1179752"/>
              <a:ext cx="5881130" cy="4647726"/>
            </a:xfrm>
            <a:prstGeom prst="rect">
              <a:avLst/>
            </a:prstGeom>
            <a:ln>
              <a:noFill/>
            </a:ln>
            <a:effectLst>
              <a:outerShdw blurRad="292100" dist="139700" dir="2700000" algn="tl" rotWithShape="0">
                <a:srgbClr val="333333">
                  <a:alpha val="65000"/>
                </a:srgbClr>
              </a:outerShdw>
            </a:effectLst>
          </p:spPr>
        </p:pic>
        <p:sp>
          <p:nvSpPr>
            <p:cNvPr id="11" name="Arrow: Left 10">
              <a:extLst>
                <a:ext uri="{FF2B5EF4-FFF2-40B4-BE49-F238E27FC236}">
                  <a16:creationId xmlns:a16="http://schemas.microsoft.com/office/drawing/2014/main" id="{B0745C3E-865F-4FD5-B9E0-5586E431980E}"/>
                </a:ext>
              </a:extLst>
            </p:cNvPr>
            <p:cNvSpPr/>
            <p:nvPr/>
          </p:nvSpPr>
          <p:spPr>
            <a:xfrm>
              <a:off x="4505814" y="5349343"/>
              <a:ext cx="1007444"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descr="image of the warning students will see when they select the submit test button.">
            <a:extLst>
              <a:ext uri="{FF2B5EF4-FFF2-40B4-BE49-F238E27FC236}">
                <a16:creationId xmlns:a16="http://schemas.microsoft.com/office/drawing/2014/main" id="{9A91BAAF-0286-4219-ADC6-C3F6FD3DCA1B}"/>
              </a:ext>
            </a:extLst>
          </p:cNvPr>
          <p:cNvGrpSpPr/>
          <p:nvPr/>
        </p:nvGrpSpPr>
        <p:grpSpPr>
          <a:xfrm>
            <a:off x="5943313" y="2815862"/>
            <a:ext cx="5187082" cy="1303057"/>
            <a:chOff x="5943313" y="2815862"/>
            <a:chExt cx="5187082" cy="1303057"/>
          </a:xfrm>
        </p:grpSpPr>
        <p:sp>
          <p:nvSpPr>
            <p:cNvPr id="12" name="Rectangle: Rounded Corners 11">
              <a:extLst>
                <a:ext uri="{FF2B5EF4-FFF2-40B4-BE49-F238E27FC236}">
                  <a16:creationId xmlns:a16="http://schemas.microsoft.com/office/drawing/2014/main" id="{C4F16DE3-9A36-41C5-9775-99579AB25C97}"/>
                </a:ext>
              </a:extLst>
            </p:cNvPr>
            <p:cNvSpPr/>
            <p:nvPr/>
          </p:nvSpPr>
          <p:spPr>
            <a:xfrm>
              <a:off x="5943313" y="2815862"/>
              <a:ext cx="5187082" cy="13030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10ABBF3-9BEB-4F5E-8A91-0483167BDDC5}"/>
                </a:ext>
              </a:extLst>
            </p:cNvPr>
            <p:cNvPicPr>
              <a:picLocks noChangeAspect="1"/>
            </p:cNvPicPr>
            <p:nvPr/>
          </p:nvPicPr>
          <p:blipFill rotWithShape="1">
            <a:blip r:embed="rId4"/>
            <a:srcRect l="954" t="4949" r="2287" b="9599"/>
            <a:stretch/>
          </p:blipFill>
          <p:spPr>
            <a:xfrm>
              <a:off x="5977626" y="2864707"/>
              <a:ext cx="5115697" cy="1204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Slide Number Placeholder 3">
            <a:extLst>
              <a:ext uri="{FF2B5EF4-FFF2-40B4-BE49-F238E27FC236}">
                <a16:creationId xmlns:a16="http://schemas.microsoft.com/office/drawing/2014/main" id="{84E721A1-3938-49F0-8A08-95AB5BB70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ormAutofit/>
          </a:bodyPr>
          <a:lstStyle/>
          <a:p>
            <a:r>
              <a:rPr lang="en-US" altLang="en-US" dirty="0"/>
              <a:t>Contact the Idaho Help Desk</a:t>
            </a:r>
            <a:endParaRPr altLang="en-US" dirty="0"/>
          </a:p>
        </p:txBody>
      </p:sp>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426231" y="1016978"/>
            <a:ext cx="10966449" cy="3732737"/>
          </a:xfrm>
        </p:spPr>
        <p:txBody>
          <a:bodyPr>
            <a:normAutofit fontScale="85000" lnSpcReduction="20000"/>
          </a:bodyPr>
          <a:lstStyle/>
          <a:p>
            <a:pPr marL="233363" marR="0" lvl="0" indent="-233363" algn="l" defTabSz="914400" rtl="0" eaLnBrk="1" fontAlgn="auto" latinLnBrk="0" hangingPunct="1">
              <a:lnSpc>
                <a:spcPct val="100000"/>
              </a:lnSpc>
              <a:spcBef>
                <a:spcPts val="600"/>
              </a:spcBef>
              <a:spcAft>
                <a:spcPts val="0"/>
              </a:spcAft>
              <a:buClr>
                <a:srgbClr val="FFFFFF">
                  <a:lumMod val="6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335B"/>
                </a:solidFill>
                <a:effectLst/>
                <a:uLnTx/>
                <a:uFillTx/>
                <a:latin typeface="Arial"/>
                <a:ea typeface="+mn-ea"/>
                <a:cs typeface="+mn-cs"/>
              </a:rPr>
              <a:t>If you have general questions or need further information visit the Idaho portal or consult the Idaho Help Desk for assistance. </a:t>
            </a:r>
          </a:p>
          <a:p>
            <a:pPr marL="233363" marR="0" lvl="0" indent="-233363" algn="l" defTabSz="914400" rtl="0" eaLnBrk="1" fontAlgn="auto" latinLnBrk="0" hangingPunct="1">
              <a:lnSpc>
                <a:spcPct val="100000"/>
              </a:lnSpc>
              <a:spcBef>
                <a:spcPts val="600"/>
              </a:spcBef>
              <a:spcAft>
                <a:spcPts val="0"/>
              </a:spcAft>
              <a:buClr>
                <a:srgbClr val="FFFFFF">
                  <a:lumMod val="6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335B"/>
                </a:solidFill>
                <a:effectLst/>
                <a:uLnTx/>
                <a:uFillTx/>
                <a:latin typeface="Arial"/>
                <a:ea typeface="+mn-ea"/>
                <a:cs typeface="+mn-cs"/>
              </a:rPr>
              <a:t>Idaho Portal: </a:t>
            </a:r>
            <a:r>
              <a:rPr kumimoji="0" lang="en-US" sz="2400" b="0" i="0" u="none" strike="noStrike" kern="1200" cap="none" spc="0" normalizeH="0" baseline="0" noProof="0" dirty="0">
                <a:ln>
                  <a:noFill/>
                </a:ln>
                <a:solidFill>
                  <a:srgbClr val="00335B"/>
                </a:solidFill>
                <a:effectLst/>
                <a:uLnTx/>
                <a:uFillTx/>
                <a:latin typeface="Arial"/>
                <a:ea typeface="+mn-ea"/>
                <a:cs typeface="+mn-cs"/>
                <a:hlinkClick r:id="rId3"/>
              </a:rPr>
              <a:t>https://idaho.portal.cambiumast.com/</a:t>
            </a:r>
            <a:endParaRPr kumimoji="0" lang="en-US" sz="2400" b="0" i="0" u="none" strike="noStrike" kern="1200" cap="none" spc="0" normalizeH="0" baseline="0" noProof="0" dirty="0">
              <a:ln>
                <a:noFill/>
              </a:ln>
              <a:solidFill>
                <a:srgbClr val="00335B"/>
              </a:solidFill>
              <a:effectLst/>
              <a:uLnTx/>
              <a:uFillTx/>
              <a:latin typeface="Arial"/>
              <a:ea typeface="+mn-ea"/>
              <a:cs typeface="+mn-cs"/>
            </a:endParaRPr>
          </a:p>
          <a:p>
            <a:pPr marL="233363" marR="0" lvl="0" indent="-233363" algn="l" defTabSz="914400" rtl="0" eaLnBrk="1" fontAlgn="auto" latinLnBrk="0" hangingPunct="1">
              <a:lnSpc>
                <a:spcPct val="100000"/>
              </a:lnSpc>
              <a:spcBef>
                <a:spcPts val="600"/>
              </a:spcBef>
              <a:spcAft>
                <a:spcPts val="0"/>
              </a:spcAft>
              <a:buClr>
                <a:srgbClr val="FFFFFF">
                  <a:lumMod val="6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335B"/>
                </a:solidFill>
                <a:effectLst/>
                <a:uLnTx/>
                <a:uFillTx/>
                <a:latin typeface="Arial"/>
                <a:ea typeface="+mn-ea"/>
                <a:cs typeface="+mn-cs"/>
              </a:rPr>
              <a:t>Idaho Help Desk Contact Information: </a:t>
            </a:r>
          </a:p>
          <a:p>
            <a:pPr marL="742950" marR="0" lvl="1" indent="-342900" algn="l" defTabSz="914400" rtl="0" eaLnBrk="1" fontAlgn="auto" latinLnBrk="0" hangingPunct="1">
              <a:lnSpc>
                <a:spcPct val="100000"/>
              </a:lnSpc>
              <a:spcBef>
                <a:spcPts val="600"/>
              </a:spcBef>
              <a:spcAft>
                <a:spcPts val="0"/>
              </a:spcAft>
              <a:buClr>
                <a:srgbClr val="FFFFFF">
                  <a:lumMod val="65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335B"/>
                </a:solidFill>
                <a:effectLst/>
                <a:uLnTx/>
                <a:uFillTx/>
                <a:latin typeface="Arial"/>
                <a:ea typeface="+mn-ea"/>
                <a:cs typeface="+mn-cs"/>
              </a:rPr>
              <a:t>Customer Support Email: </a:t>
            </a:r>
            <a:r>
              <a:rPr kumimoji="0" lang="en-US" sz="1800" b="0" i="0" u="none" strike="noStrike" kern="1200" cap="none" spc="0" normalizeH="0" baseline="0" noProof="0" dirty="0">
                <a:ln>
                  <a:noFill/>
                </a:ln>
                <a:solidFill>
                  <a:srgbClr val="00335B"/>
                </a:solidFill>
                <a:effectLst/>
                <a:uLnTx/>
                <a:uFillTx/>
                <a:latin typeface="Arial"/>
                <a:ea typeface="+mn-ea"/>
                <a:cs typeface="+mn-cs"/>
                <a:hlinkClick r:id="rId4">
                  <a:extLst>
                    <a:ext uri="{A12FA001-AC4F-418D-AE19-62706E023703}">
                      <ahyp:hlinkClr xmlns:ahyp="http://schemas.microsoft.com/office/drawing/2018/hyperlinkcolor" val="tx"/>
                    </a:ext>
                  </a:extLst>
                </a:hlinkClick>
              </a:rPr>
              <a:t>IDHelpDesk@cambiumassessment.com</a:t>
            </a:r>
            <a:endParaRPr kumimoji="0" lang="en-US" sz="1800" b="0" i="0" u="none" strike="noStrike" kern="1200" cap="none" spc="0" normalizeH="0" baseline="0" noProof="0" dirty="0">
              <a:ln>
                <a:noFill/>
              </a:ln>
              <a:solidFill>
                <a:srgbClr val="00335B"/>
              </a:solidFill>
              <a:effectLst/>
              <a:uLnTx/>
              <a:uFillTx/>
              <a:latin typeface="Arial"/>
              <a:ea typeface="+mn-ea"/>
              <a:cs typeface="+mn-cs"/>
            </a:endParaRPr>
          </a:p>
          <a:p>
            <a:pPr marL="742950" marR="0" lvl="1" indent="-342900" algn="l" defTabSz="914400" rtl="0" eaLnBrk="1" fontAlgn="auto" latinLnBrk="0" hangingPunct="1">
              <a:lnSpc>
                <a:spcPct val="100000"/>
              </a:lnSpc>
              <a:spcBef>
                <a:spcPts val="600"/>
              </a:spcBef>
              <a:spcAft>
                <a:spcPts val="0"/>
              </a:spcAft>
              <a:buClr>
                <a:srgbClr val="FFFFFF">
                  <a:lumMod val="65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335B"/>
                </a:solidFill>
                <a:effectLst/>
                <a:uLnTx/>
                <a:uFillTx/>
                <a:latin typeface="Arial"/>
                <a:ea typeface="+mn-ea"/>
                <a:cs typeface="+mn-cs"/>
              </a:rPr>
              <a:t>Customer Support Phone: 1-844-560-7365</a:t>
            </a:r>
          </a:p>
          <a:p>
            <a:pPr marL="742950" marR="0" lvl="1" indent="-342900" algn="l" defTabSz="914400" rtl="0" eaLnBrk="1" fontAlgn="auto" latinLnBrk="0" hangingPunct="1">
              <a:lnSpc>
                <a:spcPct val="100000"/>
              </a:lnSpc>
              <a:spcBef>
                <a:spcPts val="600"/>
              </a:spcBef>
              <a:spcAft>
                <a:spcPts val="0"/>
              </a:spcAft>
              <a:buClr>
                <a:srgbClr val="FFFFFF">
                  <a:lumMod val="65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335B"/>
                </a:solidFill>
                <a:effectLst/>
                <a:uLnTx/>
                <a:uFillTx/>
                <a:latin typeface="Arial"/>
                <a:ea typeface="+mn-ea"/>
                <a:cs typeface="+mn-cs"/>
              </a:rPr>
              <a:t>Hours of Operation: Monday – Friday 8:00 am to 8:00 pm MT</a:t>
            </a:r>
          </a:p>
          <a:p>
            <a:pPr marL="285750" marR="0" lvl="0" indent="-342900" algn="l" defTabSz="914400" rtl="0" eaLnBrk="1" fontAlgn="auto" latinLnBrk="0" hangingPunct="1">
              <a:lnSpc>
                <a:spcPct val="100000"/>
              </a:lnSpc>
              <a:spcBef>
                <a:spcPts val="600"/>
              </a:spcBef>
              <a:spcAft>
                <a:spcPts val="0"/>
              </a:spcAft>
              <a:buClr>
                <a:srgbClr val="FFFFFF">
                  <a:lumMod val="65000"/>
                </a:srgbClr>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When contacting the Idaho Help Desk, please be ready to provide the following information: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Any error messages that are appearing (including codes)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Your operating system and browser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Your network configuration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Your contact information for follow-up by phone or email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Any other relevant information, such as test names or content areas, student EDUIDs, session IDs, and search criteria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For questions about test administration or policy issues, please contact your District Test Coordinator.</a:t>
            </a:r>
          </a:p>
          <a:p>
            <a:endParaRPr lang="en-US" dirty="0"/>
          </a:p>
        </p:txBody>
      </p:sp>
      <p:sp>
        <p:nvSpPr>
          <p:cNvPr id="5" name="Slide Number Placeholder 3">
            <a:extLst>
              <a:ext uri="{FF2B5EF4-FFF2-40B4-BE49-F238E27FC236}">
                <a16:creationId xmlns:a16="http://schemas.microsoft.com/office/drawing/2014/main" id="{5CD0C830-7936-4A24-B327-2C42654EFDA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4498463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Login Errors</a:t>
            </a:r>
          </a:p>
        </p:txBody>
      </p:sp>
      <p:graphicFrame>
        <p:nvGraphicFramePr>
          <p:cNvPr id="6" name="Table 5" descr="Table showing common student login errors and how to resolve each error"/>
          <p:cNvGraphicFramePr>
            <a:graphicFrameLocks noGrp="1"/>
          </p:cNvGraphicFramePr>
          <p:nvPr>
            <p:extLst>
              <p:ext uri="{D42A27DB-BD31-4B8C-83A1-F6EECF244321}">
                <p14:modId xmlns:p14="http://schemas.microsoft.com/office/powerpoint/2010/main" val="1164792157"/>
              </p:ext>
            </p:extLst>
          </p:nvPr>
        </p:nvGraphicFramePr>
        <p:xfrm>
          <a:off x="1600200" y="1344087"/>
          <a:ext cx="8991600" cy="4169825"/>
        </p:xfrm>
        <a:graphic>
          <a:graphicData uri="http://schemas.openxmlformats.org/drawingml/2006/table">
            <a:tbl>
              <a:tblPr firstRow="1" bandRow="1">
                <a:tableStyleId>{5C22544A-7EE6-4342-B048-85BDC9FD1C3A}</a:tableStyleId>
              </a:tblPr>
              <a:tblGrid>
                <a:gridCol w="2748786">
                  <a:extLst>
                    <a:ext uri="{9D8B030D-6E8A-4147-A177-3AD203B41FA5}">
                      <a16:colId xmlns:a16="http://schemas.microsoft.com/office/drawing/2014/main" val="20000"/>
                    </a:ext>
                  </a:extLst>
                </a:gridCol>
                <a:gridCol w="1975614">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90321">
                <a:tc>
                  <a:txBody>
                    <a:bodyPr/>
                    <a:lstStyle/>
                    <a:p>
                      <a:r>
                        <a:rPr lang="en-US" sz="1400" dirty="0">
                          <a:latin typeface="Calibri" panose="020F0502020204030204" pitchFamily="34" charset="0"/>
                          <a:cs typeface="Calibri" panose="020F0502020204030204" pitchFamily="34" charset="0"/>
                        </a:rPr>
                        <a:t>Issue</a:t>
                      </a:r>
                      <a:endParaRPr lang="en-US" sz="1400" b="1"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latin typeface="Calibri" panose="020F0502020204030204" pitchFamily="34" charset="0"/>
                          <a:cs typeface="Calibri" panose="020F0502020204030204" pitchFamily="34" charset="0"/>
                        </a:rPr>
                        <a:t>Error Message</a:t>
                      </a:r>
                      <a:endParaRPr lang="en-US" sz="1400"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latin typeface="Calibri" panose="020F0502020204030204" pitchFamily="34" charset="0"/>
                          <a:cs typeface="Calibri" panose="020F0502020204030204" pitchFamily="34" charset="0"/>
                        </a:rPr>
                        <a:t>What</a:t>
                      </a:r>
                      <a:r>
                        <a:rPr lang="en-US" sz="1400" baseline="0" dirty="0">
                          <a:latin typeface="Calibri" panose="020F0502020204030204" pitchFamily="34" charset="0"/>
                          <a:cs typeface="Calibri" panose="020F0502020204030204" pitchFamily="34" charset="0"/>
                        </a:rPr>
                        <a:t> to Do</a:t>
                      </a:r>
                      <a:endParaRPr lang="en-US" sz="1400" dirty="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883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Student first</a:t>
                      </a:r>
                      <a:r>
                        <a:rPr lang="en-US" sz="1400" baseline="0" dirty="0">
                          <a:latin typeface="Calibri" panose="020F0502020204030204" pitchFamily="34" charset="0"/>
                          <a:cs typeface="Calibri" panose="020F0502020204030204" pitchFamily="34" charset="0"/>
                        </a:rPr>
                        <a:t> name and SSID do not exactly match what is in the system.</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latin typeface="Calibri" panose="020F0502020204030204" pitchFamily="34" charset="0"/>
                          <a:cs typeface="Calibri" panose="020F0502020204030204" pitchFamily="34" charset="0"/>
                        </a:rPr>
                        <a:t>Verify that the student has entered the correct first name and exact SSID</a:t>
                      </a:r>
                      <a:r>
                        <a:rPr lang="en-US" sz="1400" u="none" dirty="0">
                          <a:latin typeface="Calibri" panose="020F0502020204030204" pitchFamily="34" charset="0"/>
                          <a:cs typeface="Calibri" panose="020F0502020204030204" pitchFamily="34" charset="0"/>
                        </a:rPr>
                        <a:t>. You</a:t>
                      </a:r>
                      <a:r>
                        <a:rPr lang="en-US" sz="1400" u="none" baseline="0" dirty="0">
                          <a:latin typeface="Calibri" panose="020F0502020204030204" pitchFamily="34" charset="0"/>
                          <a:cs typeface="Calibri" panose="020F0502020204030204" pitchFamily="34" charset="0"/>
                        </a:rPr>
                        <a:t> may </a:t>
                      </a:r>
                      <a:r>
                        <a:rPr lang="en-US" sz="1400" baseline="0" dirty="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400" b="0" baseline="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335272">
                <a:tc>
                  <a:txBody>
                    <a:bodyPr/>
                    <a:lstStyle/>
                    <a:p>
                      <a:r>
                        <a:rPr lang="en-US" sz="1400" dirty="0">
                          <a:latin typeface="Calibri" panose="020F0502020204030204" pitchFamily="34" charset="0"/>
                          <a:cs typeface="Calibri" panose="020F0502020204030204" pitchFamily="34" charset="0"/>
                        </a:rPr>
                        <a:t>Student enters the</a:t>
                      </a:r>
                      <a:r>
                        <a:rPr lang="en-US" sz="1400" baseline="0" dirty="0">
                          <a:latin typeface="Calibri" panose="020F0502020204030204" pitchFamily="34" charset="0"/>
                          <a:cs typeface="Calibri" panose="020F0502020204030204" pitchFamily="34" charset="0"/>
                        </a:rPr>
                        <a:t> session ID incorrectly.</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u="none" strike="noStrike" kern="1200" baseline="0" dirty="0">
                          <a:latin typeface="Calibri" panose="020F0502020204030204" pitchFamily="34" charset="0"/>
                          <a:cs typeface="Calibri" panose="020F0502020204030204" pitchFamily="34" charset="0"/>
                        </a:rPr>
                        <a:t>The session is not available for testing.</a:t>
                      </a:r>
                      <a:endParaRPr lang="en-US" sz="1400" b="0"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latin typeface="Calibri" panose="020F0502020204030204" pitchFamily="34" charset="0"/>
                          <a:cs typeface="Calibri" panose="020F0502020204030204" pitchFamily="34" charset="0"/>
                        </a:rPr>
                        <a:t>Verify that the student has entered the correct</a:t>
                      </a:r>
                      <a:r>
                        <a:rPr lang="en-US" sz="1400" baseline="0" dirty="0">
                          <a:latin typeface="Calibri" panose="020F0502020204030204" pitchFamily="34" charset="0"/>
                          <a:cs typeface="Calibri" panose="020F0502020204030204" pitchFamily="34" charset="0"/>
                        </a:rPr>
                        <a:t> session ID with no extra spaces or characters.</a:t>
                      </a:r>
                      <a:endParaRPr lang="en-US" sz="14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21916">
                <a:tc>
                  <a:txBody>
                    <a:bodyPr/>
                    <a:lstStyle/>
                    <a:p>
                      <a:r>
                        <a:rPr lang="en-US" sz="1400" dirty="0">
                          <a:latin typeface="Calibri" panose="020F0502020204030204" pitchFamily="34" charset="0"/>
                          <a:cs typeface="Calibri" panose="020F0502020204030204" pitchFamily="34" charset="0"/>
                        </a:rPr>
                        <a:t>Student enters a</a:t>
                      </a:r>
                      <a:r>
                        <a:rPr lang="en-US" sz="1400" baseline="0" dirty="0">
                          <a:latin typeface="Calibri" panose="020F0502020204030204" pitchFamily="34" charset="0"/>
                          <a:cs typeface="Calibri" panose="020F0502020204030204" pitchFamily="34" charset="0"/>
                        </a:rPr>
                        <a:t> session ID for an incorrect or expired session.</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u="none" strike="noStrike" kern="1200" baseline="0" dirty="0">
                          <a:latin typeface="Calibri" panose="020F0502020204030204" pitchFamily="34" charset="0"/>
                          <a:cs typeface="Calibri" panose="020F0502020204030204" pitchFamily="34" charset="0"/>
                        </a:rPr>
                        <a:t>Session has expired.</a:t>
                      </a:r>
                      <a:endParaRPr lang="en-US" sz="1400" b="0" u="none" strike="sng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kern="1200" baseline="0" dirty="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4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r h="994724">
                <a:tc>
                  <a:txBody>
                    <a:bodyPr/>
                    <a:lstStyle/>
                    <a:p>
                      <a:r>
                        <a:rPr lang="en-US" sz="1400" b="0" dirty="0">
                          <a:solidFill>
                            <a:schemeClr val="tx1"/>
                          </a:solidFill>
                          <a:latin typeface="Calibri" panose="020F0502020204030204" pitchFamily="34" charset="0"/>
                          <a:cs typeface="Calibri" panose="020F0502020204030204" pitchFamily="34" charset="0"/>
                        </a:rPr>
                        <a:t>One person (either the TA or the student) is using</a:t>
                      </a:r>
                      <a:r>
                        <a:rPr lang="en-US" sz="1400" b="0" baseline="0" dirty="0">
                          <a:solidFill>
                            <a:schemeClr val="tx1"/>
                          </a:solidFill>
                          <a:latin typeface="Calibri" panose="020F0502020204030204" pitchFamily="34" charset="0"/>
                          <a:cs typeface="Calibri" panose="020F0502020204030204" pitchFamily="34" charset="0"/>
                        </a:rPr>
                        <a:t> the Operational Test Administration Site, and the other is using the Practice Site.</a:t>
                      </a:r>
                      <a:endParaRPr lang="en-US" sz="1400" b="0" dirty="0">
                        <a:solidFill>
                          <a:schemeClr val="tx1"/>
                        </a:solidFill>
                        <a:latin typeface="Calibri" panose="020F0502020204030204" pitchFamily="34" charset="0"/>
                        <a:cs typeface="Calibri" panose="020F0502020204030204" pitchFamily="34" charset="0"/>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Calibri" panose="020F0502020204030204" pitchFamily="34" charset="0"/>
                          <a:cs typeface="Calibri" panose="020F0502020204030204" pitchFamily="34" charset="0"/>
                        </a:rPr>
                        <a:t>The session is not available for testing.</a:t>
                      </a:r>
                      <a:endParaRPr lang="en-US" sz="1400" b="0"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p>
                      <a:r>
                        <a:rPr lang="en-US" sz="1400" b="0" dirty="0">
                          <a:solidFill>
                            <a:schemeClr val="tx1"/>
                          </a:solidFill>
                          <a:latin typeface="Calibri" panose="020F0502020204030204" pitchFamily="34" charset="0"/>
                          <a:cs typeface="Calibri" panose="020F0502020204030204" pitchFamily="34" charset="0"/>
                        </a:rPr>
                        <a:t>If taking a practice test, make sure that you and the student are both on the Practice Site. If taking an operational test, make sure that the student is using the Secure Browser and you are using the Operational Test Administration Site.</a:t>
                      </a:r>
                    </a:p>
                  </a:txBody>
                  <a:tcPr marT="45718" marB="45718"/>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CF4BEC26-6896-406A-9706-28E20AF5246E}"/>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grpSp>
        <p:nvGrpSpPr>
          <p:cNvPr id="2" name="Group 1" descr="Image of the Is This You? page.">
            <a:extLst>
              <a:ext uri="{FF2B5EF4-FFF2-40B4-BE49-F238E27FC236}">
                <a16:creationId xmlns:a16="http://schemas.microsoft.com/office/drawing/2014/main" id="{850C6B96-C3F1-4A2C-898C-BF94D326D6C3}"/>
              </a:ext>
            </a:extLst>
          </p:cNvPr>
          <p:cNvGrpSpPr/>
          <p:nvPr/>
        </p:nvGrpSpPr>
        <p:grpSpPr>
          <a:xfrm>
            <a:off x="2971800" y="1295400"/>
            <a:ext cx="5791200" cy="4496347"/>
            <a:chOff x="2971800" y="1295400"/>
            <a:chExt cx="5791200" cy="4496347"/>
          </a:xfrm>
        </p:grpSpPr>
        <p:pic>
          <p:nvPicPr>
            <p:cNvPr id="6" name="Picture 5">
              <a:extLst>
                <a:ext uri="{FF2B5EF4-FFF2-40B4-BE49-F238E27FC236}">
                  <a16:creationId xmlns:a16="http://schemas.microsoft.com/office/drawing/2014/main" id="{6C92757E-6E7A-4836-9862-44350B61CA50}"/>
                </a:ext>
              </a:extLst>
            </p:cNvPr>
            <p:cNvPicPr>
              <a:picLocks noChangeAspect="1"/>
            </p:cNvPicPr>
            <p:nvPr/>
          </p:nvPicPr>
          <p:blipFill>
            <a:blip r:embed="rId3"/>
            <a:stretch>
              <a:fillRect/>
            </a:stretch>
          </p:blipFill>
          <p:spPr>
            <a:xfrm>
              <a:off x="2971800" y="1295400"/>
              <a:ext cx="5791200" cy="44963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69C87009-C39E-4B26-BCD7-3BB17E8C06C6}"/>
                </a:ext>
              </a:extLst>
            </p:cNvPr>
            <p:cNvSpPr/>
            <p:nvPr/>
          </p:nvSpPr>
          <p:spPr>
            <a:xfrm>
              <a:off x="4953000" y="5372100"/>
              <a:ext cx="1905000" cy="4191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D1F2505C-A55F-4171-B838-072838593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Selection</a:t>
            </a:r>
          </a:p>
        </p:txBody>
      </p:sp>
      <p:pic>
        <p:nvPicPr>
          <p:cNvPr id="9" name="Picture 8" descr="Image of the Your Tests screen with test categories that a student must select before seeing the tests available for them to take">
            <a:extLst>
              <a:ext uri="{FF2B5EF4-FFF2-40B4-BE49-F238E27FC236}">
                <a16:creationId xmlns:a16="http://schemas.microsoft.com/office/drawing/2014/main" id="{2E97D309-9EEE-4006-A51F-E5A86DE179B1}"/>
              </a:ext>
            </a:extLst>
          </p:cNvPr>
          <p:cNvPicPr>
            <a:picLocks noChangeAspect="1"/>
          </p:cNvPicPr>
          <p:nvPr/>
        </p:nvPicPr>
        <p:blipFill>
          <a:blip r:embed="rId3"/>
          <a:stretch>
            <a:fillRect/>
          </a:stretch>
        </p:blipFill>
        <p:spPr>
          <a:xfrm>
            <a:off x="426231" y="1530400"/>
            <a:ext cx="5062848" cy="3905626"/>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3" name="Group 12" descr="Image of the Your Tests screen with showing the tests available for the student to select under the Summative Tests category">
            <a:extLst>
              <a:ext uri="{FF2B5EF4-FFF2-40B4-BE49-F238E27FC236}">
                <a16:creationId xmlns:a16="http://schemas.microsoft.com/office/drawing/2014/main" id="{028EC3AD-0FA9-4B10-BE2B-8F926E245D74}"/>
              </a:ext>
            </a:extLst>
          </p:cNvPr>
          <p:cNvGrpSpPr/>
          <p:nvPr/>
        </p:nvGrpSpPr>
        <p:grpSpPr>
          <a:xfrm>
            <a:off x="5850407" y="1173705"/>
            <a:ext cx="5915362" cy="4619017"/>
            <a:chOff x="5850407" y="1173705"/>
            <a:chExt cx="5915362" cy="4619017"/>
          </a:xfrm>
        </p:grpSpPr>
        <p:pic>
          <p:nvPicPr>
            <p:cNvPr id="12" name="Picture 11">
              <a:extLst>
                <a:ext uri="{FF2B5EF4-FFF2-40B4-BE49-F238E27FC236}">
                  <a16:creationId xmlns:a16="http://schemas.microsoft.com/office/drawing/2014/main" id="{BF570465-B693-4505-A357-30E90CB2FF14}"/>
                </a:ext>
              </a:extLst>
            </p:cNvPr>
            <p:cNvPicPr>
              <a:picLocks noChangeAspect="1"/>
            </p:cNvPicPr>
            <p:nvPr/>
          </p:nvPicPr>
          <p:blipFill>
            <a:blip r:embed="rId4"/>
            <a:stretch>
              <a:fillRect/>
            </a:stretch>
          </p:blipFill>
          <p:spPr>
            <a:xfrm>
              <a:off x="5850407" y="1173705"/>
              <a:ext cx="5915362" cy="461901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1E57520-53B8-4055-8883-07428710B065}"/>
                </a:ext>
              </a:extLst>
            </p:cNvPr>
            <p:cNvSpPr/>
            <p:nvPr/>
          </p:nvSpPr>
          <p:spPr>
            <a:xfrm>
              <a:off x="7674754" y="5389189"/>
              <a:ext cx="732878" cy="4035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F840EB7B-83F0-4948-A851-7C0F95E6F8FC}"/>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5B4C-159A-4572-8791-17A6675D2CBB}"/>
              </a:ext>
            </a:extLst>
          </p:cNvPr>
          <p:cNvSpPr>
            <a:spLocks noGrp="1"/>
          </p:cNvSpPr>
          <p:nvPr>
            <p:ph type="title"/>
          </p:nvPr>
        </p:nvSpPr>
        <p:spPr/>
        <p:txBody>
          <a:bodyPr/>
          <a:lstStyle/>
          <a:p>
            <a:r>
              <a:rPr lang="en-US" dirty="0"/>
              <a:t>Waiting for Approval</a:t>
            </a:r>
          </a:p>
        </p:txBody>
      </p:sp>
      <p:pic>
        <p:nvPicPr>
          <p:cNvPr id="6" name="Picture 5" descr="image of the Waiting for Approval screen">
            <a:extLst>
              <a:ext uri="{FF2B5EF4-FFF2-40B4-BE49-F238E27FC236}">
                <a16:creationId xmlns:a16="http://schemas.microsoft.com/office/drawing/2014/main" id="{89430708-995E-418D-A9AD-EDA0106BF180}"/>
              </a:ext>
            </a:extLst>
          </p:cNvPr>
          <p:cNvPicPr>
            <a:picLocks noChangeAspect="1"/>
          </p:cNvPicPr>
          <p:nvPr/>
        </p:nvPicPr>
        <p:blipFill>
          <a:blip r:embed="rId3"/>
          <a:stretch>
            <a:fillRect/>
          </a:stretch>
        </p:blipFill>
        <p:spPr>
          <a:xfrm>
            <a:off x="2901018" y="1258418"/>
            <a:ext cx="6389963" cy="4341163"/>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080ACB6-5632-430C-B6FA-E5A5A3F54337}"/>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752408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60b788f9-dbc8-42fd-99f2-081ed83a52df"/>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c8d6406-deae-4a0d-a95e-fe53ed4a1a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25964</TotalTime>
  <Words>8630</Words>
  <Application>Microsoft Office PowerPoint</Application>
  <PresentationFormat>Widescreen</PresentationFormat>
  <Paragraphs>446</Paragraphs>
  <Slides>57</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Arial Narrow</vt:lpstr>
      <vt:lpstr>Calibri</vt:lpstr>
      <vt:lpstr>Courier New</vt:lpstr>
      <vt:lpstr>Franklin Gothic Book</vt:lpstr>
      <vt:lpstr>Franklin Gothic Medium</vt:lpstr>
      <vt:lpstr>Gill Sans MT</vt:lpstr>
      <vt:lpstr>Times New Roman</vt:lpstr>
      <vt:lpstr>Wingdings</vt:lpstr>
      <vt:lpstr>Cambium Assessment PPT</vt:lpstr>
      <vt:lpstr>Student Interface Training Module</vt:lpstr>
      <vt:lpstr>Objectives</vt:lpstr>
      <vt:lpstr>The Secure Browser and Logging In</vt:lpstr>
      <vt:lpstr>What Is the Secure Browser?</vt:lpstr>
      <vt:lpstr>Secure Browser Login</vt:lpstr>
      <vt:lpstr>Student Login Errors</vt:lpstr>
      <vt:lpstr>Student Verification</vt:lpstr>
      <vt:lpstr>Student Test Selection</vt:lpstr>
      <vt:lpstr>Waiting for Approval</vt:lpstr>
      <vt:lpstr>Verifying Test Setting Information</vt:lpstr>
      <vt:lpstr>Functionality Checks</vt:lpstr>
      <vt:lpstr>Audio/Video Checks</vt:lpstr>
      <vt:lpstr>Text-to-Speech Check</vt:lpstr>
      <vt:lpstr>Audio Playback Check</vt:lpstr>
      <vt:lpstr>Recording Device Check</vt:lpstr>
      <vt:lpstr>Sound and Video Playback Check</vt:lpstr>
      <vt:lpstr>Instructions and Help</vt:lpstr>
      <vt:lpstr>Test Interface</vt:lpstr>
      <vt:lpstr>Global Menu</vt:lpstr>
      <vt:lpstr>Items Drop-Down Menu</vt:lpstr>
      <vt:lpstr>Context Menus</vt:lpstr>
      <vt:lpstr>Accessibility Resources Overview</vt:lpstr>
      <vt:lpstr>Universal Tools</vt:lpstr>
      <vt:lpstr>Universal Tools: Expandable Items</vt:lpstr>
      <vt:lpstr>Universal Tools: Expandable Items continued</vt:lpstr>
      <vt:lpstr>Universal Tools: Notes</vt:lpstr>
      <vt:lpstr>Universal Tools: Notepad</vt:lpstr>
      <vt:lpstr>Universal Tools: Highlighter</vt:lpstr>
      <vt:lpstr>Universal Tools: Strikethrough</vt:lpstr>
      <vt:lpstr>Universal Tools: Mark for Review</vt:lpstr>
      <vt:lpstr>Universal Tools: Zoom</vt:lpstr>
      <vt:lpstr>Universal Tools: English Glossary</vt:lpstr>
      <vt:lpstr>Universal Tools: Line Reader</vt:lpstr>
      <vt:lpstr>Universal Tools: Select Previous Version</vt:lpstr>
      <vt:lpstr>Universal Tools: Dictionary</vt:lpstr>
      <vt:lpstr>Universal Tools: Calculator</vt:lpstr>
      <vt:lpstr>Accessibility Resources</vt:lpstr>
      <vt:lpstr>Accessibility Resources: Color Contrast</vt:lpstr>
      <vt:lpstr>Accessibility Resources: Masking</vt:lpstr>
      <vt:lpstr>Accessibility Resources: Text-to-Speech</vt:lpstr>
      <vt:lpstr>Accessibility Resources: Speech-to-Text</vt:lpstr>
      <vt:lpstr>Accessibility Resources: Print-on-Demand</vt:lpstr>
      <vt:lpstr>Accessibility Resources: Translation Glossaries</vt:lpstr>
      <vt:lpstr>Test Items</vt:lpstr>
      <vt:lpstr>Test Items: Examples</vt:lpstr>
      <vt:lpstr>Reading Passages: Tabs</vt:lpstr>
      <vt:lpstr>Reading Passages: Expandable Sections</vt:lpstr>
      <vt:lpstr>Test Items: Video Playback</vt:lpstr>
      <vt:lpstr>Item Tutorial</vt:lpstr>
      <vt:lpstr>Ending a Test</vt:lpstr>
      <vt:lpstr>Test Pause</vt:lpstr>
      <vt:lpstr>Test Pause Rules</vt:lpstr>
      <vt:lpstr>Test Timeout</vt:lpstr>
      <vt:lpstr>End of Segment</vt:lpstr>
      <vt:lpstr>End Test</vt:lpstr>
      <vt:lpstr>Test Submission</vt:lpstr>
      <vt:lpstr>Contact the Idaho Help Desk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Cameron Benham</cp:lastModifiedBy>
  <cp:revision>368</cp:revision>
  <cp:lastPrinted>2017-10-19T00:36:21Z</cp:lastPrinted>
  <dcterms:created xsi:type="dcterms:W3CDTF">2020-02-03T21:37:34Z</dcterms:created>
  <dcterms:modified xsi:type="dcterms:W3CDTF">2022-08-09T15:10:36Z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