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0" r:id="rId5"/>
  </p:sldMasterIdLst>
  <p:notesMasterIdLst>
    <p:notesMasterId r:id="rId26"/>
  </p:notesMasterIdLst>
  <p:handoutMasterIdLst>
    <p:handoutMasterId r:id="rId27"/>
  </p:handoutMasterIdLst>
  <p:sldIdLst>
    <p:sldId id="294" r:id="rId6"/>
    <p:sldId id="404" r:id="rId7"/>
    <p:sldId id="307" r:id="rId8"/>
    <p:sldId id="406" r:id="rId9"/>
    <p:sldId id="297" r:id="rId10"/>
    <p:sldId id="296" r:id="rId11"/>
    <p:sldId id="407" r:id="rId12"/>
    <p:sldId id="315" r:id="rId13"/>
    <p:sldId id="333" r:id="rId14"/>
    <p:sldId id="334" r:id="rId15"/>
    <p:sldId id="408" r:id="rId16"/>
    <p:sldId id="411" r:id="rId17"/>
    <p:sldId id="409" r:id="rId18"/>
    <p:sldId id="319" r:id="rId19"/>
    <p:sldId id="401" r:id="rId20"/>
    <p:sldId id="329" r:id="rId21"/>
    <p:sldId id="402" r:id="rId22"/>
    <p:sldId id="285" r:id="rId23"/>
    <p:sldId id="330" r:id="rId24"/>
    <p:sldId id="410" r:id="rId25"/>
  </p:sldIdLst>
  <p:sldSz cx="12192000" cy="6858000"/>
  <p:notesSz cx="9309100" cy="70231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FD7E7E5-3DF2-4F02-9BCF-2B3EAF11D3EC}">
          <p14:sldIdLst>
            <p14:sldId id="294"/>
            <p14:sldId id="404"/>
          </p14:sldIdLst>
        </p14:section>
        <p14:section name="Access Authoring" id="{45907BE8-097B-441B-9DAE-D9B054C3DE2B}">
          <p14:sldIdLst>
            <p14:sldId id="307"/>
            <p14:sldId id="406"/>
            <p14:sldId id="297"/>
            <p14:sldId id="296"/>
          </p14:sldIdLst>
        </p14:section>
        <p14:section name="Use Quick Links to Start Common Tasks" id="{7B4E0EF9-40A2-49C3-BA3F-EF56EA17A061}">
          <p14:sldIdLst>
            <p14:sldId id="407"/>
            <p14:sldId id="315"/>
            <p14:sldId id="333"/>
            <p14:sldId id="334"/>
            <p14:sldId id="408"/>
            <p14:sldId id="411"/>
          </p14:sldIdLst>
        </p14:section>
        <p14:section name="Use Content Tabs to View Items, Tests, and Standards" id="{F898EBD4-E565-4CC4-87AC-2413F0288638}">
          <p14:sldIdLst>
            <p14:sldId id="409"/>
            <p14:sldId id="319"/>
            <p14:sldId id="401"/>
            <p14:sldId id="329"/>
            <p14:sldId id="402"/>
            <p14:sldId id="285"/>
          </p14:sldIdLst>
        </p14:section>
        <p14:section name="More Information" id="{7A0DC4E7-A9DB-4D88-8787-1F4315657190}">
          <p14:sldIdLst>
            <p14:sldId id="330"/>
            <p14:sldId id="410"/>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Monica Mills" initials="MM" lastIdx="4" clrIdx="8">
    <p:extLst>
      <p:ext uri="{19B8F6BF-5375-455C-9EA6-DF929625EA0E}">
        <p15:presenceInfo xmlns:p15="http://schemas.microsoft.com/office/powerpoint/2012/main" userId="S::monica.mills@cambiumassessment.com::23239697-e21f-4bcd-a872-d364e6b1047e"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Alexa Patterson" initials="AP" lastIdx="4" clrIdx="9">
    <p:extLst>
      <p:ext uri="{19B8F6BF-5375-455C-9EA6-DF929625EA0E}">
        <p15:presenceInfo xmlns:p15="http://schemas.microsoft.com/office/powerpoint/2012/main" userId="S::alexa.patterson@cambiumassessment.com::afbb7e3d-0d2c-4a8c-a384-a8d1ea2c6b01" providerId="AD"/>
      </p:ext>
    </p:extLst>
  </p:cmAuthor>
  <p:cmAuthor id="4" name="Note" initials="Note" lastIdx="2" clrIdx="3">
    <p:extLst>
      <p:ext uri="{19B8F6BF-5375-455C-9EA6-DF929625EA0E}">
        <p15:presenceInfo xmlns:p15="http://schemas.microsoft.com/office/powerpoint/2012/main" userId="Note" providerId="None"/>
      </p:ext>
    </p:extLst>
  </p:cmAuthor>
  <p:cmAuthor id="11" name="Michael McNulty" initials="MM" lastIdx="1" clrIdx="10">
    <p:extLst>
      <p:ext uri="{19B8F6BF-5375-455C-9EA6-DF929625EA0E}">
        <p15:presenceInfo xmlns:p15="http://schemas.microsoft.com/office/powerpoint/2012/main" userId="S::michael.mcnulty@cambiumassessment.com::81b6fd00-2493-489f-8b44-dfc4a9252320"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100"/>
    <a:srgbClr val="F9FAFB"/>
    <a:srgbClr val="EAAA00"/>
    <a:srgbClr val="4C9237"/>
    <a:srgbClr val="005E9E"/>
    <a:srgbClr val="005C99"/>
    <a:srgbClr val="88B7D4"/>
    <a:srgbClr val="2C9ED9"/>
    <a:srgbClr val="C6E7F7"/>
    <a:srgbClr val="26A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5" autoAdjust="0"/>
    <p:restoredTop sz="76478" autoAdjust="0"/>
  </p:normalViewPr>
  <p:slideViewPr>
    <p:cSldViewPr snapToGrid="0">
      <p:cViewPr varScale="1">
        <p:scale>
          <a:sx n="51" d="100"/>
          <a:sy n="51" d="100"/>
        </p:scale>
        <p:origin x="900" y="40"/>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dirty="0"/>
              <a:t>Welcome to this training module for the Authoring system. This module covers the basics of how to log in to the Authoring site and use the dashboard content tabs and quick links to find items, tests, and standards. For more detailed information on creating items and tests and performing actions on items and tests, please refer to the additional training modules in the series.</a:t>
            </a:r>
          </a:p>
          <a:p>
            <a:endParaRPr lang="en-US" sz="1200" dirty="0"/>
          </a:p>
          <a:p>
            <a:r>
              <a:rPr lang="en-US" sz="1200" dirty="0"/>
              <a:t>Please note that Idaho’s version of Authoring may differ slightly from the images shown in this presentation.</a:t>
            </a: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 this slide you can read a quick description of what will open when you click on the Tests quick links on the dashboard.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1C46F708-762A-4BA5-9FCB-7D85A15AB201}"/>
              </a:ext>
            </a:extLst>
          </p:cNvPr>
          <p:cNvSpPr>
            <a:spLocks noGrp="1" noRot="1" noChangeAspect="1"/>
          </p:cNvSpPr>
          <p:nvPr>
            <p:ph type="sldImg"/>
          </p:nvPr>
        </p:nvSpPr>
        <p:spPr/>
      </p:sp>
    </p:spTree>
    <p:extLst>
      <p:ext uri="{BB962C8B-B14F-4D97-AF65-F5344CB8AC3E}">
        <p14:creationId xmlns:p14="http://schemas.microsoft.com/office/powerpoint/2010/main" val="868369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you can read a quick description of what will open when you click on the various general management links on the Dashboard.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1C46F708-762A-4BA5-9FCB-7D85A15AB201}"/>
              </a:ext>
            </a:extLst>
          </p:cNvPr>
          <p:cNvSpPr>
            <a:spLocks noGrp="1" noRot="1" noChangeAspect="1"/>
          </p:cNvSpPr>
          <p:nvPr>
            <p:ph type="sldImg"/>
          </p:nvPr>
        </p:nvSpPr>
        <p:spPr/>
      </p:sp>
    </p:spTree>
    <p:extLst>
      <p:ext uri="{BB962C8B-B14F-4D97-AF65-F5344CB8AC3E}">
        <p14:creationId xmlns:p14="http://schemas.microsoft.com/office/powerpoint/2010/main" val="213609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is a screenshot of the dashboard upon logging into the Authoring system. It displays the location of the links on the previous three slides.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1C46F708-762A-4BA5-9FCB-7D85A15AB201}"/>
              </a:ext>
            </a:extLst>
          </p:cNvPr>
          <p:cNvSpPr>
            <a:spLocks noGrp="1" noRot="1" noChangeAspect="1"/>
          </p:cNvSpPr>
          <p:nvPr>
            <p:ph type="sldImg"/>
          </p:nvPr>
        </p:nvSpPr>
        <p:spPr/>
      </p:sp>
    </p:spTree>
    <p:extLst>
      <p:ext uri="{BB962C8B-B14F-4D97-AF65-F5344CB8AC3E}">
        <p14:creationId xmlns:p14="http://schemas.microsoft.com/office/powerpoint/2010/main" val="161369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use the content tabs on the dashboard to view items, tests, and standards.</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83883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t>The Dashboard includes content tabs at the top to help you access your items, tests, and standards. A table of results will display from the library of items or tests you created, the library of items or tests shared with you, and any library of Assessment Program items or tests. The Standards tab displays a list of available standards publications and is useful for locating items and tests that are aligned to a particular standard.</a:t>
            </a:r>
          </a:p>
          <a:p>
            <a:endParaRPr lang="en-US" dirty="0"/>
          </a:p>
          <a:p>
            <a:r>
              <a:rPr lang="en-US" dirty="0"/>
              <a:t>It is helpful to use the filter options that display when you click a content tab. Here you can see the item filter options and the test filter options under the Dashboard banner. The message on the page reminds you to choose your filter options and select Apply to view the results table.</a:t>
            </a: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14</a:t>
            </a:fld>
            <a:endParaRPr lang="en-US" dirty="0"/>
          </a:p>
        </p:txBody>
      </p:sp>
      <p:sp>
        <p:nvSpPr>
          <p:cNvPr id="5" name="Date Placeholder 4">
            <a:extLst>
              <a:ext uri="{FF2B5EF4-FFF2-40B4-BE49-F238E27FC236}">
                <a16:creationId xmlns:a16="http://schemas.microsoft.com/office/drawing/2014/main" id="{685CA4A2-EFA0-457D-9E71-0A8F0412E93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6A27F1C9-D254-4B2A-B224-19C211F74130}"/>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367894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t>Here is an example of an items content table, filtered by Assessment Program library. The table provides details about the content available to you based on its subject, grade level, standards, and other properties. You can use the toolbar above each table to perform actions on your items. Click the expansion arrow to display a description of the item, it’s standard alignment and other information. Click on the dotted icon to display a list of item actions, such as Preview, Save as PDF, Copy, Label, and Share.</a:t>
            </a: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15</a:t>
            </a:fld>
            <a:endParaRPr lang="en-US" dirty="0"/>
          </a:p>
        </p:txBody>
      </p:sp>
      <p:sp>
        <p:nvSpPr>
          <p:cNvPr id="5" name="Date Placeholder 4">
            <a:extLst>
              <a:ext uri="{FF2B5EF4-FFF2-40B4-BE49-F238E27FC236}">
                <a16:creationId xmlns:a16="http://schemas.microsoft.com/office/drawing/2014/main" id="{685CA4A2-EFA0-457D-9E71-0A8F0412E93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6A27F1C9-D254-4B2A-B224-19C211F74130}"/>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1367045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t>Here is an example of a tests content table, filtered by libraries, subject, and grade. The details under the expansion arrow include a description of the test, the test tools assigned to it, and a list of the items included on the test. Click on the dotted icon to display a list of test actions, such as Preview, Build Booklet, Duplicate, and Label.</a:t>
            </a: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16</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703482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vert="horz" lIns="98652" tIns="49327" rIns="98652" bIns="49327" rtlCol="0"/>
          <a:lstStyle/>
          <a:p>
            <a:r>
              <a:rPr lang="en-US" dirty="0"/>
              <a:t>Here is an example of the Standards panel showing the standards tree for ELA, Mathematics, Science, and Social Studies. Expand the standard categories until you locate the standard you are looking for. You can also search for the standard at the top of this panel in the Type to Filter field. To use the actions options, click the dotted menu to the left of a specific standard. Options include Find Items with this Standard, Find Tests with this Standard, and Copy Standard Code.</a:t>
            </a:r>
            <a:r>
              <a:rPr lang="en-US" sz="1800" dirty="0">
                <a:effectLst/>
                <a:latin typeface="Calibri" panose="020F0502020204030204" pitchFamily="34" charset="0"/>
                <a:ea typeface="Times New Roman" panose="02020603050405020304" pitchFamily="18" charset="0"/>
              </a:rPr>
              <a:t> </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Standards identify the specific skills or areas of knowledge that an item measures. Aligned standards will appear in the reports for Authoring tests, helping you pinpoint the specific areas in which a student may be excelling or may need additional support.</a:t>
            </a:r>
            <a:endParaRPr lang="en-US" dirty="0"/>
          </a:p>
          <a:p>
            <a:endParaRPr lang="en-US" dirty="0"/>
          </a:p>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4615277" y="6789012"/>
            <a:ext cx="78548" cy="231784"/>
          </a:xfrm>
        </p:spPr>
        <p:txBody>
          <a:bodyPr/>
          <a:lstStyle/>
          <a:p>
            <a:fld id="{79F9670F-B05C-4E29-9927-D8558D7BA470}" type="slidenum">
              <a:rPr lang="en-US" smtClean="0"/>
              <a:pPr/>
              <a:t>17</a:t>
            </a:fld>
            <a:endParaRPr lang="en-US"/>
          </a:p>
        </p:txBody>
      </p:sp>
    </p:spTree>
    <p:extLst>
      <p:ext uri="{BB962C8B-B14F-4D97-AF65-F5344CB8AC3E}">
        <p14:creationId xmlns:p14="http://schemas.microsoft.com/office/powerpoint/2010/main" val="383585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t>As stated on the previous content slide, two actions listed under the dotted menu on the Standards page are used to find items and tests aligned to the standard displaying in the standard tree. When you elect to find items or tests aligned with a specific standard, the standard code appears in the Standard menu option of the Filters menu. The table of results displays the items or tests aligned to the standard you selected. </a:t>
            </a: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18</a:t>
            </a:fld>
            <a:endParaRPr lang="en-US" dirty="0"/>
          </a:p>
        </p:txBody>
      </p:sp>
      <p:sp>
        <p:nvSpPr>
          <p:cNvPr id="5" name="Date Placeholder 4">
            <a:extLst>
              <a:ext uri="{FF2B5EF4-FFF2-40B4-BE49-F238E27FC236}">
                <a16:creationId xmlns:a16="http://schemas.microsoft.com/office/drawing/2014/main" id="{8E0083B1-24A1-4D92-BDC1-46BCD106EE3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AF38520-5C35-4C7D-B4E6-E423DAE0A3A0}"/>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562408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find additional Authoring resources on your state or district assessment portal. However, if you still require assistance with troubleshooting a technical issue, you may also contact your Helpdesk. When contacting your Helpdesk, please be ready to provide the following information: </a:t>
            </a:r>
          </a:p>
          <a:p>
            <a:endParaRPr lang="en-US" dirty="0"/>
          </a:p>
          <a:p>
            <a:r>
              <a:rPr lang="en-US" dirty="0"/>
              <a:t>Any error messages that are appearing (including codes)</a:t>
            </a:r>
          </a:p>
          <a:p>
            <a:r>
              <a:rPr lang="en-US" dirty="0"/>
              <a:t>Your operating system and browser information</a:t>
            </a:r>
          </a:p>
          <a:p>
            <a:r>
              <a:rPr lang="en-US" dirty="0"/>
              <a:t>Your network configuration information</a:t>
            </a:r>
          </a:p>
          <a:p>
            <a:r>
              <a:rPr lang="en-US" dirty="0"/>
              <a:t>Your contact information for follow-up by phone or email</a:t>
            </a:r>
          </a:p>
          <a:p>
            <a:r>
              <a:rPr lang="en-US" dirty="0"/>
              <a:t>Any other relevant information, such as test names or content areas, student IDs, session IDs, and search criteria</a:t>
            </a:r>
          </a:p>
          <a:p>
            <a:endParaRPr lang="en-US" dirty="0"/>
          </a:p>
          <a:p>
            <a:r>
              <a:rPr lang="en-US" dirty="0"/>
              <a:t>For questions about test administration or policy issues, please contact your district test coordinator.</a:t>
            </a:r>
          </a:p>
          <a:p>
            <a:endParaRPr lang="en-US" dirty="0"/>
          </a:p>
          <a:p>
            <a:r>
              <a:rPr lang="en-US" altLang="en-US" dirty="0"/>
              <a:t>Thank you for taking the time to view this training module. For detailed information, consult your Authoring Guide located on the Idaho State Portal or contact your Help Desk.</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673DD8C9-484B-4848-A8BF-501DE03F0547}"/>
              </a:ext>
            </a:extLst>
          </p:cNvPr>
          <p:cNvSpPr>
            <a:spLocks noGrp="1" noRot="1" noChangeAspect="1"/>
          </p:cNvSpPr>
          <p:nvPr>
            <p:ph type="sldImg"/>
          </p:nvPr>
        </p:nvSpPr>
        <p:spPr/>
      </p:sp>
    </p:spTree>
    <p:extLst>
      <p:ext uri="{BB962C8B-B14F-4D97-AF65-F5344CB8AC3E}">
        <p14:creationId xmlns:p14="http://schemas.microsoft.com/office/powerpoint/2010/main" val="65926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t>Here are the topics covered in this training module:</a:t>
            </a:r>
          </a:p>
          <a:p>
            <a:r>
              <a:rPr lang="en-US" dirty="0"/>
              <a:t>1. How to Login to Authoring,</a:t>
            </a:r>
          </a:p>
          <a:p>
            <a:r>
              <a:rPr lang="en-US" dirty="0"/>
              <a:t>2. How to Use Quick Links to Start Common Tasks,</a:t>
            </a:r>
          </a:p>
          <a:p>
            <a:r>
              <a:rPr lang="en-US" dirty="0"/>
              <a:t>3. How to Use Content Tabs to View Items, Tests, and Standards, and</a:t>
            </a:r>
          </a:p>
          <a:p>
            <a:r>
              <a:rPr lang="en-US" dirty="0"/>
              <a:t>4. More Information/More Modules.</a:t>
            </a:r>
          </a:p>
          <a:p>
            <a:endParaRPr lang="en-US" dirty="0"/>
          </a:p>
          <a:p>
            <a:r>
              <a:rPr lang="en-US" dirty="0"/>
              <a:t>Slide numbers are provided so you can quickly reference a specific section of this module.</a:t>
            </a:r>
          </a:p>
        </p:txBody>
      </p:sp>
      <p:sp>
        <p:nvSpPr>
          <p:cNvPr id="4" name="Slide Number Placeholder 3"/>
          <p:cNvSpPr>
            <a:spLocks noGrp="1"/>
          </p:cNvSpPr>
          <p:nvPr>
            <p:ph type="sldNum" sz="quarter" idx="10"/>
          </p:nvPr>
        </p:nvSpPr>
        <p:spPr>
          <a:xfrm>
            <a:off x="4615277" y="6789012"/>
            <a:ext cx="78548" cy="231784"/>
          </a:xfrm>
        </p:spPr>
        <p:txBody>
          <a:bodyPr/>
          <a:lstStyle/>
          <a:p>
            <a:pPr>
              <a:defRPr/>
            </a:pPr>
            <a:fld id="{DBA2C2E2-0E08-480B-A22D-C2F2EBF6A27D}" type="slidenum">
              <a:rPr lang="en-US" smtClean="0"/>
              <a:pPr>
                <a:defRPr/>
              </a:pPr>
              <a:t>2</a:t>
            </a:fld>
            <a:endParaRPr lang="en-US" dirty="0"/>
          </a:p>
        </p:txBody>
      </p:sp>
      <p:sp>
        <p:nvSpPr>
          <p:cNvPr id="5" name="Date Placeholder 4">
            <a:extLst>
              <a:ext uri="{FF2B5EF4-FFF2-40B4-BE49-F238E27FC236}">
                <a16:creationId xmlns:a16="http://schemas.microsoft.com/office/drawing/2014/main" id="{C6C1903C-14E3-4F4F-ADE9-D28CB6A585AD}"/>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347E4BD-E1A2-4835-86DF-925D2B8F6EBA}"/>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882557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modules that make up the Authoring system training series. They may be posted on </a:t>
            </a:r>
            <a:r>
              <a:rPr lang="en-US"/>
              <a:t>Idaho State assessment </a:t>
            </a:r>
            <a:r>
              <a:rPr lang="en-US" dirty="0"/>
              <a:t>portal.</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282566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access the Authoring system.</a:t>
            </a: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3</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393223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access Authoring, go to the Idaho Assessment Portal (idaho.portal.cambiumast.com) Select your user role. Select the Authoring system card. Enter your Email address and unique password and click Secure Login to continue.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810534BA-2372-4666-B8C9-16C9A7FAC0ED}"/>
              </a:ext>
            </a:extLst>
          </p:cNvPr>
          <p:cNvSpPr>
            <a:spLocks noGrp="1" noRot="1" noChangeAspect="1"/>
          </p:cNvSpPr>
          <p:nvPr>
            <p:ph type="sldImg"/>
          </p:nvPr>
        </p:nvSpPr>
        <p:spPr/>
      </p:sp>
    </p:spTree>
    <p:extLst>
      <p:ext uri="{BB962C8B-B14F-4D97-AF65-F5344CB8AC3E}">
        <p14:creationId xmlns:p14="http://schemas.microsoft.com/office/powerpoint/2010/main" val="302655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logging in with a new device or browser, or after clearing the cache on a previously used browser, you see an Enter Code page.</a:t>
            </a:r>
          </a:p>
          <a:p>
            <a:endParaRPr lang="en-US" dirty="0"/>
          </a:p>
          <a:p>
            <a:r>
              <a:rPr lang="en-US" dirty="0"/>
              <a:t>You need to enter the code on this page within fifteen minutes of receiving the email. If you do not receive a code or do not enter the code within the fifteen-minute time limit, click Resend Code. Click Submit after entering the authentication code to access the system.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C70B247B-4A6F-4D0E-B5BB-1798DDB404E3}"/>
              </a:ext>
            </a:extLst>
          </p:cNvPr>
          <p:cNvSpPr>
            <a:spLocks noGrp="1" noRot="1" noChangeAspect="1"/>
          </p:cNvSpPr>
          <p:nvPr>
            <p:ph type="sldImg"/>
          </p:nvPr>
        </p:nvSpPr>
        <p:spPr/>
      </p:sp>
    </p:spTree>
    <p:extLst>
      <p:ext uri="{BB962C8B-B14F-4D97-AF65-F5344CB8AC3E}">
        <p14:creationId xmlns:p14="http://schemas.microsoft.com/office/powerpoint/2010/main" val="94831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will need to reset your password in the following situations:</a:t>
            </a:r>
          </a:p>
          <a:p>
            <a:pPr marL="174296" indent="-174296">
              <a:buFont typeface="Arial" panose="020B0604020202020204" pitchFamily="34" charset="0"/>
              <a:buChar char="•"/>
            </a:pPr>
            <a:r>
              <a:rPr lang="en-US" dirty="0"/>
              <a:t>You forget your password.</a:t>
            </a:r>
          </a:p>
          <a:p>
            <a:pPr marL="174296" indent="-174296">
              <a:buFont typeface="Arial" panose="020B0604020202020204" pitchFamily="34" charset="0"/>
              <a:buChar char="•"/>
            </a:pPr>
            <a:r>
              <a:rPr lang="en-US" dirty="0"/>
              <a:t>Your activation link expired.</a:t>
            </a:r>
          </a:p>
          <a:p>
            <a:pPr marL="174296" indent="-174296">
              <a:buFont typeface="Arial" panose="020B0604020202020204" pitchFamily="34" charset="0"/>
              <a:buChar char="•"/>
            </a:pPr>
            <a:r>
              <a:rPr lang="en-US" dirty="0"/>
              <a:t>Your account is locked because you exceeded the account login attempt limit.</a:t>
            </a:r>
          </a:p>
          <a:p>
            <a:pPr marL="174296" indent="-174296">
              <a:buFont typeface="Arial" panose="020B0604020202020204" pitchFamily="34" charset="0"/>
              <a:buChar char="•"/>
            </a:pPr>
            <a:r>
              <a:rPr lang="en-US" dirty="0"/>
              <a:t>It is a new school year.</a:t>
            </a:r>
          </a:p>
          <a:p>
            <a:endParaRPr lang="en-US" dirty="0"/>
          </a:p>
          <a:p>
            <a:r>
              <a:rPr lang="en-US" dirty="0"/>
              <a:t>To reset your password, click the Forgot Your Password link. You will be taken to the Reset Your Password page. Enter your email address and click Submit. You will receive an email from DoNotReply@cambiumassessment.com with instructions to reset your password.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E6921509-2E38-470F-83F3-5B7F6C316626}"/>
              </a:ext>
            </a:extLst>
          </p:cNvPr>
          <p:cNvSpPr>
            <a:spLocks noGrp="1" noRot="1" noChangeAspect="1"/>
          </p:cNvSpPr>
          <p:nvPr>
            <p:ph type="sldImg"/>
          </p:nvPr>
        </p:nvSpPr>
        <p:spPr/>
      </p:sp>
    </p:spTree>
    <p:extLst>
      <p:ext uri="{BB962C8B-B14F-4D97-AF65-F5344CB8AC3E}">
        <p14:creationId xmlns:p14="http://schemas.microsoft.com/office/powerpoint/2010/main" val="418830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use the quick links on the Authoring Dashboard to start common tasks.</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5589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29579" rtl="0" eaLnBrk="1" fontAlgn="auto" latinLnBrk="0" hangingPunct="1">
              <a:lnSpc>
                <a:spcPct val="100000"/>
              </a:lnSpc>
              <a:spcBef>
                <a:spcPts val="0"/>
              </a:spcBef>
              <a:spcAft>
                <a:spcPts val="0"/>
              </a:spcAft>
              <a:buClrTx/>
              <a:buSzTx/>
              <a:buFontTx/>
              <a:buNone/>
              <a:tabLst/>
              <a:defRPr/>
            </a:pPr>
            <a:r>
              <a:rPr lang="en-US" dirty="0"/>
              <a:t>The Authoring site opens with a Dashboard that features links for common tasks, content tabs for working with Items and Tests, and a panel for viewing Standards</a:t>
            </a:r>
            <a:r>
              <a:rPr lang="en-US" u="none" dirty="0"/>
              <a:t>.</a:t>
            </a:r>
            <a:r>
              <a:rPr lang="en-US" sz="1800" u="none" dirty="0">
                <a:effectLst/>
                <a:latin typeface="Calibri" panose="020F0502020204030204" pitchFamily="34" charset="0"/>
                <a:ea typeface="Times New Roman" panose="02020603050405020304" pitchFamily="18" charset="0"/>
                <a:cs typeface="Calibri" panose="020F0502020204030204" pitchFamily="34" charset="0"/>
              </a:rPr>
              <a:t> </a:t>
            </a:r>
            <a:r>
              <a:rPr lang="en-US" sz="1800"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It also includes links for managing labels for items and tests as well as workgroups for sharing content.</a:t>
            </a:r>
            <a:endParaRPr lang="en-US" sz="1800" u="none" dirty="0">
              <a:effectLst/>
              <a:latin typeface="Calibri" panose="020F0502020204030204" pitchFamily="34" charset="0"/>
              <a:ea typeface="Times New Roman" panose="02020603050405020304" pitchFamily="18" charset="0"/>
              <a:cs typeface="Calibri" panose="020F0502020204030204" pitchFamily="34" charset="0"/>
            </a:endParaRPr>
          </a:p>
          <a:p>
            <a:pPr defTabSz="929579"/>
            <a:endParaRPr lang="en-US" dirty="0"/>
          </a:p>
          <a:p>
            <a:r>
              <a:rPr lang="en-US" dirty="0"/>
              <a:t>The quick links are described on the next three slides.</a:t>
            </a:r>
          </a:p>
          <a:p>
            <a:endParaRPr lang="en-US" dirty="0"/>
          </a:p>
        </p:txBody>
      </p:sp>
      <p:sp>
        <p:nvSpPr>
          <p:cNvPr id="4" name="Slide Number Placeholder 3"/>
          <p:cNvSpPr>
            <a:spLocks noGrp="1"/>
          </p:cNvSpPr>
          <p:nvPr>
            <p:ph type="sldNum" sz="quarter" idx="10"/>
          </p:nvPr>
        </p:nvSpPr>
        <p:spPr>
          <a:xfrm>
            <a:off x="4615277" y="6789012"/>
            <a:ext cx="78548" cy="231784"/>
          </a:xfrm>
        </p:spPr>
        <p:txBody>
          <a:bodyPr/>
          <a:lstStyle/>
          <a:p>
            <a:pPr>
              <a:defRPr/>
            </a:pPr>
            <a:fld id="{DBA2C2E2-0E08-480B-A22D-C2F2EBF6A27D}" type="slidenum">
              <a:rPr lang="en-US" smtClean="0"/>
              <a:pPr>
                <a:defRPr/>
              </a:pPr>
              <a:t>8</a:t>
            </a:fld>
            <a:endParaRPr lang="en-US" dirty="0"/>
          </a:p>
        </p:txBody>
      </p:sp>
      <p:sp>
        <p:nvSpPr>
          <p:cNvPr id="5" name="Date Placeholder 4">
            <a:extLst>
              <a:ext uri="{FF2B5EF4-FFF2-40B4-BE49-F238E27FC236}">
                <a16:creationId xmlns:a16="http://schemas.microsoft.com/office/drawing/2014/main" id="{4DB30CA5-640C-401A-AB6D-70A8D0EAB1A3}"/>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BD35336E-A998-4D5F-A79A-39AE951B0CF5}"/>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169558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 this slide you can read a quick description of what will open when you click on the various item links on the Dashboard.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4242C0FC-E43B-4533-AC19-C3C986A0AB37}"/>
              </a:ext>
            </a:extLst>
          </p:cNvPr>
          <p:cNvSpPr>
            <a:spLocks noGrp="1" noRot="1" noChangeAspect="1"/>
          </p:cNvSpPr>
          <p:nvPr>
            <p:ph type="sldImg"/>
          </p:nvPr>
        </p:nvSpPr>
        <p:spPr/>
      </p:sp>
    </p:spTree>
    <p:extLst>
      <p:ext uri="{BB962C8B-B14F-4D97-AF65-F5344CB8AC3E}">
        <p14:creationId xmlns:p14="http://schemas.microsoft.com/office/powerpoint/2010/main" val="3647335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l">
              <a:lnSpc>
                <a:spcPct val="100000"/>
              </a:lnSpc>
              <a:defRPr sz="4400" b="0" i="0" cap="all" spc="0" baseline="0">
                <a:solidFill>
                  <a:schemeClr val="bg1"/>
                </a:solidFill>
                <a:effectLst/>
                <a:latin typeface="+mn-lt"/>
                <a:ea typeface="Calibri" panose="020F0502020204030204" pitchFamily="34" charset="0"/>
                <a:cs typeface="Calibri"/>
              </a:defRPr>
            </a:lvl1pPr>
          </a:lstStyle>
          <a:p>
            <a:r>
              <a:rPr lang="en-US" dirty="0"/>
              <a:t>Presentation 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l">
              <a:lnSpc>
                <a:spcPct val="100000"/>
              </a:lnSpc>
              <a:spcBef>
                <a:spcPts val="0"/>
              </a:spcBef>
              <a:buNone/>
              <a:defRPr sz="3200" baseline="0">
                <a:solidFill>
                  <a:schemeClr val="bg1"/>
                </a:solidFill>
                <a:effectLst/>
                <a:latin typeface="+mn-l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Training Module</a:t>
            </a:r>
          </a:p>
          <a:p>
            <a:pPr lvl="0"/>
            <a:r>
              <a:rPr lang="en-US" dirty="0"/>
              <a:t>2023–2024</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custDataLst>
      <p:tags r:id="rId1"/>
    </p:custDataLst>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9411981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12026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custDataLst>
      <p:tags r:id="rId1"/>
    </p:custDataLst>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297996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8153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789697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1131035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89960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2184074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51614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853909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4251945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81744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999633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3248415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494194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1442262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855465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6528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lvl1pPr>
              <a:defRPr>
                <a:latin typeface="+mn-lt"/>
              </a:defRPr>
            </a:lvl1pPr>
          </a:lstStyle>
          <a:p>
            <a:r>
              <a:rPr lang="en-US" dirty="0"/>
              <a:t>Text Heavy Layout for Instructional Text</a:t>
            </a:r>
          </a:p>
        </p:txBody>
      </p:sp>
    </p:spTree>
    <p:custDataLst>
      <p:tags r:id="rId1"/>
    </p:custDataLst>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custDataLst>
      <p:tags r:id="rId1"/>
    </p:custDataLst>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custDataLst>
      <p:tags r:id="rId19"/>
    </p:custDataLst>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3147559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1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4.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6.xml"/><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7.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ags" Target="../tags/tag26.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35.xml"/><Relationship Id="rId1" Type="http://schemas.openxmlformats.org/officeDocument/2006/relationships/tags" Target="../tags/tag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2.xml"/><Relationship Id="rId1" Type="http://schemas.openxmlformats.org/officeDocument/2006/relationships/tags" Target="../tags/tag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1245" y="2607666"/>
            <a:ext cx="6533049" cy="714551"/>
          </a:xfrm>
        </p:spPr>
        <p:txBody>
          <a:bodyPr>
            <a:normAutofit fontScale="90000"/>
          </a:bodyPr>
          <a:lstStyle/>
          <a:p>
            <a:pPr algn="l"/>
            <a:r>
              <a:rPr lang="en-US" sz="4900" dirty="0">
                <a:latin typeface="+mn-lt"/>
              </a:rPr>
              <a:t>Authoring: the basics</a:t>
            </a:r>
            <a:br>
              <a:rPr lang="en-US" dirty="0"/>
            </a:br>
            <a:endParaRPr lang="en-US" dirty="0"/>
          </a:p>
        </p:txBody>
      </p:sp>
      <p:sp>
        <p:nvSpPr>
          <p:cNvPr id="2" name="TextBox 1">
            <a:extLst>
              <a:ext uri="{FF2B5EF4-FFF2-40B4-BE49-F238E27FC236}">
                <a16:creationId xmlns:a16="http://schemas.microsoft.com/office/drawing/2014/main" id="{4E371ACB-A87D-FB3E-E9B7-085C573433AC}"/>
              </a:ext>
            </a:extLst>
          </p:cNvPr>
          <p:cNvSpPr txBox="1"/>
          <p:nvPr/>
        </p:nvSpPr>
        <p:spPr>
          <a:xfrm>
            <a:off x="1815915" y="3322217"/>
            <a:ext cx="9636134" cy="584775"/>
          </a:xfrm>
          <a:prstGeom prst="rect">
            <a:avLst/>
          </a:prstGeom>
          <a:noFill/>
        </p:spPr>
        <p:txBody>
          <a:bodyPr wrap="square" rtlCol="0">
            <a:spAutoFit/>
          </a:bodyPr>
          <a:lstStyle/>
          <a:p>
            <a:r>
              <a:rPr lang="en-US" sz="3200" dirty="0">
                <a:solidFill>
                  <a:schemeClr val="bg1"/>
                </a:solidFill>
              </a:rPr>
              <a:t>Log In and Use Dashboard Quick Links &amp; Content Tabs</a:t>
            </a:r>
          </a:p>
        </p:txBody>
      </p:sp>
      <p:sp>
        <p:nvSpPr>
          <p:cNvPr id="11" name="TextBox 10">
            <a:extLst>
              <a:ext uri="{FF2B5EF4-FFF2-40B4-BE49-F238E27FC236}">
                <a16:creationId xmlns:a16="http://schemas.microsoft.com/office/drawing/2014/main" id="{3B23EDCE-E0E1-DA3C-5FA3-90AF02EA348B}"/>
              </a:ext>
            </a:extLst>
          </p:cNvPr>
          <p:cNvSpPr txBox="1"/>
          <p:nvPr/>
        </p:nvSpPr>
        <p:spPr>
          <a:xfrm>
            <a:off x="1815915" y="5232737"/>
            <a:ext cx="3411855" cy="584775"/>
          </a:xfrm>
          <a:prstGeom prst="rect">
            <a:avLst/>
          </a:prstGeom>
          <a:noFill/>
        </p:spPr>
        <p:txBody>
          <a:bodyPr wrap="square" rtlCol="0">
            <a:spAutoFit/>
          </a:bodyPr>
          <a:lstStyle/>
          <a:p>
            <a:r>
              <a:rPr lang="en-US" sz="3200" dirty="0">
                <a:solidFill>
                  <a:schemeClr val="bg1"/>
                </a:solidFill>
              </a:rPr>
              <a:t>2023–2024</a:t>
            </a:r>
          </a:p>
        </p:txBody>
      </p:sp>
      <p:sp>
        <p:nvSpPr>
          <p:cNvPr id="12" name="Footer Placeholder 1">
            <a:extLst>
              <a:ext uri="{FF2B5EF4-FFF2-40B4-BE49-F238E27FC236}">
                <a16:creationId xmlns:a16="http://schemas.microsoft.com/office/drawing/2014/main" id="{8695F527-94BC-0D79-9029-D003EFD81E2B}"/>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2023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AC2FBC-6BC9-4DB3-9350-94FA4718A309}"/>
              </a:ext>
            </a:extLst>
          </p:cNvPr>
          <p:cNvSpPr>
            <a:spLocks noGrp="1"/>
          </p:cNvSpPr>
          <p:nvPr>
            <p:ph type="title"/>
          </p:nvPr>
        </p:nvSpPr>
        <p:spPr/>
        <p:txBody>
          <a:bodyPr/>
          <a:lstStyle/>
          <a:p>
            <a:r>
              <a:rPr lang="en-US" dirty="0"/>
              <a:t>Tests Quick Links</a:t>
            </a:r>
          </a:p>
        </p:txBody>
      </p:sp>
      <p:graphicFrame>
        <p:nvGraphicFramePr>
          <p:cNvPr id="6" name="Table 5">
            <a:extLst>
              <a:ext uri="{FF2B5EF4-FFF2-40B4-BE49-F238E27FC236}">
                <a16:creationId xmlns:a16="http://schemas.microsoft.com/office/drawing/2014/main" id="{8D859C1D-D62B-463F-9FE2-8906C74D435B}"/>
              </a:ext>
            </a:extLst>
          </p:cNvPr>
          <p:cNvGraphicFramePr>
            <a:graphicFrameLocks noGrp="1"/>
          </p:cNvGraphicFramePr>
          <p:nvPr>
            <p:extLst>
              <p:ext uri="{D42A27DB-BD31-4B8C-83A1-F6EECF244321}">
                <p14:modId xmlns:p14="http://schemas.microsoft.com/office/powerpoint/2010/main" val="4192569265"/>
              </p:ext>
            </p:extLst>
          </p:nvPr>
        </p:nvGraphicFramePr>
        <p:xfrm>
          <a:off x="556591" y="1514324"/>
          <a:ext cx="11239168" cy="3555428"/>
        </p:xfrm>
        <a:graphic>
          <a:graphicData uri="http://schemas.openxmlformats.org/drawingml/2006/table">
            <a:tbl>
              <a:tblPr firstRow="1" bandRow="1">
                <a:tableStyleId>{5C22544A-7EE6-4342-B048-85BDC9FD1C3A}</a:tableStyleId>
              </a:tblPr>
              <a:tblGrid>
                <a:gridCol w="2703818">
                  <a:extLst>
                    <a:ext uri="{9D8B030D-6E8A-4147-A177-3AD203B41FA5}">
                      <a16:colId xmlns:a16="http://schemas.microsoft.com/office/drawing/2014/main" val="1033013278"/>
                    </a:ext>
                  </a:extLst>
                </a:gridCol>
                <a:gridCol w="8535350">
                  <a:extLst>
                    <a:ext uri="{9D8B030D-6E8A-4147-A177-3AD203B41FA5}">
                      <a16:colId xmlns:a16="http://schemas.microsoft.com/office/drawing/2014/main" val="1156650347"/>
                    </a:ext>
                  </a:extLst>
                </a:gridCol>
              </a:tblGrid>
              <a:tr h="387174">
                <a:tc>
                  <a:txBody>
                    <a:bodyPr/>
                    <a:lstStyle/>
                    <a:p>
                      <a:r>
                        <a:rPr lang="en-US" dirty="0"/>
                        <a:t>Test Link</a:t>
                      </a:r>
                    </a:p>
                  </a:txBody>
                  <a:tcPr/>
                </a:tc>
                <a:tc>
                  <a:txBody>
                    <a:bodyPr/>
                    <a:lstStyle/>
                    <a:p>
                      <a:r>
                        <a:rPr lang="en-US" dirty="0"/>
                        <a:t>Description</a:t>
                      </a:r>
                    </a:p>
                  </a:txBody>
                  <a:tcPr/>
                </a:tc>
                <a:extLst>
                  <a:ext uri="{0D108BD9-81ED-4DB2-BD59-A6C34878D82A}">
                    <a16:rowId xmlns:a16="http://schemas.microsoft.com/office/drawing/2014/main" val="3739413931"/>
                  </a:ext>
                </a:extLst>
              </a:tr>
              <a:tr h="714900">
                <a:tc>
                  <a:txBody>
                    <a:bodyPr/>
                    <a:lstStyle/>
                    <a:p>
                      <a:r>
                        <a:rPr lang="en-US" b="1" dirty="0"/>
                        <a:t>Create New Test</a:t>
                      </a:r>
                    </a:p>
                  </a:txBody>
                  <a:tcPr/>
                </a:tc>
                <a:tc>
                  <a:txBody>
                    <a:bodyPr/>
                    <a:lstStyle/>
                    <a:p>
                      <a:r>
                        <a:rPr lang="en-US" dirty="0"/>
                        <a:t>Opens the test builder page where you can create a new test manually.</a:t>
                      </a:r>
                    </a:p>
                  </a:txBody>
                  <a:tcPr/>
                </a:tc>
                <a:extLst>
                  <a:ext uri="{0D108BD9-81ED-4DB2-BD59-A6C34878D82A}">
                    <a16:rowId xmlns:a16="http://schemas.microsoft.com/office/drawing/2014/main" val="3949062922"/>
                  </a:ext>
                </a:extLst>
              </a:tr>
              <a:tr h="807434">
                <a:tc>
                  <a:txBody>
                    <a:bodyPr/>
                    <a:lstStyle/>
                    <a:p>
                      <a:r>
                        <a:rPr lang="en-US" b="1" dirty="0"/>
                        <a:t>Test Generator Wizard</a:t>
                      </a:r>
                    </a:p>
                  </a:txBody>
                  <a:tcPr/>
                </a:tc>
                <a:tc>
                  <a:txBody>
                    <a:bodyPr/>
                    <a:lstStyle/>
                    <a:p>
                      <a:r>
                        <a:rPr lang="en-US" dirty="0"/>
                        <a:t>Opens the test generator wizard, which allows you to automatically generate a new test based on the standards you want it to assess.</a:t>
                      </a:r>
                    </a:p>
                  </a:txBody>
                  <a:tcPr/>
                </a:tc>
                <a:extLst>
                  <a:ext uri="{0D108BD9-81ED-4DB2-BD59-A6C34878D82A}">
                    <a16:rowId xmlns:a16="http://schemas.microsoft.com/office/drawing/2014/main" val="1370898461"/>
                  </a:ext>
                </a:extLst>
              </a:tr>
              <a:tr h="8074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View Tests I Created</a:t>
                      </a:r>
                    </a:p>
                    <a:p>
                      <a:endParaRPr lang="en-US"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u="none" kern="1200" dirty="0">
                          <a:solidFill>
                            <a:schemeClr val="dk1"/>
                          </a:solidFill>
                          <a:effectLst/>
                          <a:latin typeface="+mn-lt"/>
                          <a:ea typeface="+mn-ea"/>
                          <a:cs typeface="+mn-cs"/>
                        </a:rPr>
                        <a:t>Opens the Tests tab, filtered to show you only your own tests that were created or edited within the last 30 days.</a:t>
                      </a:r>
                      <a:endParaRPr lang="en-US" b="0" u="none" dirty="0"/>
                    </a:p>
                    <a:p>
                      <a:endParaRPr lang="en-US" dirty="0"/>
                    </a:p>
                  </a:txBody>
                  <a:tcPr/>
                </a:tc>
                <a:extLst>
                  <a:ext uri="{0D108BD9-81ED-4DB2-BD59-A6C34878D82A}">
                    <a16:rowId xmlns:a16="http://schemas.microsoft.com/office/drawing/2014/main" val="1747071675"/>
                  </a:ext>
                </a:extLst>
              </a:tr>
              <a:tr h="714900">
                <a:tc>
                  <a:txBody>
                    <a:bodyPr/>
                    <a:lstStyle/>
                    <a:p>
                      <a:r>
                        <a:rPr lang="en-US" b="1" dirty="0"/>
                        <a:t>Find Tests by Standard</a:t>
                      </a:r>
                    </a:p>
                  </a:txBody>
                  <a:tcPr/>
                </a:tc>
                <a:tc>
                  <a:txBody>
                    <a:bodyPr/>
                    <a:lstStyle/>
                    <a:p>
                      <a:r>
                        <a:rPr lang="en-US" dirty="0"/>
                        <a:t>Opens the Tests tab with the filter panel focused on the Standards search bar, so you can locate tests with items aligned to a specific standard. You will need to enter a standard key and click Apply in order to display the tests.</a:t>
                      </a:r>
                    </a:p>
                  </a:txBody>
                  <a:tcPr/>
                </a:tc>
                <a:extLst>
                  <a:ext uri="{0D108BD9-81ED-4DB2-BD59-A6C34878D82A}">
                    <a16:rowId xmlns:a16="http://schemas.microsoft.com/office/drawing/2014/main" val="3023960892"/>
                  </a:ext>
                </a:extLst>
              </a:tr>
            </a:tbl>
          </a:graphicData>
        </a:graphic>
      </p:graphicFrame>
      <p:sp>
        <p:nvSpPr>
          <p:cNvPr id="3" name="Slide Number Placeholder 2">
            <a:extLst>
              <a:ext uri="{FF2B5EF4-FFF2-40B4-BE49-F238E27FC236}">
                <a16:creationId xmlns:a16="http://schemas.microsoft.com/office/drawing/2014/main" id="{1F47AF76-9922-439A-AA02-B37AE0F3135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403537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AC2FBC-6BC9-4DB3-9350-94FA4718A309}"/>
              </a:ext>
            </a:extLst>
          </p:cNvPr>
          <p:cNvSpPr>
            <a:spLocks noGrp="1"/>
          </p:cNvSpPr>
          <p:nvPr>
            <p:ph type="title"/>
          </p:nvPr>
        </p:nvSpPr>
        <p:spPr/>
        <p:txBody>
          <a:bodyPr/>
          <a:lstStyle/>
          <a:p>
            <a:r>
              <a:rPr lang="en-US" dirty="0">
                <a:latin typeface="+mn-lt"/>
              </a:rPr>
              <a:t>General Management Links</a:t>
            </a:r>
          </a:p>
        </p:txBody>
      </p:sp>
      <p:graphicFrame>
        <p:nvGraphicFramePr>
          <p:cNvPr id="6" name="Table 5">
            <a:extLst>
              <a:ext uri="{FF2B5EF4-FFF2-40B4-BE49-F238E27FC236}">
                <a16:creationId xmlns:a16="http://schemas.microsoft.com/office/drawing/2014/main" id="{8D859C1D-D62B-463F-9FE2-8906C74D435B}"/>
              </a:ext>
            </a:extLst>
          </p:cNvPr>
          <p:cNvGraphicFramePr>
            <a:graphicFrameLocks noGrp="1"/>
          </p:cNvGraphicFramePr>
          <p:nvPr>
            <p:extLst>
              <p:ext uri="{D42A27DB-BD31-4B8C-83A1-F6EECF244321}">
                <p14:modId xmlns:p14="http://schemas.microsoft.com/office/powerpoint/2010/main" val="1622073557"/>
              </p:ext>
            </p:extLst>
          </p:nvPr>
        </p:nvGraphicFramePr>
        <p:xfrm>
          <a:off x="556591" y="1514324"/>
          <a:ext cx="11239168" cy="1909508"/>
        </p:xfrm>
        <a:graphic>
          <a:graphicData uri="http://schemas.openxmlformats.org/drawingml/2006/table">
            <a:tbl>
              <a:tblPr firstRow="1" bandRow="1">
                <a:tableStyleId>{5C22544A-7EE6-4342-B048-85BDC9FD1C3A}</a:tableStyleId>
              </a:tblPr>
              <a:tblGrid>
                <a:gridCol w="2703818">
                  <a:extLst>
                    <a:ext uri="{9D8B030D-6E8A-4147-A177-3AD203B41FA5}">
                      <a16:colId xmlns:a16="http://schemas.microsoft.com/office/drawing/2014/main" val="1033013278"/>
                    </a:ext>
                  </a:extLst>
                </a:gridCol>
                <a:gridCol w="8535350">
                  <a:extLst>
                    <a:ext uri="{9D8B030D-6E8A-4147-A177-3AD203B41FA5}">
                      <a16:colId xmlns:a16="http://schemas.microsoft.com/office/drawing/2014/main" val="1156650347"/>
                    </a:ext>
                  </a:extLst>
                </a:gridCol>
              </a:tblGrid>
              <a:tr h="387174">
                <a:tc>
                  <a:txBody>
                    <a:bodyPr/>
                    <a:lstStyle/>
                    <a:p>
                      <a:r>
                        <a:rPr lang="en-US" dirty="0"/>
                        <a:t>Link</a:t>
                      </a:r>
                    </a:p>
                  </a:txBody>
                  <a:tcPr/>
                </a:tc>
                <a:tc>
                  <a:txBody>
                    <a:bodyPr/>
                    <a:lstStyle/>
                    <a:p>
                      <a:r>
                        <a:rPr lang="en-US" dirty="0"/>
                        <a:t>Description</a:t>
                      </a:r>
                    </a:p>
                  </a:txBody>
                  <a:tcPr/>
                </a:tc>
                <a:extLst>
                  <a:ext uri="{0D108BD9-81ED-4DB2-BD59-A6C34878D82A}">
                    <a16:rowId xmlns:a16="http://schemas.microsoft.com/office/drawing/2014/main" val="3739413931"/>
                  </a:ext>
                </a:extLst>
              </a:tr>
              <a:tr h="714900">
                <a:tc>
                  <a:txBody>
                    <a:bodyPr/>
                    <a:lstStyle/>
                    <a:p>
                      <a:r>
                        <a:rPr lang="en-US" b="1" dirty="0"/>
                        <a:t>My Labels</a:t>
                      </a:r>
                    </a:p>
                  </a:txBody>
                  <a:tcPr/>
                </a:tc>
                <a:tc>
                  <a:txBody>
                    <a:bodyPr/>
                    <a:lstStyle/>
                    <a:p>
                      <a:r>
                        <a:rPr lang="en-US" dirty="0"/>
                        <a:t>You can create and manage labels you can use to organize your items and test.</a:t>
                      </a:r>
                    </a:p>
                  </a:txBody>
                  <a:tcPr/>
                </a:tc>
                <a:extLst>
                  <a:ext uri="{0D108BD9-81ED-4DB2-BD59-A6C34878D82A}">
                    <a16:rowId xmlns:a16="http://schemas.microsoft.com/office/drawing/2014/main" val="3949062922"/>
                  </a:ext>
                </a:extLst>
              </a:tr>
              <a:tr h="807434">
                <a:tc>
                  <a:txBody>
                    <a:bodyPr/>
                    <a:lstStyle/>
                    <a:p>
                      <a:r>
                        <a:rPr lang="en-US" b="1" dirty="0"/>
                        <a:t>My Workgroups</a:t>
                      </a:r>
                    </a:p>
                  </a:txBody>
                  <a:tcPr/>
                </a:tc>
                <a:tc>
                  <a:txBody>
                    <a:bodyPr/>
                    <a:lstStyle/>
                    <a:p>
                      <a:r>
                        <a:rPr lang="en-US" dirty="0"/>
                        <a:t>You can create and manage workgroups which are groups of users who regularly share items and tests with each other.</a:t>
                      </a:r>
                    </a:p>
                  </a:txBody>
                  <a:tcPr/>
                </a:tc>
                <a:extLst>
                  <a:ext uri="{0D108BD9-81ED-4DB2-BD59-A6C34878D82A}">
                    <a16:rowId xmlns:a16="http://schemas.microsoft.com/office/drawing/2014/main" val="1370898461"/>
                  </a:ext>
                </a:extLst>
              </a:tr>
            </a:tbl>
          </a:graphicData>
        </a:graphic>
      </p:graphicFrame>
      <p:sp>
        <p:nvSpPr>
          <p:cNvPr id="3" name="Slide Number Placeholder 2">
            <a:extLst>
              <a:ext uri="{FF2B5EF4-FFF2-40B4-BE49-F238E27FC236}">
                <a16:creationId xmlns:a16="http://schemas.microsoft.com/office/drawing/2014/main" id="{1F47AF76-9922-439A-AA02-B37AE0F3135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35158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AC2FBC-6BC9-4DB3-9350-94FA4718A309}"/>
              </a:ext>
            </a:extLst>
          </p:cNvPr>
          <p:cNvSpPr>
            <a:spLocks noGrp="1"/>
          </p:cNvSpPr>
          <p:nvPr>
            <p:ph type="title"/>
          </p:nvPr>
        </p:nvSpPr>
        <p:spPr/>
        <p:txBody>
          <a:bodyPr/>
          <a:lstStyle/>
          <a:p>
            <a:r>
              <a:rPr lang="en-US" dirty="0">
                <a:latin typeface="+mn-lt"/>
              </a:rPr>
              <a:t>General Management Links</a:t>
            </a:r>
          </a:p>
        </p:txBody>
      </p:sp>
      <p:sp>
        <p:nvSpPr>
          <p:cNvPr id="3" name="Slide Number Placeholder 2">
            <a:extLst>
              <a:ext uri="{FF2B5EF4-FFF2-40B4-BE49-F238E27FC236}">
                <a16:creationId xmlns:a16="http://schemas.microsoft.com/office/drawing/2014/main" id="{1F47AF76-9922-439A-AA02-B37AE0F3135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5" name="Picture 4">
            <a:extLst>
              <a:ext uri="{FF2B5EF4-FFF2-40B4-BE49-F238E27FC236}">
                <a16:creationId xmlns:a16="http://schemas.microsoft.com/office/drawing/2014/main" id="{A59BA055-EBE5-4029-9FFF-A18EEF0A0052}"/>
              </a:ext>
            </a:extLst>
          </p:cNvPr>
          <p:cNvPicPr>
            <a:picLocks noChangeAspect="1"/>
          </p:cNvPicPr>
          <p:nvPr/>
        </p:nvPicPr>
        <p:blipFill rotWithShape="1">
          <a:blip r:embed="rId4"/>
          <a:srcRect t="22101" b="9953"/>
          <a:stretch/>
        </p:blipFill>
        <p:spPr>
          <a:xfrm>
            <a:off x="-42911" y="864295"/>
            <a:ext cx="12192000" cy="4659683"/>
          </a:xfrm>
          <a:prstGeom prst="rect">
            <a:avLst/>
          </a:prstGeom>
        </p:spPr>
      </p:pic>
    </p:spTree>
    <p:custDataLst>
      <p:tags r:id="rId1"/>
    </p:custDataLst>
    <p:extLst>
      <p:ext uri="{BB962C8B-B14F-4D97-AF65-F5344CB8AC3E}">
        <p14:creationId xmlns:p14="http://schemas.microsoft.com/office/powerpoint/2010/main" val="3847108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023" y="1233091"/>
            <a:ext cx="8184020" cy="2530079"/>
          </a:xfrm>
        </p:spPr>
        <p:txBody>
          <a:bodyPr>
            <a:normAutofit/>
          </a:bodyPr>
          <a:lstStyle/>
          <a:p>
            <a:r>
              <a:rPr lang="en-US" sz="4400" dirty="0">
                <a:latin typeface="+mn-lt"/>
              </a:rPr>
              <a:t>How to Use the Content Tabs to View Items, Tests, and Standards</a:t>
            </a:r>
          </a:p>
        </p:txBody>
      </p:sp>
    </p:spTree>
    <p:custDataLst>
      <p:tags r:id="rId1"/>
    </p:custDataLst>
    <p:extLst>
      <p:ext uri="{BB962C8B-B14F-4D97-AF65-F5344CB8AC3E}">
        <p14:creationId xmlns:p14="http://schemas.microsoft.com/office/powerpoint/2010/main" val="2663691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Content Tabs</a:t>
            </a:r>
          </a:p>
        </p:txBody>
      </p:sp>
      <p:grpSp>
        <p:nvGrpSpPr>
          <p:cNvPr id="6" name="Group 5" descr="Callouts describing the items and tests content tabs.">
            <a:extLst>
              <a:ext uri="{FF2B5EF4-FFF2-40B4-BE49-F238E27FC236}">
                <a16:creationId xmlns:a16="http://schemas.microsoft.com/office/drawing/2014/main" id="{D7F43626-1E98-0C74-C90F-DCAC30320C30}"/>
              </a:ext>
            </a:extLst>
          </p:cNvPr>
          <p:cNvGrpSpPr/>
          <p:nvPr/>
        </p:nvGrpSpPr>
        <p:grpSpPr>
          <a:xfrm>
            <a:off x="312821" y="806116"/>
            <a:ext cx="11635338" cy="5484900"/>
            <a:chOff x="312821" y="806116"/>
            <a:chExt cx="11635338" cy="5484900"/>
          </a:xfrm>
          <a:effectLst>
            <a:outerShdw blurRad="50800" dist="38100" dir="2700000" algn="tl" rotWithShape="0">
              <a:prstClr val="black">
                <a:alpha val="40000"/>
              </a:prstClr>
            </a:outerShdw>
          </a:effectLst>
        </p:grpSpPr>
        <p:cxnSp>
          <p:nvCxnSpPr>
            <p:cNvPr id="26" name="Straight Connector 25">
              <a:extLst>
                <a:ext uri="{FF2B5EF4-FFF2-40B4-BE49-F238E27FC236}">
                  <a16:creationId xmlns:a16="http://schemas.microsoft.com/office/drawing/2014/main" id="{A39A5F60-08D7-E125-006B-52F4469EF17B}"/>
                </a:ext>
              </a:extLst>
            </p:cNvPr>
            <p:cNvCxnSpPr>
              <a:cxnSpLocks/>
            </p:cNvCxnSpPr>
            <p:nvPr/>
          </p:nvCxnSpPr>
          <p:spPr>
            <a:xfrm flipH="1">
              <a:off x="312821" y="806116"/>
              <a:ext cx="115246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D3BA186-827E-A0FA-49C4-46D7DAF168E5}"/>
                </a:ext>
              </a:extLst>
            </p:cNvPr>
            <p:cNvPicPr>
              <a:picLocks noChangeAspect="1"/>
            </p:cNvPicPr>
            <p:nvPr/>
          </p:nvPicPr>
          <p:blipFill>
            <a:blip r:embed="rId4"/>
            <a:stretch>
              <a:fillRect/>
            </a:stretch>
          </p:blipFill>
          <p:spPr>
            <a:xfrm>
              <a:off x="530634" y="2162551"/>
              <a:ext cx="1625641" cy="3693033"/>
            </a:xfrm>
            <a:prstGeom prst="rect">
              <a:avLst/>
            </a:prstGeom>
            <a:ln w="12700">
              <a:solidFill>
                <a:schemeClr val="bg1">
                  <a:lumMod val="75000"/>
                </a:schemeClr>
              </a:solidFill>
            </a:ln>
          </p:spPr>
        </p:pic>
        <p:pic>
          <p:nvPicPr>
            <p:cNvPr id="15" name="Picture 14">
              <a:extLst>
                <a:ext uri="{FF2B5EF4-FFF2-40B4-BE49-F238E27FC236}">
                  <a16:creationId xmlns:a16="http://schemas.microsoft.com/office/drawing/2014/main" id="{3BA2FEC7-EBA6-3747-B3C4-6EAC7087214A}"/>
                </a:ext>
              </a:extLst>
            </p:cNvPr>
            <p:cNvPicPr>
              <a:picLocks noChangeAspect="1"/>
            </p:cNvPicPr>
            <p:nvPr/>
          </p:nvPicPr>
          <p:blipFill>
            <a:blip r:embed="rId5"/>
            <a:stretch>
              <a:fillRect/>
            </a:stretch>
          </p:blipFill>
          <p:spPr>
            <a:xfrm>
              <a:off x="2372126" y="2173606"/>
              <a:ext cx="1762584" cy="3693032"/>
            </a:xfrm>
            <a:prstGeom prst="rect">
              <a:avLst/>
            </a:prstGeom>
            <a:ln w="12700">
              <a:solidFill>
                <a:schemeClr val="bg1">
                  <a:lumMod val="75000"/>
                </a:schemeClr>
              </a:solidFill>
            </a:ln>
          </p:spPr>
        </p:pic>
        <p:pic>
          <p:nvPicPr>
            <p:cNvPr id="17" name="Picture 16">
              <a:extLst>
                <a:ext uri="{FF2B5EF4-FFF2-40B4-BE49-F238E27FC236}">
                  <a16:creationId xmlns:a16="http://schemas.microsoft.com/office/drawing/2014/main" id="{E2989176-07E7-D593-36A5-402F67446EA8}"/>
                </a:ext>
              </a:extLst>
            </p:cNvPr>
            <p:cNvPicPr>
              <a:picLocks noChangeAspect="1"/>
            </p:cNvPicPr>
            <p:nvPr/>
          </p:nvPicPr>
          <p:blipFill rotWithShape="1">
            <a:blip r:embed="rId6"/>
            <a:srcRect t="4086"/>
            <a:stretch/>
          </p:blipFill>
          <p:spPr>
            <a:xfrm>
              <a:off x="4615613" y="4179090"/>
              <a:ext cx="6855421" cy="770020"/>
            </a:xfrm>
            <a:prstGeom prst="rect">
              <a:avLst/>
            </a:prstGeom>
            <a:ln w="12700">
              <a:solidFill>
                <a:schemeClr val="bg1">
                  <a:lumMod val="75000"/>
                </a:schemeClr>
              </a:solidFill>
            </a:ln>
          </p:spPr>
        </p:pic>
        <p:cxnSp>
          <p:nvCxnSpPr>
            <p:cNvPr id="19" name="Straight Connector 18">
              <a:extLst>
                <a:ext uri="{FF2B5EF4-FFF2-40B4-BE49-F238E27FC236}">
                  <a16:creationId xmlns:a16="http://schemas.microsoft.com/office/drawing/2014/main" id="{6CCDADED-1F04-B28F-F26A-90941A85ACCF}"/>
                </a:ext>
              </a:extLst>
            </p:cNvPr>
            <p:cNvCxnSpPr>
              <a:cxnSpLocks/>
            </p:cNvCxnSpPr>
            <p:nvPr/>
          </p:nvCxnSpPr>
          <p:spPr>
            <a:xfrm>
              <a:off x="312821" y="806116"/>
              <a:ext cx="0" cy="52898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B7A4AF-0A1B-2C9D-6906-79D3D497F376}"/>
                </a:ext>
              </a:extLst>
            </p:cNvPr>
            <p:cNvCxnSpPr>
              <a:cxnSpLocks/>
            </p:cNvCxnSpPr>
            <p:nvPr/>
          </p:nvCxnSpPr>
          <p:spPr>
            <a:xfrm flipH="1">
              <a:off x="312821" y="6096000"/>
              <a:ext cx="1148293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6753A3-91DD-33D4-E503-DA4787DED3B7}"/>
                </a:ext>
              </a:extLst>
            </p:cNvPr>
            <p:cNvCxnSpPr>
              <a:cxnSpLocks/>
            </p:cNvCxnSpPr>
            <p:nvPr/>
          </p:nvCxnSpPr>
          <p:spPr>
            <a:xfrm flipH="1">
              <a:off x="11803780" y="806116"/>
              <a:ext cx="33689" cy="52898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16B9-ABA4-DF21-CB1C-AD5C77FF8521}"/>
                </a:ext>
              </a:extLst>
            </p:cNvPr>
            <p:cNvCxnSpPr>
              <a:cxnSpLocks/>
            </p:cNvCxnSpPr>
            <p:nvPr/>
          </p:nvCxnSpPr>
          <p:spPr>
            <a:xfrm flipH="1">
              <a:off x="465221" y="6248400"/>
              <a:ext cx="1148293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Graphic 28" descr="Cursor with solid fill">
              <a:extLst>
                <a:ext uri="{FF2B5EF4-FFF2-40B4-BE49-F238E27FC236}">
                  <a16:creationId xmlns:a16="http://schemas.microsoft.com/office/drawing/2014/main" id="{42D85B51-9939-95C3-0DAC-1A63ADA444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9524" y="5607447"/>
              <a:ext cx="679165" cy="679165"/>
            </a:xfrm>
            <a:prstGeom prst="rect">
              <a:avLst/>
            </a:prstGeom>
          </p:spPr>
        </p:pic>
        <p:pic>
          <p:nvPicPr>
            <p:cNvPr id="30" name="Graphic 29" descr="Cursor with solid fill">
              <a:extLst>
                <a:ext uri="{FF2B5EF4-FFF2-40B4-BE49-F238E27FC236}">
                  <a16:creationId xmlns:a16="http://schemas.microsoft.com/office/drawing/2014/main" id="{FB863AE3-5973-B9F2-9B45-F39F759776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92902" y="5611851"/>
              <a:ext cx="679165" cy="679165"/>
            </a:xfrm>
            <a:prstGeom prst="rect">
              <a:avLst/>
            </a:prstGeom>
          </p:spPr>
        </p:pic>
        <p:pic>
          <p:nvPicPr>
            <p:cNvPr id="5" name="Picture 4">
              <a:extLst>
                <a:ext uri="{FF2B5EF4-FFF2-40B4-BE49-F238E27FC236}">
                  <a16:creationId xmlns:a16="http://schemas.microsoft.com/office/drawing/2014/main" id="{57305CEC-1C8A-479E-2F2E-1FBFB3980523}"/>
                </a:ext>
              </a:extLst>
            </p:cNvPr>
            <p:cNvPicPr>
              <a:picLocks noChangeAspect="1"/>
            </p:cNvPicPr>
            <p:nvPr/>
          </p:nvPicPr>
          <p:blipFill>
            <a:blip r:embed="rId9"/>
            <a:stretch>
              <a:fillRect/>
            </a:stretch>
          </p:blipFill>
          <p:spPr>
            <a:xfrm>
              <a:off x="426230" y="1598570"/>
              <a:ext cx="1405728" cy="341473"/>
            </a:xfrm>
            <a:prstGeom prst="rect">
              <a:avLst/>
            </a:prstGeom>
          </p:spPr>
        </p:pic>
      </p:grpSp>
      <p:pic>
        <p:nvPicPr>
          <p:cNvPr id="32" name="Picture 31" descr="The dashboard showing the item and test filter options.">
            <a:extLst>
              <a:ext uri="{FF2B5EF4-FFF2-40B4-BE49-F238E27FC236}">
                <a16:creationId xmlns:a16="http://schemas.microsoft.com/office/drawing/2014/main" id="{6C579A1D-3869-29B4-B883-84A670C2B84B}"/>
              </a:ext>
            </a:extLst>
          </p:cNvPr>
          <p:cNvPicPr>
            <a:picLocks noChangeAspect="1"/>
          </p:cNvPicPr>
          <p:nvPr/>
        </p:nvPicPr>
        <p:blipFill>
          <a:blip r:embed="rId10"/>
          <a:stretch>
            <a:fillRect/>
          </a:stretch>
        </p:blipFill>
        <p:spPr>
          <a:xfrm>
            <a:off x="376889" y="-860635"/>
            <a:ext cx="11439623" cy="4717304"/>
          </a:xfrm>
          <a:prstGeom prst="rect">
            <a:avLst/>
          </a:prstGeom>
        </p:spPr>
      </p:pic>
      <p:sp>
        <p:nvSpPr>
          <p:cNvPr id="3" name="Slide Number Placeholder 2">
            <a:extLst>
              <a:ext uri="{FF2B5EF4-FFF2-40B4-BE49-F238E27FC236}">
                <a16:creationId xmlns:a16="http://schemas.microsoft.com/office/drawing/2014/main" id="{639E29FF-1363-414B-98D3-1AE08FCC3D42}"/>
              </a:ext>
            </a:extLst>
          </p:cNvPr>
          <p:cNvSpPr>
            <a:spLocks noGrp="1"/>
          </p:cNvSpPr>
          <p:nvPr>
            <p:ph type="sldNum" sz="quarter" idx="17"/>
          </p:nvPr>
        </p:nvSpPr>
        <p:spPr/>
        <p:txBody>
          <a:bodyPr/>
          <a:lstStyle/>
          <a:p>
            <a:fld id="{58AE716E-68DD-2249-A7FA-8AEF0B14DF81}" type="slidenum">
              <a:rPr lang="en-US" smtClean="0"/>
              <a:pPr/>
              <a:t>14</a:t>
            </a:fld>
            <a:endParaRPr lang="en-US" dirty="0"/>
          </a:p>
        </p:txBody>
      </p:sp>
    </p:spTree>
    <p:custDataLst>
      <p:tags r:id="rId1"/>
    </p:custDataLst>
    <p:extLst>
      <p:ext uri="{BB962C8B-B14F-4D97-AF65-F5344CB8AC3E}">
        <p14:creationId xmlns:p14="http://schemas.microsoft.com/office/powerpoint/2010/main" val="1792558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Items Content Table</a:t>
            </a:r>
          </a:p>
        </p:txBody>
      </p:sp>
      <p:grpSp>
        <p:nvGrpSpPr>
          <p:cNvPr id="16" name="Group 15" descr="Features of the Items results table.">
            <a:extLst>
              <a:ext uri="{FF2B5EF4-FFF2-40B4-BE49-F238E27FC236}">
                <a16:creationId xmlns:a16="http://schemas.microsoft.com/office/drawing/2014/main" id="{E0E65DDA-CBB0-61C0-7137-2294C9A1CF35}"/>
              </a:ext>
            </a:extLst>
          </p:cNvPr>
          <p:cNvGrpSpPr/>
          <p:nvPr/>
        </p:nvGrpSpPr>
        <p:grpSpPr>
          <a:xfrm>
            <a:off x="791645" y="777341"/>
            <a:ext cx="10650820" cy="5323983"/>
            <a:chOff x="791645" y="777341"/>
            <a:chExt cx="10650820" cy="5323983"/>
          </a:xfrm>
        </p:grpSpPr>
        <p:grpSp>
          <p:nvGrpSpPr>
            <p:cNvPr id="35" name="Group 34" descr="The items content table showing the details section and the items toolbar.">
              <a:extLst>
                <a:ext uri="{FF2B5EF4-FFF2-40B4-BE49-F238E27FC236}">
                  <a16:creationId xmlns:a16="http://schemas.microsoft.com/office/drawing/2014/main" id="{7C5E2589-55EC-6677-44F3-A9DD580F1261}"/>
                </a:ext>
              </a:extLst>
            </p:cNvPr>
            <p:cNvGrpSpPr/>
            <p:nvPr/>
          </p:nvGrpSpPr>
          <p:grpSpPr>
            <a:xfrm>
              <a:off x="791645" y="777341"/>
              <a:ext cx="10650820" cy="5323983"/>
              <a:chOff x="791645" y="777341"/>
              <a:chExt cx="10650820" cy="5323983"/>
            </a:xfrm>
            <a:effectLst/>
          </p:grpSpPr>
          <p:grpSp>
            <p:nvGrpSpPr>
              <p:cNvPr id="15" name="Group 14">
                <a:extLst>
                  <a:ext uri="{FF2B5EF4-FFF2-40B4-BE49-F238E27FC236}">
                    <a16:creationId xmlns:a16="http://schemas.microsoft.com/office/drawing/2014/main" id="{EB0D32B2-1D6C-49EB-5FFB-4C15154C8F50}"/>
                  </a:ext>
                </a:extLst>
              </p:cNvPr>
              <p:cNvGrpSpPr/>
              <p:nvPr/>
            </p:nvGrpSpPr>
            <p:grpSpPr>
              <a:xfrm>
                <a:off x="797662" y="818672"/>
                <a:ext cx="10596675" cy="5220656"/>
                <a:chOff x="797662" y="818672"/>
                <a:chExt cx="10596675" cy="5220656"/>
              </a:xfrm>
            </p:grpSpPr>
            <p:grpSp>
              <p:nvGrpSpPr>
                <p:cNvPr id="11" name="Group 10">
                  <a:extLst>
                    <a:ext uri="{FF2B5EF4-FFF2-40B4-BE49-F238E27FC236}">
                      <a16:creationId xmlns:a16="http://schemas.microsoft.com/office/drawing/2014/main" id="{2157391C-DBDD-041E-AC85-A7847642ED0B}"/>
                    </a:ext>
                  </a:extLst>
                </p:cNvPr>
                <p:cNvGrpSpPr/>
                <p:nvPr/>
              </p:nvGrpSpPr>
              <p:grpSpPr>
                <a:xfrm>
                  <a:off x="797662" y="818672"/>
                  <a:ext cx="10596675" cy="5220656"/>
                  <a:chOff x="797662" y="818672"/>
                  <a:chExt cx="10596675" cy="5220656"/>
                </a:xfrm>
              </p:grpSpPr>
              <p:pic>
                <p:nvPicPr>
                  <p:cNvPr id="5" name="Picture 4">
                    <a:extLst>
                      <a:ext uri="{FF2B5EF4-FFF2-40B4-BE49-F238E27FC236}">
                        <a16:creationId xmlns:a16="http://schemas.microsoft.com/office/drawing/2014/main" id="{BB4595AE-0D7D-8141-4A88-915097EB2175}"/>
                      </a:ext>
                    </a:extLst>
                  </p:cNvPr>
                  <p:cNvPicPr>
                    <a:picLocks noChangeAspect="1"/>
                  </p:cNvPicPr>
                  <p:nvPr/>
                </p:nvPicPr>
                <p:blipFill rotWithShape="1">
                  <a:blip r:embed="rId4"/>
                  <a:srcRect b="933"/>
                  <a:stretch/>
                </p:blipFill>
                <p:spPr>
                  <a:xfrm>
                    <a:off x="797662" y="818672"/>
                    <a:ext cx="10596675" cy="4249125"/>
                  </a:xfrm>
                  <a:prstGeom prst="rect">
                    <a:avLst/>
                  </a:prstGeom>
                  <a:ln w="12700">
                    <a:noFill/>
                  </a:ln>
                  <a:effectLst/>
                </p:spPr>
              </p:pic>
              <p:sp>
                <p:nvSpPr>
                  <p:cNvPr id="6" name="Arrow: Left 5">
                    <a:extLst>
                      <a:ext uri="{FF2B5EF4-FFF2-40B4-BE49-F238E27FC236}">
                        <a16:creationId xmlns:a16="http://schemas.microsoft.com/office/drawing/2014/main" id="{0DC32DA5-587C-8728-EBEA-913598D8F8D0}"/>
                      </a:ext>
                    </a:extLst>
                  </p:cNvPr>
                  <p:cNvSpPr/>
                  <p:nvPr/>
                </p:nvSpPr>
                <p:spPr>
                  <a:xfrm>
                    <a:off x="7700211" y="1317536"/>
                    <a:ext cx="1515979" cy="445168"/>
                  </a:xfrm>
                  <a:prstGeom prst="leftArrow">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 </a:t>
                    </a:r>
                    <a:r>
                      <a:rPr lang="en-US" sz="1400" dirty="0">
                        <a:solidFill>
                          <a:schemeClr val="bg1"/>
                        </a:solidFill>
                      </a:rPr>
                      <a:t>Items Toolbar</a:t>
                    </a:r>
                  </a:p>
                </p:txBody>
              </p:sp>
              <p:pic>
                <p:nvPicPr>
                  <p:cNvPr id="8" name="Picture 7">
                    <a:extLst>
                      <a:ext uri="{FF2B5EF4-FFF2-40B4-BE49-F238E27FC236}">
                        <a16:creationId xmlns:a16="http://schemas.microsoft.com/office/drawing/2014/main" id="{7902F4A3-AE39-1F7C-B70B-CD9718197AAC}"/>
                      </a:ext>
                    </a:extLst>
                  </p:cNvPr>
                  <p:cNvPicPr>
                    <a:picLocks noChangeAspect="1"/>
                  </p:cNvPicPr>
                  <p:nvPr/>
                </p:nvPicPr>
                <p:blipFill>
                  <a:blip r:embed="rId5"/>
                  <a:stretch>
                    <a:fillRect/>
                  </a:stretch>
                </p:blipFill>
                <p:spPr>
                  <a:xfrm>
                    <a:off x="1940530" y="5067797"/>
                    <a:ext cx="4350937" cy="971531"/>
                  </a:xfrm>
                  <a:prstGeom prst="rect">
                    <a:avLst/>
                  </a:prstGeom>
                </p:spPr>
              </p:pic>
              <p:sp>
                <p:nvSpPr>
                  <p:cNvPr id="9" name="Rectangle 8">
                    <a:extLst>
                      <a:ext uri="{FF2B5EF4-FFF2-40B4-BE49-F238E27FC236}">
                        <a16:creationId xmlns:a16="http://schemas.microsoft.com/office/drawing/2014/main" id="{4C21EAFD-9002-4DC2-1145-FEE8B81A869C}"/>
                      </a:ext>
                    </a:extLst>
                  </p:cNvPr>
                  <p:cNvSpPr/>
                  <p:nvPr/>
                </p:nvSpPr>
                <p:spPr>
                  <a:xfrm>
                    <a:off x="797662" y="5067797"/>
                    <a:ext cx="1142868" cy="971531"/>
                  </a:xfrm>
                  <a:prstGeom prst="rect">
                    <a:avLst/>
                  </a:prstGeom>
                  <a:solidFill>
                    <a:srgbClr val="F9F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Rectangle 9">
                    <a:extLst>
                      <a:ext uri="{FF2B5EF4-FFF2-40B4-BE49-F238E27FC236}">
                        <a16:creationId xmlns:a16="http://schemas.microsoft.com/office/drawing/2014/main" id="{E8D71768-99BC-EE45-55B6-0B30D7FA18A9}"/>
                      </a:ext>
                    </a:extLst>
                  </p:cNvPr>
                  <p:cNvSpPr/>
                  <p:nvPr/>
                </p:nvSpPr>
                <p:spPr>
                  <a:xfrm>
                    <a:off x="6291466" y="5067797"/>
                    <a:ext cx="5102871" cy="971531"/>
                  </a:xfrm>
                  <a:prstGeom prst="rect">
                    <a:avLst/>
                  </a:prstGeom>
                  <a:solidFill>
                    <a:srgbClr val="F9F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13" name="Picture 12">
                  <a:extLst>
                    <a:ext uri="{FF2B5EF4-FFF2-40B4-BE49-F238E27FC236}">
                      <a16:creationId xmlns:a16="http://schemas.microsoft.com/office/drawing/2014/main" id="{81FA2F83-3515-71E0-3463-4760CA949445}"/>
                    </a:ext>
                  </a:extLst>
                </p:cNvPr>
                <p:cNvPicPr>
                  <a:picLocks noChangeAspect="1"/>
                </p:cNvPicPr>
                <p:nvPr/>
              </p:nvPicPr>
              <p:blipFill>
                <a:blip r:embed="rId6"/>
                <a:stretch>
                  <a:fillRect/>
                </a:stretch>
              </p:blipFill>
              <p:spPr>
                <a:xfrm>
                  <a:off x="3704625" y="4610936"/>
                  <a:ext cx="301891" cy="221798"/>
                </a:xfrm>
                <a:prstGeom prst="rect">
                  <a:avLst/>
                </a:prstGeom>
              </p:spPr>
            </p:pic>
            <p:pic>
              <p:nvPicPr>
                <p:cNvPr id="14" name="Graphic 13" descr="Cursor with solid fill">
                  <a:extLst>
                    <a:ext uri="{FF2B5EF4-FFF2-40B4-BE49-F238E27FC236}">
                      <a16:creationId xmlns:a16="http://schemas.microsoft.com/office/drawing/2014/main" id="{73577A4B-FE32-2CEC-61B9-3731016758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55570" y="4663292"/>
                  <a:ext cx="573947" cy="573947"/>
                </a:xfrm>
                <a:prstGeom prst="rect">
                  <a:avLst/>
                </a:prstGeom>
              </p:spPr>
            </p:pic>
          </p:grpSp>
          <p:cxnSp>
            <p:nvCxnSpPr>
              <p:cNvPr id="19" name="Straight Connector 18">
                <a:extLst>
                  <a:ext uri="{FF2B5EF4-FFF2-40B4-BE49-F238E27FC236}">
                    <a16:creationId xmlns:a16="http://schemas.microsoft.com/office/drawing/2014/main" id="{5FA5C19A-9873-E663-3B6D-B5CA2F69AE1C}"/>
                  </a:ext>
                </a:extLst>
              </p:cNvPr>
              <p:cNvCxnSpPr>
                <a:cxnSpLocks/>
              </p:cNvCxnSpPr>
              <p:nvPr/>
            </p:nvCxnSpPr>
            <p:spPr>
              <a:xfrm>
                <a:off x="797662" y="818672"/>
                <a:ext cx="0" cy="5282652"/>
              </a:xfrm>
              <a:prstGeom prst="line">
                <a:avLst/>
              </a:prstGeom>
              <a:ln w="12700">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3E4140-7367-D941-0688-37C819D6CD0A}"/>
                  </a:ext>
                </a:extLst>
              </p:cNvPr>
              <p:cNvCxnSpPr>
                <a:cxnSpLocks/>
              </p:cNvCxnSpPr>
              <p:nvPr/>
            </p:nvCxnSpPr>
            <p:spPr>
              <a:xfrm flipH="1">
                <a:off x="11382305" y="777341"/>
                <a:ext cx="60127" cy="526198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924ACE-566B-4B76-CECD-E416184A9BBA}"/>
                  </a:ext>
                </a:extLst>
              </p:cNvPr>
              <p:cNvCxnSpPr>
                <a:cxnSpLocks/>
              </p:cNvCxnSpPr>
              <p:nvPr/>
            </p:nvCxnSpPr>
            <p:spPr>
              <a:xfrm flipH="1">
                <a:off x="791645" y="6039328"/>
                <a:ext cx="10602692" cy="6199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CFD5FF-0E48-F506-EBDE-8FC6558C0EE3}"/>
                  </a:ext>
                </a:extLst>
              </p:cNvPr>
              <p:cNvCxnSpPr>
                <a:cxnSpLocks/>
              </p:cNvCxnSpPr>
              <p:nvPr/>
            </p:nvCxnSpPr>
            <p:spPr>
              <a:xfrm flipH="1">
                <a:off x="797661" y="777341"/>
                <a:ext cx="10644804" cy="4133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23B22606-2A84-C950-9B20-942997173EC0}"/>
                </a:ext>
              </a:extLst>
            </p:cNvPr>
            <p:cNvPicPr>
              <a:picLocks noChangeAspect="1"/>
            </p:cNvPicPr>
            <p:nvPr/>
          </p:nvPicPr>
          <p:blipFill>
            <a:blip r:embed="rId9"/>
            <a:stretch>
              <a:fillRect/>
            </a:stretch>
          </p:blipFill>
          <p:spPr>
            <a:xfrm>
              <a:off x="1532923" y="3366467"/>
              <a:ext cx="1341094" cy="883903"/>
            </a:xfrm>
            <a:prstGeom prst="rect">
              <a:avLst/>
            </a:prstGeom>
            <a:ln w="38100">
              <a:solidFill>
                <a:srgbClr val="C05100"/>
              </a:solidFill>
            </a:ln>
          </p:spPr>
        </p:pic>
        <p:pic>
          <p:nvPicPr>
            <p:cNvPr id="12" name="Graphic 11" descr="Cursor with solid fill">
              <a:extLst>
                <a:ext uri="{FF2B5EF4-FFF2-40B4-BE49-F238E27FC236}">
                  <a16:creationId xmlns:a16="http://schemas.microsoft.com/office/drawing/2014/main" id="{3FEAF068-3A32-D702-E637-8B90C32FE0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0223" y="3121360"/>
              <a:ext cx="573947" cy="573947"/>
            </a:xfrm>
            <a:prstGeom prst="rect">
              <a:avLst/>
            </a:prstGeom>
          </p:spPr>
        </p:pic>
      </p:grpSp>
      <p:sp>
        <p:nvSpPr>
          <p:cNvPr id="3" name="Slide Number Placeholder 2">
            <a:extLst>
              <a:ext uri="{FF2B5EF4-FFF2-40B4-BE49-F238E27FC236}">
                <a16:creationId xmlns:a16="http://schemas.microsoft.com/office/drawing/2014/main" id="{5F841A80-0CA6-B749-BEA7-9374634BDB9D}"/>
              </a:ext>
            </a:extLst>
          </p:cNvPr>
          <p:cNvSpPr>
            <a:spLocks noGrp="1"/>
          </p:cNvSpPr>
          <p:nvPr>
            <p:ph type="sldNum" sz="quarter" idx="17"/>
          </p:nvPr>
        </p:nvSpPr>
        <p:spPr/>
        <p:txBody>
          <a:bodyPr/>
          <a:lstStyle/>
          <a:p>
            <a:fld id="{58AE716E-68DD-2249-A7FA-8AEF0B14DF81}" type="slidenum">
              <a:rPr lang="en-US" smtClean="0"/>
              <a:pPr/>
              <a:t>15</a:t>
            </a:fld>
            <a:endParaRPr lang="en-US" dirty="0"/>
          </a:p>
        </p:txBody>
      </p:sp>
    </p:spTree>
    <p:custDataLst>
      <p:tags r:id="rId1"/>
    </p:custDataLst>
    <p:extLst>
      <p:ext uri="{BB962C8B-B14F-4D97-AF65-F5344CB8AC3E}">
        <p14:creationId xmlns:p14="http://schemas.microsoft.com/office/powerpoint/2010/main" val="2454430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9E365116-3C1F-B35C-9BD5-EC6ABEC993DE}"/>
              </a:ext>
            </a:extLst>
          </p:cNvPr>
          <p:cNvSpPr>
            <a:spLocks noGrp="1"/>
          </p:cNvSpPr>
          <p:nvPr>
            <p:ph type="title"/>
          </p:nvPr>
        </p:nvSpPr>
        <p:spPr>
          <a:xfrm>
            <a:off x="426230" y="65597"/>
            <a:ext cx="11369529" cy="518012"/>
          </a:xfrm>
        </p:spPr>
        <p:txBody>
          <a:bodyPr/>
          <a:lstStyle/>
          <a:p>
            <a:r>
              <a:rPr lang="en-US" dirty="0">
                <a:latin typeface="+mn-lt"/>
              </a:rPr>
              <a:t>Tests Content Table</a:t>
            </a:r>
          </a:p>
        </p:txBody>
      </p:sp>
      <p:grpSp>
        <p:nvGrpSpPr>
          <p:cNvPr id="2" name="Group 1" descr="The Test Actions options under the dotted menu.">
            <a:extLst>
              <a:ext uri="{FF2B5EF4-FFF2-40B4-BE49-F238E27FC236}">
                <a16:creationId xmlns:a16="http://schemas.microsoft.com/office/drawing/2014/main" id="{AA0D96D8-0E0D-A9F3-5AC2-8E697DC887E2}"/>
              </a:ext>
            </a:extLst>
          </p:cNvPr>
          <p:cNvGrpSpPr/>
          <p:nvPr/>
        </p:nvGrpSpPr>
        <p:grpSpPr>
          <a:xfrm>
            <a:off x="815190" y="888783"/>
            <a:ext cx="10820754" cy="5326114"/>
            <a:chOff x="815190" y="888783"/>
            <a:chExt cx="10820754" cy="5326114"/>
          </a:xfrm>
        </p:grpSpPr>
        <p:pic>
          <p:nvPicPr>
            <p:cNvPr id="3" name="Picture 2">
              <a:extLst>
                <a:ext uri="{FF2B5EF4-FFF2-40B4-BE49-F238E27FC236}">
                  <a16:creationId xmlns:a16="http://schemas.microsoft.com/office/drawing/2014/main" id="{F909BE8C-DE96-10EE-9B94-0CEC087CAFAE}"/>
                </a:ext>
              </a:extLst>
            </p:cNvPr>
            <p:cNvPicPr>
              <a:picLocks noChangeAspect="1"/>
            </p:cNvPicPr>
            <p:nvPr/>
          </p:nvPicPr>
          <p:blipFill rotWithShape="1">
            <a:blip r:embed="rId4"/>
            <a:srcRect b="4213"/>
            <a:stretch/>
          </p:blipFill>
          <p:spPr>
            <a:xfrm>
              <a:off x="815190" y="888783"/>
              <a:ext cx="10820754" cy="445983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D5120A58-0E7E-28ED-9019-B3C5E760D832}"/>
                </a:ext>
              </a:extLst>
            </p:cNvPr>
            <p:cNvGrpSpPr/>
            <p:nvPr/>
          </p:nvGrpSpPr>
          <p:grpSpPr>
            <a:xfrm>
              <a:off x="1348224" y="1272307"/>
              <a:ext cx="5428357" cy="4942590"/>
              <a:chOff x="1348224" y="1272307"/>
              <a:chExt cx="5428357" cy="4942590"/>
            </a:xfrm>
          </p:grpSpPr>
          <p:pic>
            <p:nvPicPr>
              <p:cNvPr id="9" name="Picture 8">
                <a:extLst>
                  <a:ext uri="{FF2B5EF4-FFF2-40B4-BE49-F238E27FC236}">
                    <a16:creationId xmlns:a16="http://schemas.microsoft.com/office/drawing/2014/main" id="{9AC1A18D-1DA6-7FAB-44E6-33E2E0FC43C7}"/>
                  </a:ext>
                </a:extLst>
              </p:cNvPr>
              <p:cNvPicPr>
                <a:picLocks noChangeAspect="1"/>
              </p:cNvPicPr>
              <p:nvPr/>
            </p:nvPicPr>
            <p:blipFill>
              <a:blip r:embed="rId5"/>
              <a:stretch>
                <a:fillRect/>
              </a:stretch>
            </p:blipFill>
            <p:spPr>
              <a:xfrm>
                <a:off x="1835524" y="4838258"/>
                <a:ext cx="1264413" cy="1376639"/>
              </a:xfrm>
              <a:prstGeom prst="rect">
                <a:avLst/>
              </a:prstGeom>
              <a:ln w="38100">
                <a:solidFill>
                  <a:srgbClr val="C05100"/>
                </a:solidFill>
              </a:ln>
            </p:spPr>
          </p:pic>
          <p:pic>
            <p:nvPicPr>
              <p:cNvPr id="10" name="Graphic 9" descr="Cursor with solid fill">
                <a:extLst>
                  <a:ext uri="{FF2B5EF4-FFF2-40B4-BE49-F238E27FC236}">
                    <a16:creationId xmlns:a16="http://schemas.microsoft.com/office/drawing/2014/main" id="{63793C5B-2924-94CB-6DA8-B88C8E6073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8224" y="4551285"/>
                <a:ext cx="573947" cy="573947"/>
              </a:xfrm>
              <a:prstGeom prst="rect">
                <a:avLst/>
              </a:prstGeom>
            </p:spPr>
          </p:pic>
          <p:pic>
            <p:nvPicPr>
              <p:cNvPr id="4" name="Picture 3">
                <a:extLst>
                  <a:ext uri="{FF2B5EF4-FFF2-40B4-BE49-F238E27FC236}">
                    <a16:creationId xmlns:a16="http://schemas.microsoft.com/office/drawing/2014/main" id="{E5703D66-E084-2E71-DCBB-D03B7D5E9ADF}"/>
                  </a:ext>
                </a:extLst>
              </p:cNvPr>
              <p:cNvPicPr>
                <a:picLocks noChangeAspect="1"/>
              </p:cNvPicPr>
              <p:nvPr/>
            </p:nvPicPr>
            <p:blipFill>
              <a:blip r:embed="rId8"/>
              <a:stretch>
                <a:fillRect/>
              </a:stretch>
            </p:blipFill>
            <p:spPr>
              <a:xfrm>
                <a:off x="2230703" y="1272307"/>
                <a:ext cx="4545878" cy="322996"/>
              </a:xfrm>
              <a:prstGeom prst="rect">
                <a:avLst/>
              </a:prstGeom>
            </p:spPr>
          </p:pic>
        </p:grpSp>
      </p:grpSp>
      <p:sp>
        <p:nvSpPr>
          <p:cNvPr id="6" name="Slide Number Placeholder 5">
            <a:extLst>
              <a:ext uri="{FF2B5EF4-FFF2-40B4-BE49-F238E27FC236}">
                <a16:creationId xmlns:a16="http://schemas.microsoft.com/office/drawing/2014/main" id="{3C1B5549-9D6A-CA4C-83F5-9E472D2A8D9A}"/>
              </a:ext>
            </a:extLst>
          </p:cNvPr>
          <p:cNvSpPr>
            <a:spLocks noGrp="1"/>
          </p:cNvSpPr>
          <p:nvPr>
            <p:ph type="sldNum" sz="quarter" idx="17"/>
          </p:nvPr>
        </p:nvSpPr>
        <p:spPr/>
        <p:txBody>
          <a:bodyPr/>
          <a:lstStyle/>
          <a:p>
            <a:fld id="{58AE716E-68DD-2249-A7FA-8AEF0B14DF81}" type="slidenum">
              <a:rPr lang="en-US" smtClean="0"/>
              <a:pPr/>
              <a:t>16</a:t>
            </a:fld>
            <a:endParaRPr lang="en-US" dirty="0"/>
          </a:p>
        </p:txBody>
      </p:sp>
    </p:spTree>
    <p:custDataLst>
      <p:tags r:id="rId1"/>
    </p:custDataLst>
    <p:extLst>
      <p:ext uri="{BB962C8B-B14F-4D97-AF65-F5344CB8AC3E}">
        <p14:creationId xmlns:p14="http://schemas.microsoft.com/office/powerpoint/2010/main" val="188248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latin typeface="+mn-lt"/>
              </a:rPr>
              <a:t>Standards Panel</a:t>
            </a:r>
          </a:p>
        </p:txBody>
      </p:sp>
      <p:grpSp>
        <p:nvGrpSpPr>
          <p:cNvPr id="3" name="Group 2" descr="The Standards tree showing four subjects.">
            <a:extLst>
              <a:ext uri="{FF2B5EF4-FFF2-40B4-BE49-F238E27FC236}">
                <a16:creationId xmlns:a16="http://schemas.microsoft.com/office/drawing/2014/main" id="{782A1AF4-17D2-4DF2-51D2-C4A2C9E69921}"/>
              </a:ext>
            </a:extLst>
          </p:cNvPr>
          <p:cNvGrpSpPr/>
          <p:nvPr/>
        </p:nvGrpSpPr>
        <p:grpSpPr>
          <a:xfrm>
            <a:off x="1268175" y="1032801"/>
            <a:ext cx="5777765" cy="3825688"/>
            <a:chOff x="1268175" y="1032801"/>
            <a:chExt cx="5777765" cy="3825688"/>
          </a:xfrm>
        </p:grpSpPr>
        <p:pic>
          <p:nvPicPr>
            <p:cNvPr id="23" name="Picture 22" descr="A screenshot of a computer&#10;&#10;Description automatically generated with low confidence">
              <a:extLst>
                <a:ext uri="{FF2B5EF4-FFF2-40B4-BE49-F238E27FC236}">
                  <a16:creationId xmlns:a16="http://schemas.microsoft.com/office/drawing/2014/main" id="{0E7AE83E-D30D-C064-B08B-5E3B47043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176" y="1032801"/>
              <a:ext cx="5433414" cy="3825688"/>
            </a:xfrm>
            <a:prstGeom prst="rect">
              <a:avLst/>
            </a:prstGeom>
            <a:ln w="12700">
              <a:solidFill>
                <a:schemeClr val="bg1">
                  <a:lumMod val="75000"/>
                </a:schemeClr>
              </a:solidFill>
            </a:ln>
          </p:spPr>
        </p:pic>
        <p:pic>
          <p:nvPicPr>
            <p:cNvPr id="24" name="Graphic 23" descr="Cursor with solid fill">
              <a:extLst>
                <a:ext uri="{FF2B5EF4-FFF2-40B4-BE49-F238E27FC236}">
                  <a16:creationId xmlns:a16="http://schemas.microsoft.com/office/drawing/2014/main" id="{8F258F68-8CCB-99B2-9380-F24EB14659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44390" y="2061966"/>
              <a:ext cx="801550" cy="801550"/>
            </a:xfrm>
            <a:prstGeom prst="rect">
              <a:avLst/>
            </a:prstGeom>
          </p:spPr>
        </p:pic>
        <p:pic>
          <p:nvPicPr>
            <p:cNvPr id="26" name="Picture 25">
              <a:extLst>
                <a:ext uri="{FF2B5EF4-FFF2-40B4-BE49-F238E27FC236}">
                  <a16:creationId xmlns:a16="http://schemas.microsoft.com/office/drawing/2014/main" id="{D5FA4109-BBEE-E0D9-9503-DB2AC2A53D94}"/>
                </a:ext>
              </a:extLst>
            </p:cNvPr>
            <p:cNvPicPr>
              <a:picLocks noChangeAspect="1"/>
            </p:cNvPicPr>
            <p:nvPr/>
          </p:nvPicPr>
          <p:blipFill>
            <a:blip r:embed="rId7"/>
            <a:stretch>
              <a:fillRect/>
            </a:stretch>
          </p:blipFill>
          <p:spPr>
            <a:xfrm>
              <a:off x="1268175" y="4109530"/>
              <a:ext cx="5295019" cy="575204"/>
            </a:xfrm>
            <a:prstGeom prst="rect">
              <a:avLst/>
            </a:prstGeom>
          </p:spPr>
        </p:pic>
      </p:grpSp>
      <p:pic>
        <p:nvPicPr>
          <p:cNvPr id="27" name="Picture 26" descr="The expanded standards tree showing the actions available under the dotted menu.">
            <a:extLst>
              <a:ext uri="{FF2B5EF4-FFF2-40B4-BE49-F238E27FC236}">
                <a16:creationId xmlns:a16="http://schemas.microsoft.com/office/drawing/2014/main" id="{68A87B60-880A-8F22-DFC2-E45CEE23AE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2869" y="2221738"/>
            <a:ext cx="4184346" cy="3825688"/>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28" name="Graphic 27" descr="Cursor with solid fill">
            <a:extLst>
              <a:ext uri="{FF2B5EF4-FFF2-40B4-BE49-F238E27FC236}">
                <a16:creationId xmlns:a16="http://schemas.microsoft.com/office/drawing/2014/main" id="{F9FCA2C8-871D-3DCA-8CA4-20A225895D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02477" y="3348129"/>
            <a:ext cx="429788" cy="429788"/>
          </a:xfrm>
          <a:prstGeom prst="rect">
            <a:avLst/>
          </a:prstGeom>
        </p:spPr>
      </p:pic>
      <p:sp>
        <p:nvSpPr>
          <p:cNvPr id="4" name="Slide Number Placeholder 3">
            <a:extLst>
              <a:ext uri="{FF2B5EF4-FFF2-40B4-BE49-F238E27FC236}">
                <a16:creationId xmlns:a16="http://schemas.microsoft.com/office/drawing/2014/main" id="{D44D9240-FEF5-8D4F-8CE3-FDE6A6DB894F}"/>
              </a:ext>
            </a:extLst>
          </p:cNvPr>
          <p:cNvSpPr>
            <a:spLocks noGrp="1"/>
          </p:cNvSpPr>
          <p:nvPr>
            <p:ph type="sldNum" sz="quarter" idx="11"/>
          </p:nvPr>
        </p:nvSpPr>
        <p:spPr/>
        <p:txBody>
          <a:bodyPr/>
          <a:lstStyle/>
          <a:p>
            <a:fld id="{58AE716E-68DD-2249-A7FA-8AEF0B14DF81}" type="slidenum">
              <a:rPr lang="en-US" smtClean="0"/>
              <a:pPr/>
              <a:t>17</a:t>
            </a:fld>
            <a:endParaRPr lang="en-US" dirty="0"/>
          </a:p>
        </p:txBody>
      </p:sp>
    </p:spTree>
    <p:custDataLst>
      <p:tags r:id="rId1"/>
    </p:custDataLst>
    <p:extLst>
      <p:ext uri="{BB962C8B-B14F-4D97-AF65-F5344CB8AC3E}">
        <p14:creationId xmlns:p14="http://schemas.microsoft.com/office/powerpoint/2010/main" val="637065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4">
            <a:extLst>
              <a:ext uri="{FF2B5EF4-FFF2-40B4-BE49-F238E27FC236}">
                <a16:creationId xmlns:a16="http://schemas.microsoft.com/office/drawing/2014/main" id="{8B51977A-E62B-74AE-92A8-5B0960BE582D}"/>
              </a:ext>
            </a:extLst>
          </p:cNvPr>
          <p:cNvSpPr>
            <a:spLocks noGrp="1"/>
          </p:cNvSpPr>
          <p:nvPr>
            <p:ph type="title"/>
          </p:nvPr>
        </p:nvSpPr>
        <p:spPr>
          <a:xfrm>
            <a:off x="426231" y="65597"/>
            <a:ext cx="11369528" cy="518012"/>
          </a:xfrm>
        </p:spPr>
        <p:txBody>
          <a:bodyPr/>
          <a:lstStyle/>
          <a:p>
            <a:r>
              <a:rPr lang="en-US" dirty="0">
                <a:latin typeface="+mn-lt"/>
              </a:rPr>
              <a:t>Find Items and Tests Aligned to a Standard</a:t>
            </a:r>
          </a:p>
        </p:txBody>
      </p:sp>
      <p:grpSp>
        <p:nvGrpSpPr>
          <p:cNvPr id="2" name="Group 1" descr="The Item Filters panel showing a selected standard.">
            <a:extLst>
              <a:ext uri="{FF2B5EF4-FFF2-40B4-BE49-F238E27FC236}">
                <a16:creationId xmlns:a16="http://schemas.microsoft.com/office/drawing/2014/main" id="{381FC515-F183-DC06-F767-B5EC582585DB}"/>
              </a:ext>
            </a:extLst>
          </p:cNvPr>
          <p:cNvGrpSpPr/>
          <p:nvPr/>
        </p:nvGrpSpPr>
        <p:grpSpPr>
          <a:xfrm>
            <a:off x="1217194" y="882430"/>
            <a:ext cx="9431548" cy="5093139"/>
            <a:chOff x="1217194" y="882430"/>
            <a:chExt cx="9431548" cy="5093139"/>
          </a:xfrm>
        </p:grpSpPr>
        <p:pic>
          <p:nvPicPr>
            <p:cNvPr id="4" name="Picture 3">
              <a:extLst>
                <a:ext uri="{FF2B5EF4-FFF2-40B4-BE49-F238E27FC236}">
                  <a16:creationId xmlns:a16="http://schemas.microsoft.com/office/drawing/2014/main" id="{81194D7C-E6AA-A803-8D2A-2A313A0FB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194" y="882430"/>
              <a:ext cx="5570621" cy="5093139"/>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CCF9804-CEBE-5682-41E9-121F057A32C1}"/>
                </a:ext>
              </a:extLst>
            </p:cNvPr>
            <p:cNvPicPr>
              <a:picLocks noChangeAspect="1"/>
            </p:cNvPicPr>
            <p:nvPr/>
          </p:nvPicPr>
          <p:blipFill>
            <a:blip r:embed="rId5"/>
            <a:stretch>
              <a:fillRect/>
            </a:stretch>
          </p:blipFill>
          <p:spPr>
            <a:xfrm>
              <a:off x="7300079" y="882430"/>
              <a:ext cx="3348663" cy="509313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42E7A92D-3E5E-8EDE-2600-821978C1C4CA}"/>
                </a:ext>
              </a:extLst>
            </p:cNvPr>
            <p:cNvSpPr/>
            <p:nvPr/>
          </p:nvSpPr>
          <p:spPr>
            <a:xfrm>
              <a:off x="2671011" y="2923674"/>
              <a:ext cx="2454442" cy="673768"/>
            </a:xfrm>
            <a:prstGeom prst="ellipse">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10" name="Straight Arrow Connector 9">
              <a:extLst>
                <a:ext uri="{FF2B5EF4-FFF2-40B4-BE49-F238E27FC236}">
                  <a16:creationId xmlns:a16="http://schemas.microsoft.com/office/drawing/2014/main" id="{4E9982D0-2A10-4727-81D7-736F1894847B}"/>
                </a:ext>
              </a:extLst>
            </p:cNvPr>
            <p:cNvCxnSpPr>
              <a:cxnSpLocks/>
              <a:stCxn id="8" idx="6"/>
            </p:cNvCxnSpPr>
            <p:nvPr/>
          </p:nvCxnSpPr>
          <p:spPr>
            <a:xfrm>
              <a:off x="5125453" y="3260558"/>
              <a:ext cx="2466473" cy="1191126"/>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2C1D0157-A7A7-1549-B4DB-A48DBA749F2C}"/>
              </a:ext>
            </a:extLst>
          </p:cNvPr>
          <p:cNvSpPr>
            <a:spLocks noGrp="1"/>
          </p:cNvSpPr>
          <p:nvPr>
            <p:ph type="sldNum" sz="quarter" idx="17"/>
          </p:nvPr>
        </p:nvSpPr>
        <p:spPr/>
        <p:txBody>
          <a:bodyPr/>
          <a:lstStyle/>
          <a:p>
            <a:fld id="{58AE716E-68DD-2249-A7FA-8AEF0B14DF81}" type="slidenum">
              <a:rPr lang="en-US" smtClean="0"/>
              <a:pPr/>
              <a:t>18</a:t>
            </a:fld>
            <a:endParaRPr lang="en-US" dirty="0"/>
          </a:p>
        </p:txBody>
      </p:sp>
    </p:spTree>
    <p:custDataLst>
      <p:tags r:id="rId1"/>
    </p:custDataLst>
    <p:extLst>
      <p:ext uri="{BB962C8B-B14F-4D97-AF65-F5344CB8AC3E}">
        <p14:creationId xmlns:p14="http://schemas.microsoft.com/office/powerpoint/2010/main" val="80191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4F2A90-5F7B-4C58-9BFC-4A2F22AA8189}"/>
              </a:ext>
            </a:extLst>
          </p:cNvPr>
          <p:cNvSpPr>
            <a:spLocks noGrp="1"/>
          </p:cNvSpPr>
          <p:nvPr>
            <p:ph type="title"/>
          </p:nvPr>
        </p:nvSpPr>
        <p:spPr/>
        <p:txBody>
          <a:bodyPr>
            <a:noAutofit/>
          </a:bodyPr>
          <a:lstStyle/>
          <a:p>
            <a:r>
              <a:rPr lang="en-US" dirty="0">
                <a:latin typeface="+mn-lt"/>
              </a:rPr>
              <a:t>For More Help</a:t>
            </a:r>
          </a:p>
        </p:txBody>
      </p:sp>
      <p:sp>
        <p:nvSpPr>
          <p:cNvPr id="9" name="Content Placeholder 2">
            <a:extLst>
              <a:ext uri="{FF2B5EF4-FFF2-40B4-BE49-F238E27FC236}">
                <a16:creationId xmlns:a16="http://schemas.microsoft.com/office/drawing/2014/main" id="{0A6787F7-E502-4573-B23F-2DC75AECD543}"/>
              </a:ext>
            </a:extLst>
          </p:cNvPr>
          <p:cNvSpPr txBox="1">
            <a:spLocks/>
          </p:cNvSpPr>
          <p:nvPr/>
        </p:nvSpPr>
        <p:spPr>
          <a:xfrm>
            <a:off x="323360" y="822269"/>
            <a:ext cx="7506190" cy="5353703"/>
          </a:xfrm>
          <a:prstGeom prst="rect">
            <a:avLst/>
          </a:prstGeom>
          <a:ln w="12700">
            <a:solidFill>
              <a:schemeClr val="bg1">
                <a:lumMod val="75000"/>
              </a:schemeClr>
            </a:solidFill>
          </a:ln>
        </p:spPr>
        <p:txBody>
          <a:bodyPr rtlCol="0">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 can contact the Helpdesk for assistance with any technical issues you encounter. When contacting the Helpdesk, please be ready to provide:</a:t>
            </a:r>
          </a:p>
          <a:p>
            <a:pPr>
              <a:lnSpc>
                <a:spcPct val="100000"/>
              </a:lnSpc>
              <a:buClr>
                <a:srgbClr val="53565A"/>
              </a:buClr>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Any error messages that are appearing (including codes)</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operating system and browser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network configuration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contact information for follow-up by phone or email</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Any other relevant information, such as test names or content areas, student IDs, session IDs, and search criteria</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For test administration or policy issues, please contact your district test coordinator.</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Franklin Gothic Book" panose="020B0503020102020204"/>
              <a:ea typeface="Calibri"/>
              <a:cs typeface="Calibri"/>
            </a:endParaRPr>
          </a:p>
        </p:txBody>
      </p:sp>
      <p:sp>
        <p:nvSpPr>
          <p:cNvPr id="10" name="Content Placeholder 3">
            <a:extLst>
              <a:ext uri="{FF2B5EF4-FFF2-40B4-BE49-F238E27FC236}">
                <a16:creationId xmlns:a16="http://schemas.microsoft.com/office/drawing/2014/main" id="{2E617C49-E0A0-4126-8D2C-E7E3B113853B}"/>
              </a:ext>
            </a:extLst>
          </p:cNvPr>
          <p:cNvSpPr txBox="1">
            <a:spLocks/>
          </p:cNvSpPr>
          <p:nvPr/>
        </p:nvSpPr>
        <p:spPr>
          <a:xfrm>
            <a:off x="8023860" y="822269"/>
            <a:ext cx="3710940" cy="5330901"/>
          </a:xfrm>
          <a:prstGeom prst="rect">
            <a:avLst/>
          </a:prstGeom>
          <a:ln w="12700">
            <a:solidFill>
              <a:schemeClr val="bg1">
                <a:lumMod val="75000"/>
              </a:schemeClr>
            </a:solidFill>
          </a:ln>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3200" b="1"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Further Information</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Id.portal.cambiumast.com</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 Idaho Help Desk</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Toll-Free Phone Support:  1-844-560-7365</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Email Support: IDHelpDesk@cambiumassessment.com</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endPar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endParaRP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rPr>
              <a:t>Thank you!</a:t>
            </a:r>
          </a:p>
        </p:txBody>
      </p:sp>
      <p:sp>
        <p:nvSpPr>
          <p:cNvPr id="3" name="Slide Number Placeholder 2">
            <a:extLst>
              <a:ext uri="{FF2B5EF4-FFF2-40B4-BE49-F238E27FC236}">
                <a16:creationId xmlns:a16="http://schemas.microsoft.com/office/drawing/2014/main" id="{D8E3307F-FB95-475D-B70A-24B17A811221}"/>
              </a:ext>
              <a:ext uri="{C183D7F6-B498-43B3-948B-1728B52AA6E4}">
                <adec:decorative xmlns:adec="http://schemas.microsoft.com/office/drawing/2017/decorative" val="0"/>
              </a:ext>
            </a:extLst>
          </p:cNvPr>
          <p:cNvSpPr>
            <a:spLocks noGrp="1"/>
          </p:cNvSpPr>
          <p:nvPr>
            <p:ph type="sldNum" sz="quarter" idx="17"/>
          </p:nvPr>
        </p:nvSpPr>
        <p:spPr>
          <a:xfrm>
            <a:off x="11281658" y="6414632"/>
            <a:ext cx="625639"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191278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1"/>
          <p:cNvSpPr>
            <a:spLocks noGrp="1"/>
          </p:cNvSpPr>
          <p:nvPr>
            <p:ph type="title"/>
          </p:nvPr>
        </p:nvSpPr>
        <p:spPr/>
        <p:txBody>
          <a:bodyPr/>
          <a:lstStyle/>
          <a:p>
            <a:r>
              <a:rPr lang="en-US" dirty="0">
                <a:latin typeface="+mn-lt"/>
              </a:rPr>
              <a:t>Objectives</a:t>
            </a:r>
          </a:p>
        </p:txBody>
      </p:sp>
      <p:graphicFrame>
        <p:nvGraphicFramePr>
          <p:cNvPr id="2" name="Table 6">
            <a:extLst>
              <a:ext uri="{FF2B5EF4-FFF2-40B4-BE49-F238E27FC236}">
                <a16:creationId xmlns:a16="http://schemas.microsoft.com/office/drawing/2014/main" id="{89113B5D-B702-9B20-EB3B-E75C0A6A5924}"/>
              </a:ext>
            </a:extLst>
          </p:cNvPr>
          <p:cNvGraphicFramePr>
            <a:graphicFrameLocks noGrp="1"/>
          </p:cNvGraphicFramePr>
          <p:nvPr>
            <p:extLst>
              <p:ext uri="{D42A27DB-BD31-4B8C-83A1-F6EECF244321}">
                <p14:modId xmlns:p14="http://schemas.microsoft.com/office/powerpoint/2010/main" val="1792888843"/>
              </p:ext>
            </p:extLst>
          </p:nvPr>
        </p:nvGraphicFramePr>
        <p:xfrm>
          <a:off x="1394461" y="863760"/>
          <a:ext cx="9726930" cy="5130480"/>
        </p:xfrm>
        <a:graphic>
          <a:graphicData uri="http://schemas.openxmlformats.org/drawingml/2006/table">
            <a:tbl>
              <a:tblPr firstRow="1" bandRow="1">
                <a:tableStyleId>{5C22544A-7EE6-4342-B048-85BDC9FD1C3A}</a:tableStyleId>
              </a:tblPr>
              <a:tblGrid>
                <a:gridCol w="8581435">
                  <a:extLst>
                    <a:ext uri="{9D8B030D-6E8A-4147-A177-3AD203B41FA5}">
                      <a16:colId xmlns:a16="http://schemas.microsoft.com/office/drawing/2014/main" val="728412979"/>
                    </a:ext>
                  </a:extLst>
                </a:gridCol>
                <a:gridCol w="1145495">
                  <a:extLst>
                    <a:ext uri="{9D8B030D-6E8A-4147-A177-3AD203B41FA5}">
                      <a16:colId xmlns:a16="http://schemas.microsoft.com/office/drawing/2014/main" val="1108310202"/>
                    </a:ext>
                  </a:extLst>
                </a:gridCol>
              </a:tblGrid>
              <a:tr h="496393">
                <a:tc>
                  <a:txBody>
                    <a:bodyPr/>
                    <a:lstStyle/>
                    <a:p>
                      <a:r>
                        <a:rPr lang="en-US" sz="2400" dirty="0">
                          <a:latin typeface="+mn-lt"/>
                        </a:rPr>
                        <a:t>Topics</a:t>
                      </a:r>
                    </a:p>
                  </a:txBody>
                  <a:tcPr/>
                </a:tc>
                <a:tc>
                  <a:txBody>
                    <a:bodyPr/>
                    <a:lstStyle/>
                    <a:p>
                      <a:r>
                        <a:rPr lang="en-US" sz="2400" dirty="0">
                          <a:latin typeface="+mn-lt"/>
                        </a:rPr>
                        <a:t>Slides</a:t>
                      </a:r>
                    </a:p>
                  </a:txBody>
                  <a:tcPr/>
                </a:tc>
                <a:extLst>
                  <a:ext uri="{0D108BD9-81ED-4DB2-BD59-A6C34878D82A}">
                    <a16:rowId xmlns:a16="http://schemas.microsoft.com/office/drawing/2014/main" val="3139074663"/>
                  </a:ext>
                </a:extLst>
              </a:tr>
              <a:tr h="10679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1. How to Login to Authoring</a:t>
                      </a:r>
                    </a:p>
                  </a:txBody>
                  <a:tcPr anchor="ctr"/>
                </a:tc>
                <a:tc>
                  <a:txBody>
                    <a:bodyPr/>
                    <a:lstStyle/>
                    <a:p>
                      <a:pPr>
                        <a:lnSpc>
                          <a:spcPct val="100000"/>
                        </a:lnSpc>
                      </a:pPr>
                      <a:endParaRPr lang="en-US" sz="2400" dirty="0"/>
                    </a:p>
                    <a:p>
                      <a:pPr>
                        <a:lnSpc>
                          <a:spcPct val="100000"/>
                        </a:lnSpc>
                      </a:pPr>
                      <a:r>
                        <a:rPr lang="en-US" sz="2400" dirty="0"/>
                        <a:t>3–6</a:t>
                      </a:r>
                    </a:p>
                  </a:txBody>
                  <a:tcPr/>
                </a:tc>
                <a:extLst>
                  <a:ext uri="{0D108BD9-81ED-4DB2-BD59-A6C34878D82A}">
                    <a16:rowId xmlns:a16="http://schemas.microsoft.com/office/drawing/2014/main" val="1407595950"/>
                  </a:ext>
                </a:extLst>
              </a:tr>
              <a:tr h="5222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2. How to Use Quick Links to Start Common Tasks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a:lnSpc>
                          <a:spcPct val="100000"/>
                        </a:lnSpc>
                      </a:pPr>
                      <a:endParaRPr lang="en-US" sz="2400" dirty="0"/>
                    </a:p>
                    <a:p>
                      <a:pPr>
                        <a:lnSpc>
                          <a:spcPct val="100000"/>
                        </a:lnSpc>
                      </a:pPr>
                      <a:r>
                        <a:rPr lang="en-US" sz="2400" dirty="0"/>
                        <a:t>7–12</a:t>
                      </a:r>
                    </a:p>
                    <a:p>
                      <a:pPr>
                        <a:lnSpc>
                          <a:spcPct val="100000"/>
                        </a:lnSpc>
                      </a:pPr>
                      <a:endParaRPr lang="en-US" sz="2400" dirty="0"/>
                    </a:p>
                  </a:txBody>
                  <a:tcPr anchor="ctr"/>
                </a:tc>
                <a:extLst>
                  <a:ext uri="{0D108BD9-81ED-4DB2-BD59-A6C34878D82A}">
                    <a16:rowId xmlns:a16="http://schemas.microsoft.com/office/drawing/2014/main" val="2674837791"/>
                  </a:ext>
                </a:extLst>
              </a:tr>
              <a:tr h="91540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3. How to Use Content Tabs to View Items, Tests, and Standards</a:t>
                      </a:r>
                    </a:p>
                    <a:p>
                      <a:pPr marL="457200" marR="0" lvl="0" indent="-457200" algn="l" defTabSz="685800" rtl="0" eaLnBrk="1" fontAlgn="auto" latinLnBrk="0" hangingPunct="1">
                        <a:lnSpc>
                          <a:spcPct val="100000"/>
                        </a:lnSpc>
                        <a:spcBef>
                          <a:spcPts val="0"/>
                        </a:spcBef>
                        <a:spcAft>
                          <a:spcPts val="0"/>
                        </a:spcAft>
                        <a:buClrTx/>
                        <a:buSzTx/>
                        <a:buFontTx/>
                        <a:buAutoNum type="arabicPeriod" startAt="3"/>
                        <a:tabLst/>
                        <a:defRPr/>
                      </a:pPr>
                      <a:endParaRPr lang="en-US" sz="2400" dirty="0"/>
                    </a:p>
                  </a:txBody>
                  <a:tcPr/>
                </a:tc>
                <a:tc>
                  <a:txBody>
                    <a:bodyPr/>
                    <a:lstStyle/>
                    <a:p>
                      <a:pPr>
                        <a:lnSpc>
                          <a:spcPct val="100000"/>
                        </a:lnSpc>
                      </a:pPr>
                      <a:endParaRPr lang="en-US" sz="2400" dirty="0"/>
                    </a:p>
                    <a:p>
                      <a:pPr>
                        <a:lnSpc>
                          <a:spcPct val="100000"/>
                        </a:lnSpc>
                      </a:pPr>
                      <a:r>
                        <a:rPr lang="en-US" sz="2400" dirty="0"/>
                        <a:t>13–18</a:t>
                      </a:r>
                    </a:p>
                  </a:txBody>
                  <a:tcPr/>
                </a:tc>
                <a:extLst>
                  <a:ext uri="{0D108BD9-81ED-4DB2-BD59-A6C34878D82A}">
                    <a16:rowId xmlns:a16="http://schemas.microsoft.com/office/drawing/2014/main" val="4168116360"/>
                  </a:ext>
                </a:extLst>
              </a:tr>
              <a:tr h="8935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4. More Information/More Modules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nSpc>
                          <a:spcPct val="100000"/>
                        </a:lnSpc>
                      </a:pPr>
                      <a:endParaRPr lang="en-US" sz="2400" dirty="0"/>
                    </a:p>
                    <a:p>
                      <a:pPr>
                        <a:lnSpc>
                          <a:spcPct val="100000"/>
                        </a:lnSpc>
                      </a:pPr>
                      <a:r>
                        <a:rPr lang="en-US" sz="2400" dirty="0"/>
                        <a:t>19–20</a:t>
                      </a:r>
                    </a:p>
                    <a:p>
                      <a:pPr>
                        <a:lnSpc>
                          <a:spcPct val="100000"/>
                        </a:lnSpc>
                      </a:pPr>
                      <a:endParaRPr lang="en-US" sz="2400" dirty="0"/>
                    </a:p>
                  </a:txBody>
                  <a:tcPr/>
                </a:tc>
                <a:extLst>
                  <a:ext uri="{0D108BD9-81ED-4DB2-BD59-A6C34878D82A}">
                    <a16:rowId xmlns:a16="http://schemas.microsoft.com/office/drawing/2014/main" val="3030522114"/>
                  </a:ext>
                </a:extLst>
              </a:tr>
            </a:tbl>
          </a:graphicData>
        </a:graphic>
      </p:graphicFrame>
      <p:sp>
        <p:nvSpPr>
          <p:cNvPr id="5" name="Slide Number Placeholder 4">
            <a:extLst>
              <a:ext uri="{FF2B5EF4-FFF2-40B4-BE49-F238E27FC236}">
                <a16:creationId xmlns:a16="http://schemas.microsoft.com/office/drawing/2014/main" id="{6F11B0C0-A69E-7B4B-AAAF-723E589D7267}"/>
              </a:ext>
            </a:extLst>
          </p:cNvPr>
          <p:cNvSpPr>
            <a:spLocks noGrp="1"/>
          </p:cNvSpPr>
          <p:nvPr>
            <p:ph type="sldNum" sz="quarter" idx="17"/>
          </p:nvPr>
        </p:nvSpPr>
        <p:spPr/>
        <p:txBody>
          <a:bodyPr/>
          <a:lstStyle/>
          <a:p>
            <a:fld id="{58AE716E-68DD-2249-A7FA-8AEF0B14DF81}" type="slidenum">
              <a:rPr lang="en-US" smtClean="0"/>
              <a:pPr/>
              <a:t>2</a:t>
            </a:fld>
            <a:endParaRPr lang="en-US" dirty="0"/>
          </a:p>
        </p:txBody>
      </p:sp>
    </p:spTree>
    <p:custDataLst>
      <p:tags r:id="rId1"/>
    </p:custDataLst>
    <p:extLst>
      <p:ext uri="{BB962C8B-B14F-4D97-AF65-F5344CB8AC3E}">
        <p14:creationId xmlns:p14="http://schemas.microsoft.com/office/powerpoint/2010/main" val="253640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1C8CEB-3010-7B6C-EE47-A3D2FB3CDF1A}"/>
              </a:ext>
            </a:extLst>
          </p:cNvPr>
          <p:cNvSpPr>
            <a:spLocks noGrp="1"/>
          </p:cNvSpPr>
          <p:nvPr>
            <p:ph type="title"/>
          </p:nvPr>
        </p:nvSpPr>
        <p:spPr/>
        <p:txBody>
          <a:bodyPr/>
          <a:lstStyle/>
          <a:p>
            <a:r>
              <a:rPr lang="en-US" dirty="0">
                <a:latin typeface="+mn-lt"/>
              </a:rPr>
              <a:t>Training Modules in the Series</a:t>
            </a:r>
          </a:p>
        </p:txBody>
      </p:sp>
      <p:sp>
        <p:nvSpPr>
          <p:cNvPr id="3" name="Slide Number Placeholder 2">
            <a:extLst>
              <a:ext uri="{FF2B5EF4-FFF2-40B4-BE49-F238E27FC236}">
                <a16:creationId xmlns:a16="http://schemas.microsoft.com/office/drawing/2014/main" id="{E077B8E8-02F8-EE5F-AFC2-5485219EFFFD}"/>
              </a:ext>
            </a:extLst>
          </p:cNvPr>
          <p:cNvSpPr>
            <a:spLocks noGrp="1"/>
          </p:cNvSpPr>
          <p:nvPr>
            <p:ph type="sldNum" sz="quarter" idx="17"/>
          </p:nvPr>
        </p:nvSpPr>
        <p:spPr/>
        <p:txBody>
          <a:bodyPr/>
          <a:lstStyle/>
          <a:p>
            <a:fld id="{58AE716E-68DD-2249-A7FA-8AEF0B14DF81}" type="slidenum">
              <a:rPr lang="en-US" smtClean="0"/>
              <a:pPr/>
              <a:t>20</a:t>
            </a:fld>
            <a:endParaRPr lang="en-US" dirty="0"/>
          </a:p>
        </p:txBody>
      </p:sp>
      <p:pic>
        <p:nvPicPr>
          <p:cNvPr id="4" name="Picture 3">
            <a:extLst>
              <a:ext uri="{FF2B5EF4-FFF2-40B4-BE49-F238E27FC236}">
                <a16:creationId xmlns:a16="http://schemas.microsoft.com/office/drawing/2014/main" id="{B4F9EDE0-8D6D-5553-8B80-2103436FC308}"/>
              </a:ext>
            </a:extLst>
          </p:cNvPr>
          <p:cNvPicPr>
            <a:picLocks noChangeAspect="1"/>
          </p:cNvPicPr>
          <p:nvPr/>
        </p:nvPicPr>
        <p:blipFill>
          <a:blip r:embed="rId4"/>
          <a:stretch>
            <a:fillRect/>
          </a:stretch>
        </p:blipFill>
        <p:spPr>
          <a:xfrm>
            <a:off x="706421" y="917072"/>
            <a:ext cx="10809145" cy="5194242"/>
          </a:xfrm>
          <a:prstGeom prst="rect">
            <a:avLst/>
          </a:prstGeom>
        </p:spPr>
      </p:pic>
    </p:spTree>
    <p:custDataLst>
      <p:tags r:id="rId1"/>
    </p:custDataLst>
    <p:extLst>
      <p:ext uri="{BB962C8B-B14F-4D97-AF65-F5344CB8AC3E}">
        <p14:creationId xmlns:p14="http://schemas.microsoft.com/office/powerpoint/2010/main" val="13531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289" y="898921"/>
            <a:ext cx="7244110" cy="2530079"/>
          </a:xfrm>
        </p:spPr>
        <p:txBody>
          <a:bodyPr>
            <a:normAutofit/>
          </a:bodyPr>
          <a:lstStyle/>
          <a:p>
            <a:r>
              <a:rPr lang="en-US" sz="4400" dirty="0">
                <a:latin typeface="+mn-lt"/>
              </a:rPr>
              <a:t>How to Access Authoring</a:t>
            </a:r>
          </a:p>
        </p:txBody>
      </p:sp>
    </p:spTree>
    <p:custDataLst>
      <p:tags r:id="rId1"/>
    </p:custDataLst>
    <p:extLst>
      <p:ext uri="{BB962C8B-B14F-4D97-AF65-F5344CB8AC3E}">
        <p14:creationId xmlns:p14="http://schemas.microsoft.com/office/powerpoint/2010/main" val="341363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n-lt"/>
              </a:rPr>
              <a:t>Log in to the Authoring System</a:t>
            </a:r>
          </a:p>
        </p:txBody>
      </p:sp>
      <p:grpSp>
        <p:nvGrpSpPr>
          <p:cNvPr id="5" name="Group 4" descr="The test portal page.">
            <a:extLst>
              <a:ext uri="{FF2B5EF4-FFF2-40B4-BE49-F238E27FC236}">
                <a16:creationId xmlns:a16="http://schemas.microsoft.com/office/drawing/2014/main" id="{C0ACB25B-C180-B4E8-281E-577031BB8D74}"/>
              </a:ext>
            </a:extLst>
          </p:cNvPr>
          <p:cNvGrpSpPr/>
          <p:nvPr/>
        </p:nvGrpSpPr>
        <p:grpSpPr>
          <a:xfrm>
            <a:off x="392476" y="910630"/>
            <a:ext cx="6887872" cy="4722525"/>
            <a:chOff x="392476" y="910630"/>
            <a:chExt cx="6887872" cy="4722525"/>
          </a:xfrm>
        </p:grpSpPr>
        <p:pic>
          <p:nvPicPr>
            <p:cNvPr id="15" name="Picture 14">
              <a:extLst>
                <a:ext uri="{FF2B5EF4-FFF2-40B4-BE49-F238E27FC236}">
                  <a16:creationId xmlns:a16="http://schemas.microsoft.com/office/drawing/2014/main" id="{84FF254B-7245-29E7-918E-BC142AEDB037}"/>
                </a:ext>
              </a:extLst>
            </p:cNvPr>
            <p:cNvPicPr>
              <a:picLocks noChangeAspect="1"/>
            </p:cNvPicPr>
            <p:nvPr/>
          </p:nvPicPr>
          <p:blipFill>
            <a:blip r:embed="rId4"/>
            <a:stretch>
              <a:fillRect/>
            </a:stretch>
          </p:blipFill>
          <p:spPr>
            <a:xfrm>
              <a:off x="392476" y="1444136"/>
              <a:ext cx="6887872" cy="4189019"/>
            </a:xfrm>
            <a:prstGeom prst="rect">
              <a:avLst/>
            </a:prstGeom>
          </p:spPr>
        </p:pic>
        <p:pic>
          <p:nvPicPr>
            <p:cNvPr id="17" name="Graphic 16" descr="Cursor with solid fill">
              <a:extLst>
                <a:ext uri="{FF2B5EF4-FFF2-40B4-BE49-F238E27FC236}">
                  <a16:creationId xmlns:a16="http://schemas.microsoft.com/office/drawing/2014/main" id="{3C928147-154E-2C91-8E56-0C39C2A6BF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85489" y="3464774"/>
              <a:ext cx="914400" cy="914400"/>
            </a:xfrm>
            <a:prstGeom prst="rect">
              <a:avLst/>
            </a:prstGeom>
          </p:spPr>
        </p:pic>
        <p:pic>
          <p:nvPicPr>
            <p:cNvPr id="18" name="Graphic 17" descr="Cursor with solid fill">
              <a:extLst>
                <a:ext uri="{FF2B5EF4-FFF2-40B4-BE49-F238E27FC236}">
                  <a16:creationId xmlns:a16="http://schemas.microsoft.com/office/drawing/2014/main" id="{96F33458-6764-E488-7BBA-394E4C2149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1584" y="1799662"/>
              <a:ext cx="679165" cy="679165"/>
            </a:xfrm>
            <a:prstGeom prst="rect">
              <a:avLst/>
            </a:prstGeom>
          </p:spPr>
        </p:pic>
        <p:sp>
          <p:nvSpPr>
            <p:cNvPr id="3" name="Rectangle: Rounded Corners 2">
              <a:extLst>
                <a:ext uri="{FF2B5EF4-FFF2-40B4-BE49-F238E27FC236}">
                  <a16:creationId xmlns:a16="http://schemas.microsoft.com/office/drawing/2014/main" id="{677CB090-5845-749E-3049-A4DFA683E009}"/>
                </a:ext>
              </a:extLst>
            </p:cNvPr>
            <p:cNvSpPr/>
            <p:nvPr/>
          </p:nvSpPr>
          <p:spPr>
            <a:xfrm>
              <a:off x="2090764" y="910630"/>
              <a:ext cx="3892989" cy="462474"/>
            </a:xfrm>
            <a:prstGeom prst="roundRect">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53565A"/>
                  </a:solidFill>
                  <a:latin typeface="Franklin Gothic Book" panose="020B0503020102020204"/>
                </a:rPr>
                <a:t>idaho</a:t>
              </a:r>
              <a:r>
                <a:rPr kumimoji="0" lang="en-US" sz="2000" b="1" i="0" u="none" strike="noStrike" kern="1200" cap="none" spc="0" normalizeH="0" baseline="0" noProof="0" dirty="0">
                  <a:ln>
                    <a:noFill/>
                  </a:ln>
                  <a:solidFill>
                    <a:srgbClr val="53565A"/>
                  </a:solidFill>
                  <a:effectLst/>
                  <a:uLnTx/>
                  <a:uFillTx/>
                  <a:latin typeface="Franklin Gothic Book" panose="020B0503020102020204"/>
                  <a:ea typeface="+mn-ea"/>
                  <a:cs typeface="+mn-cs"/>
                </a:rPr>
                <a:t>.portal.cambiumast.com</a:t>
              </a:r>
            </a:p>
          </p:txBody>
        </p:sp>
      </p:grpSp>
      <p:grpSp>
        <p:nvGrpSpPr>
          <p:cNvPr id="6" name="Group 5" descr="The Login screen.">
            <a:extLst>
              <a:ext uri="{FF2B5EF4-FFF2-40B4-BE49-F238E27FC236}">
                <a16:creationId xmlns:a16="http://schemas.microsoft.com/office/drawing/2014/main" id="{B73AC94F-3EB6-9E09-F66B-883DF2DA86F4}"/>
              </a:ext>
            </a:extLst>
          </p:cNvPr>
          <p:cNvGrpSpPr/>
          <p:nvPr/>
        </p:nvGrpSpPr>
        <p:grpSpPr>
          <a:xfrm>
            <a:off x="7571506" y="965422"/>
            <a:ext cx="3870925" cy="4721416"/>
            <a:chOff x="7571506" y="965422"/>
            <a:chExt cx="3870925" cy="4721416"/>
          </a:xfrm>
        </p:grpSpPr>
        <p:pic>
          <p:nvPicPr>
            <p:cNvPr id="10" name="Picture 9" descr="Authoring Login page.&#10;">
              <a:extLst>
                <a:ext uri="{FF2B5EF4-FFF2-40B4-BE49-F238E27FC236}">
                  <a16:creationId xmlns:a16="http://schemas.microsoft.com/office/drawing/2014/main" id="{9D8733CA-38F9-4D8A-8801-8A89C0DE4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1506" y="965422"/>
              <a:ext cx="3870925" cy="472141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9" name="Graphic 18" descr="Cursor with solid fill">
              <a:extLst>
                <a:ext uri="{FF2B5EF4-FFF2-40B4-BE49-F238E27FC236}">
                  <a16:creationId xmlns:a16="http://schemas.microsoft.com/office/drawing/2014/main" id="{A5D29C24-1D7C-1A85-B0CB-22E4C049D3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76650" y="3538645"/>
              <a:ext cx="679165" cy="679165"/>
            </a:xfrm>
            <a:prstGeom prst="rect">
              <a:avLst/>
            </a:prstGeom>
          </p:spPr>
        </p:pic>
      </p:grpSp>
      <p:sp>
        <p:nvSpPr>
          <p:cNvPr id="4" name="Slide Number Placeholder 3"/>
          <p:cNvSpPr>
            <a:spLocks noGrp="1"/>
          </p:cNvSpPr>
          <p:nvPr>
            <p:ph type="sldNum" sz="quarter" idx="10"/>
          </p:nvPr>
        </p:nvSpPr>
        <p:spPr>
          <a:xfrm>
            <a:off x="11812435" y="6507316"/>
            <a:ext cx="70532"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49044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E4A7F0-A8EB-4C49-91A5-BFE6E7E4E7CF}"/>
              </a:ext>
            </a:extLst>
          </p:cNvPr>
          <p:cNvSpPr>
            <a:spLocks noGrp="1"/>
          </p:cNvSpPr>
          <p:nvPr>
            <p:ph type="title"/>
          </p:nvPr>
        </p:nvSpPr>
        <p:spPr/>
        <p:txBody>
          <a:bodyPr>
            <a:noAutofit/>
          </a:bodyPr>
          <a:lstStyle/>
          <a:p>
            <a:r>
              <a:rPr lang="en-US" sz="3600" dirty="0">
                <a:latin typeface="+mn-lt"/>
              </a:rPr>
              <a:t>Log in to Authoring (continued)</a:t>
            </a:r>
          </a:p>
        </p:txBody>
      </p:sp>
      <p:pic>
        <p:nvPicPr>
          <p:cNvPr id="10" name="Content Placeholder 9" descr="Enter Code page">
            <a:extLst>
              <a:ext uri="{FF2B5EF4-FFF2-40B4-BE49-F238E27FC236}">
                <a16:creationId xmlns:a16="http://schemas.microsoft.com/office/drawing/2014/main" id="{6AB8635C-F523-47B0-BF60-0BEC8D8C5934}"/>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6279" t="5895" r="9797" b="10249"/>
          <a:stretch/>
        </p:blipFill>
        <p:spPr>
          <a:xfrm>
            <a:off x="1345363" y="1221345"/>
            <a:ext cx="4299081" cy="4097006"/>
          </a:xfrm>
          <a:ln w="28575">
            <a:solidFill>
              <a:srgbClr val="C05100"/>
            </a:solidFill>
          </a:ln>
          <a:effectLst>
            <a:outerShdw blurRad="50800" dist="38100" dir="2700000" algn="tl" rotWithShape="0">
              <a:prstClr val="black">
                <a:alpha val="40000"/>
              </a:prstClr>
            </a:outerShdw>
          </a:effectLst>
        </p:spPr>
      </p:pic>
      <p:pic>
        <p:nvPicPr>
          <p:cNvPr id="2" name="Graphic 1" descr="Cursor with solid fill">
            <a:extLst>
              <a:ext uri="{FF2B5EF4-FFF2-40B4-BE49-F238E27FC236}">
                <a16:creationId xmlns:a16="http://schemas.microsoft.com/office/drawing/2014/main" id="{9629ACE3-8125-2A1C-ACEB-9A763D931C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1627" y="3696689"/>
            <a:ext cx="679165" cy="679165"/>
          </a:xfrm>
          <a:prstGeom prst="rect">
            <a:avLst/>
          </a:prstGeom>
        </p:spPr>
      </p:pic>
      <p:sp>
        <p:nvSpPr>
          <p:cNvPr id="7" name="Content Placeholder 6">
            <a:extLst>
              <a:ext uri="{FF2B5EF4-FFF2-40B4-BE49-F238E27FC236}">
                <a16:creationId xmlns:a16="http://schemas.microsoft.com/office/drawing/2014/main" id="{17A50AA4-907C-45F2-B6D9-11DF6591B524}"/>
              </a:ext>
            </a:extLst>
          </p:cNvPr>
          <p:cNvSpPr>
            <a:spLocks noGrp="1"/>
          </p:cNvSpPr>
          <p:nvPr>
            <p:ph sz="half" idx="2"/>
          </p:nvPr>
        </p:nvSpPr>
        <p:spPr/>
        <p:txBody>
          <a:bodyPr/>
          <a:lstStyle/>
          <a:p>
            <a:r>
              <a:rPr lang="en-US" dirty="0">
                <a:solidFill>
                  <a:schemeClr val="tx1">
                    <a:lumMod val="50000"/>
                  </a:schemeClr>
                </a:solidFill>
              </a:rPr>
              <a:t>The system has an authentication process that triggers when you log in from a different device or browser, or after clearing your browser’s cache.</a:t>
            </a:r>
          </a:p>
          <a:p>
            <a:r>
              <a:rPr lang="en-US" dirty="0">
                <a:solidFill>
                  <a:schemeClr val="tx1">
                    <a:lumMod val="50000"/>
                  </a:schemeClr>
                </a:solidFill>
              </a:rPr>
              <a:t>If you see this screen, an email containing the code will be in your inbox.</a:t>
            </a:r>
          </a:p>
          <a:p>
            <a:r>
              <a:rPr lang="en-US" dirty="0">
                <a:solidFill>
                  <a:schemeClr val="tx1">
                    <a:lumMod val="50000"/>
                  </a:schemeClr>
                </a:solidFill>
              </a:rPr>
              <a:t>Enter the code and click Submit.</a:t>
            </a:r>
          </a:p>
          <a:p>
            <a:r>
              <a:rPr lang="en-US" dirty="0">
                <a:solidFill>
                  <a:schemeClr val="tx1">
                    <a:lumMod val="50000"/>
                  </a:schemeClr>
                </a:solidFill>
              </a:rPr>
              <a:t>If you need the code re-sent, click Resend Code.</a:t>
            </a:r>
          </a:p>
        </p:txBody>
      </p:sp>
      <p:sp>
        <p:nvSpPr>
          <p:cNvPr id="3" name="Slide Number Placeholder 2">
            <a:extLst>
              <a:ext uri="{FF2B5EF4-FFF2-40B4-BE49-F238E27FC236}">
                <a16:creationId xmlns:a16="http://schemas.microsoft.com/office/drawing/2014/main" id="{D879E697-0A38-472D-912E-167B441FCAB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361032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4030CA-891F-4B2E-9991-96A695FD4E21}"/>
              </a:ext>
            </a:extLst>
          </p:cNvPr>
          <p:cNvSpPr>
            <a:spLocks noGrp="1"/>
          </p:cNvSpPr>
          <p:nvPr>
            <p:ph type="title"/>
          </p:nvPr>
        </p:nvSpPr>
        <p:spPr/>
        <p:txBody>
          <a:bodyPr>
            <a:noAutofit/>
          </a:bodyPr>
          <a:lstStyle/>
          <a:p>
            <a:r>
              <a:rPr lang="en-US" sz="3600" dirty="0">
                <a:latin typeface="+mn-lt"/>
              </a:rPr>
              <a:t>Reset Your Password</a:t>
            </a:r>
          </a:p>
        </p:txBody>
      </p:sp>
      <p:grpSp>
        <p:nvGrpSpPr>
          <p:cNvPr id="9" name="Group 8" descr="The Forgot Your Password button.">
            <a:extLst>
              <a:ext uri="{FF2B5EF4-FFF2-40B4-BE49-F238E27FC236}">
                <a16:creationId xmlns:a16="http://schemas.microsoft.com/office/drawing/2014/main" id="{9BCB7677-B158-5FEB-3462-63E20BC8EA23}"/>
              </a:ext>
            </a:extLst>
          </p:cNvPr>
          <p:cNvGrpSpPr/>
          <p:nvPr/>
        </p:nvGrpSpPr>
        <p:grpSpPr>
          <a:xfrm>
            <a:off x="661244" y="1461601"/>
            <a:ext cx="5285651" cy="3618870"/>
            <a:chOff x="661244" y="1461601"/>
            <a:chExt cx="5285651" cy="3618870"/>
          </a:xfrm>
        </p:grpSpPr>
        <p:pic>
          <p:nvPicPr>
            <p:cNvPr id="4" name="Picture 3" descr="Sign In Fields&#10;">
              <a:extLst>
                <a:ext uri="{FF2B5EF4-FFF2-40B4-BE49-F238E27FC236}">
                  <a16:creationId xmlns:a16="http://schemas.microsoft.com/office/drawing/2014/main" id="{59DAEAAD-B877-4BCF-B6CF-78F80848B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44" y="1461601"/>
              <a:ext cx="5285651" cy="3618870"/>
            </a:xfrm>
            <a:prstGeom prst="rect">
              <a:avLst/>
            </a:prstGeom>
            <a:ln w="28575">
              <a:solidFill>
                <a:srgbClr val="C05100"/>
              </a:solidFill>
            </a:ln>
            <a:effectLst>
              <a:outerShdw blurRad="50800" dist="38100" dir="2700000" algn="tl" rotWithShape="0">
                <a:prstClr val="black">
                  <a:alpha val="40000"/>
                </a:prstClr>
              </a:outerShdw>
            </a:effectLst>
          </p:spPr>
        </p:pic>
        <p:pic>
          <p:nvPicPr>
            <p:cNvPr id="6" name="Graphic 5" descr="Cursor with solid fill">
              <a:extLst>
                <a:ext uri="{FF2B5EF4-FFF2-40B4-BE49-F238E27FC236}">
                  <a16:creationId xmlns:a16="http://schemas.microsoft.com/office/drawing/2014/main" id="{E0BEB339-73D4-AD76-E464-1DC3260B7D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4307" y="3718773"/>
              <a:ext cx="679165" cy="679165"/>
            </a:xfrm>
            <a:prstGeom prst="rect">
              <a:avLst/>
            </a:prstGeom>
          </p:spPr>
        </p:pic>
      </p:grpSp>
      <p:grpSp>
        <p:nvGrpSpPr>
          <p:cNvPr id="10" name="Group 9" descr="The Reset Your Password page.">
            <a:extLst>
              <a:ext uri="{FF2B5EF4-FFF2-40B4-BE49-F238E27FC236}">
                <a16:creationId xmlns:a16="http://schemas.microsoft.com/office/drawing/2014/main" id="{FB3BEA8F-878A-2CE1-CAC2-4618C0F778CD}"/>
              </a:ext>
            </a:extLst>
          </p:cNvPr>
          <p:cNvGrpSpPr/>
          <p:nvPr/>
        </p:nvGrpSpPr>
        <p:grpSpPr>
          <a:xfrm>
            <a:off x="6245106" y="1461602"/>
            <a:ext cx="5404928" cy="4496862"/>
            <a:chOff x="6245106" y="1461602"/>
            <a:chExt cx="5404928" cy="4496862"/>
          </a:xfrm>
        </p:grpSpPr>
        <p:pic>
          <p:nvPicPr>
            <p:cNvPr id="8" name="Picture 7" descr="Reset Your Password Page with Email Address Field&#10;">
              <a:extLst>
                <a:ext uri="{FF2B5EF4-FFF2-40B4-BE49-F238E27FC236}">
                  <a16:creationId xmlns:a16="http://schemas.microsoft.com/office/drawing/2014/main" id="{71C2A861-EEE6-489C-84E7-BD4BCF29EF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5106" y="1461602"/>
              <a:ext cx="5404928" cy="3618869"/>
            </a:xfrm>
            <a:prstGeom prst="rect">
              <a:avLst/>
            </a:prstGeom>
            <a:ln w="28575">
              <a:solidFill>
                <a:srgbClr val="C05100"/>
              </a:solidFill>
            </a:ln>
            <a:effectLst>
              <a:outerShdw blurRad="50800" dist="38100" dir="2700000" algn="tl" rotWithShape="0">
                <a:prstClr val="black">
                  <a:alpha val="40000"/>
                </a:prstClr>
              </a:outerShdw>
            </a:effectLst>
          </p:spPr>
        </p:pic>
        <p:sp>
          <p:nvSpPr>
            <p:cNvPr id="2" name="Rectangle: Rounded Corners 1">
              <a:extLst>
                <a:ext uri="{FF2B5EF4-FFF2-40B4-BE49-F238E27FC236}">
                  <a16:creationId xmlns:a16="http://schemas.microsoft.com/office/drawing/2014/main" id="{D051F462-0A61-418E-AD38-60FBB448F3FA}"/>
                </a:ext>
              </a:extLst>
            </p:cNvPr>
            <p:cNvSpPr/>
            <p:nvPr/>
          </p:nvSpPr>
          <p:spPr>
            <a:xfrm>
              <a:off x="6736676" y="5294436"/>
              <a:ext cx="4593771" cy="664028"/>
            </a:xfrm>
            <a:prstGeom prst="roundRect">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E9E"/>
                  </a:solidFill>
                  <a:effectLst/>
                  <a:uLnTx/>
                  <a:uFillTx/>
                  <a:latin typeface="Franklin Gothic Book" panose="020B0503020102020204"/>
                  <a:ea typeface="+mn-ea"/>
                  <a:cs typeface="+mn-cs"/>
                </a:rPr>
                <a:t>DoNotReply@cambiumassessment.com</a:t>
              </a:r>
            </a:p>
          </p:txBody>
        </p:sp>
        <p:pic>
          <p:nvPicPr>
            <p:cNvPr id="7" name="Graphic 6" descr="Cursor with solid fill">
              <a:extLst>
                <a:ext uri="{FF2B5EF4-FFF2-40B4-BE49-F238E27FC236}">
                  <a16:creationId xmlns:a16="http://schemas.microsoft.com/office/drawing/2014/main" id="{619E3DE7-1022-FDD1-A944-339B9805C7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7539" y="3718773"/>
              <a:ext cx="679165" cy="679165"/>
            </a:xfrm>
            <a:prstGeom prst="rect">
              <a:avLst/>
            </a:prstGeom>
          </p:spPr>
        </p:pic>
      </p:grpSp>
      <p:sp>
        <p:nvSpPr>
          <p:cNvPr id="3" name="Slide Number Placeholder 2">
            <a:extLst>
              <a:ext uri="{FF2B5EF4-FFF2-40B4-BE49-F238E27FC236}">
                <a16:creationId xmlns:a16="http://schemas.microsoft.com/office/drawing/2014/main" id="{1EE629FA-D61B-45AE-8E1F-C993FF6124CF}"/>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358632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023" y="1233091"/>
            <a:ext cx="8184020" cy="2530079"/>
          </a:xfrm>
        </p:spPr>
        <p:txBody>
          <a:bodyPr>
            <a:normAutofit/>
          </a:bodyPr>
          <a:lstStyle/>
          <a:p>
            <a:r>
              <a:rPr lang="en-US" sz="4400" dirty="0">
                <a:latin typeface="+mn-lt"/>
              </a:rPr>
              <a:t>How to Use Quick Links to Start Common Tasks</a:t>
            </a:r>
          </a:p>
        </p:txBody>
      </p:sp>
    </p:spTree>
    <p:custDataLst>
      <p:tags r:id="rId1"/>
    </p:custDataLst>
    <p:extLst>
      <p:ext uri="{BB962C8B-B14F-4D97-AF65-F5344CB8AC3E}">
        <p14:creationId xmlns:p14="http://schemas.microsoft.com/office/powerpoint/2010/main" val="194247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1"/>
          <p:cNvSpPr>
            <a:spLocks noGrp="1"/>
          </p:cNvSpPr>
          <p:nvPr>
            <p:ph type="title"/>
          </p:nvPr>
        </p:nvSpPr>
        <p:spPr/>
        <p:txBody>
          <a:bodyPr/>
          <a:lstStyle/>
          <a:p>
            <a:r>
              <a:rPr lang="en-US" dirty="0"/>
              <a:t>Dashboard Features</a:t>
            </a:r>
          </a:p>
        </p:txBody>
      </p:sp>
      <p:grpSp>
        <p:nvGrpSpPr>
          <p:cNvPr id="3" name="Group 2" descr="The Authoring dashboard showing content tabs, standards panel, quick links, and management links.">
            <a:extLst>
              <a:ext uri="{FF2B5EF4-FFF2-40B4-BE49-F238E27FC236}">
                <a16:creationId xmlns:a16="http://schemas.microsoft.com/office/drawing/2014/main" id="{78600580-4F22-875C-F9F3-B8C8FBDF3497}"/>
              </a:ext>
            </a:extLst>
          </p:cNvPr>
          <p:cNvGrpSpPr/>
          <p:nvPr/>
        </p:nvGrpSpPr>
        <p:grpSpPr>
          <a:xfrm>
            <a:off x="1345509" y="748698"/>
            <a:ext cx="10402893" cy="5300410"/>
            <a:chOff x="1345509" y="748698"/>
            <a:chExt cx="10402893" cy="5300410"/>
          </a:xfrm>
        </p:grpSpPr>
        <p:grpSp>
          <p:nvGrpSpPr>
            <p:cNvPr id="6" name="Group 5">
              <a:extLst>
                <a:ext uri="{FF2B5EF4-FFF2-40B4-BE49-F238E27FC236}">
                  <a16:creationId xmlns:a16="http://schemas.microsoft.com/office/drawing/2014/main" id="{3E7EA876-D5C7-94D9-D0F8-05B66F244205}"/>
                </a:ext>
              </a:extLst>
            </p:cNvPr>
            <p:cNvGrpSpPr/>
            <p:nvPr/>
          </p:nvGrpSpPr>
          <p:grpSpPr>
            <a:xfrm>
              <a:off x="2481943" y="748698"/>
              <a:ext cx="7757327" cy="5300410"/>
              <a:chOff x="2481943" y="748698"/>
              <a:chExt cx="7757327" cy="5300410"/>
            </a:xfrm>
          </p:grpSpPr>
          <p:pic>
            <p:nvPicPr>
              <p:cNvPr id="4" name="Picture 3" descr="A screenshot of a computer&#10;&#10;Description automatically generated">
                <a:extLst>
                  <a:ext uri="{FF2B5EF4-FFF2-40B4-BE49-F238E27FC236}">
                    <a16:creationId xmlns:a16="http://schemas.microsoft.com/office/drawing/2014/main" id="{BA759F35-47BC-D1DC-74B3-0A33BEEE2A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1943" y="748698"/>
                <a:ext cx="7146947" cy="530041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cxnSp>
            <p:nvCxnSpPr>
              <p:cNvPr id="22" name="Straight Arrow Connector 21">
                <a:extLst>
                  <a:ext uri="{FF2B5EF4-FFF2-40B4-BE49-F238E27FC236}">
                    <a16:creationId xmlns:a16="http://schemas.microsoft.com/office/drawing/2014/main" id="{C487CC3C-DF2D-345B-CB64-36E7716464C8}"/>
                  </a:ext>
                </a:extLst>
              </p:cNvPr>
              <p:cNvCxnSpPr>
                <a:cxnSpLocks/>
              </p:cNvCxnSpPr>
              <p:nvPr/>
            </p:nvCxnSpPr>
            <p:spPr>
              <a:xfrm flipH="1" flipV="1">
                <a:off x="9415305" y="1436914"/>
                <a:ext cx="823965" cy="479726"/>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87190D14-B3D8-8EEA-2A0A-97667CA02D1B}"/>
                  </a:ext>
                </a:extLst>
              </p:cNvPr>
              <p:cNvSpPr/>
              <p:nvPr/>
            </p:nvSpPr>
            <p:spPr>
              <a:xfrm>
                <a:off x="6235355" y="5311368"/>
                <a:ext cx="2519487" cy="504632"/>
              </a:xfrm>
              <a:prstGeom prst="roundRect">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bg1"/>
                    </a:solidFill>
                  </a:rPr>
                  <a:t>Management Links</a:t>
                </a:r>
              </a:p>
            </p:txBody>
          </p:sp>
          <p:cxnSp>
            <p:nvCxnSpPr>
              <p:cNvPr id="26" name="Straight Arrow Connector 25">
                <a:extLst>
                  <a:ext uri="{FF2B5EF4-FFF2-40B4-BE49-F238E27FC236}">
                    <a16:creationId xmlns:a16="http://schemas.microsoft.com/office/drawing/2014/main" id="{3875CFFE-1DA0-5C17-BE5F-F2DECE1A70A6}"/>
                  </a:ext>
                </a:extLst>
              </p:cNvPr>
              <p:cNvCxnSpPr>
                <a:cxnSpLocks/>
              </p:cNvCxnSpPr>
              <p:nvPr/>
            </p:nvCxnSpPr>
            <p:spPr>
              <a:xfrm flipH="1">
                <a:off x="5001658" y="5574535"/>
                <a:ext cx="1233697" cy="20932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FE7F112-7B5D-9085-71A0-A8E01C0D4644}"/>
                  </a:ext>
                </a:extLst>
              </p:cNvPr>
              <p:cNvPicPr>
                <a:picLocks noChangeAspect="1"/>
              </p:cNvPicPr>
              <p:nvPr/>
            </p:nvPicPr>
            <p:blipFill>
              <a:blip r:embed="rId5"/>
              <a:stretch>
                <a:fillRect/>
              </a:stretch>
            </p:blipFill>
            <p:spPr>
              <a:xfrm>
                <a:off x="2481943" y="755647"/>
                <a:ext cx="2475008" cy="476189"/>
              </a:xfrm>
              <a:prstGeom prst="rect">
                <a:avLst/>
              </a:prstGeom>
            </p:spPr>
          </p:pic>
        </p:grpSp>
        <p:grpSp>
          <p:nvGrpSpPr>
            <p:cNvPr id="14" name="Group 13">
              <a:extLst>
                <a:ext uri="{FF2B5EF4-FFF2-40B4-BE49-F238E27FC236}">
                  <a16:creationId xmlns:a16="http://schemas.microsoft.com/office/drawing/2014/main" id="{8D63B00F-FC74-CEA8-CC10-9E1F932E9964}"/>
                </a:ext>
              </a:extLst>
            </p:cNvPr>
            <p:cNvGrpSpPr/>
            <p:nvPr/>
          </p:nvGrpSpPr>
          <p:grpSpPr>
            <a:xfrm>
              <a:off x="1345509" y="1529227"/>
              <a:ext cx="8995733" cy="3282803"/>
              <a:chOff x="1422628" y="1529227"/>
              <a:chExt cx="8995733" cy="3282803"/>
            </a:xfrm>
          </p:grpSpPr>
          <p:sp>
            <p:nvSpPr>
              <p:cNvPr id="16" name="Rectangle: Rounded Corners 15">
                <a:extLst>
                  <a:ext uri="{FF2B5EF4-FFF2-40B4-BE49-F238E27FC236}">
                    <a16:creationId xmlns:a16="http://schemas.microsoft.com/office/drawing/2014/main" id="{07131461-96AB-CBC4-072E-A9849F57921C}"/>
                  </a:ext>
                </a:extLst>
              </p:cNvPr>
              <p:cNvSpPr/>
              <p:nvPr/>
            </p:nvSpPr>
            <p:spPr>
              <a:xfrm>
                <a:off x="1422628" y="1922979"/>
                <a:ext cx="1772400" cy="490642"/>
              </a:xfrm>
              <a:prstGeom prst="roundRect">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bg1"/>
                    </a:solidFill>
                  </a:rPr>
                  <a:t>Content Tabs</a:t>
                </a:r>
              </a:p>
            </p:txBody>
          </p:sp>
          <p:cxnSp>
            <p:nvCxnSpPr>
              <p:cNvPr id="17" name="Straight Arrow Connector 16">
                <a:extLst>
                  <a:ext uri="{FF2B5EF4-FFF2-40B4-BE49-F238E27FC236}">
                    <a16:creationId xmlns:a16="http://schemas.microsoft.com/office/drawing/2014/main" id="{81C78ECF-3ACB-5947-1052-FE251CBA528F}"/>
                  </a:ext>
                </a:extLst>
              </p:cNvPr>
              <p:cNvCxnSpPr>
                <a:cxnSpLocks/>
              </p:cNvCxnSpPr>
              <p:nvPr/>
            </p:nvCxnSpPr>
            <p:spPr>
              <a:xfrm flipV="1">
                <a:off x="3029803" y="1529227"/>
                <a:ext cx="837117" cy="490642"/>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296046F7-E6D7-5F70-E2E4-F587BEA22C6A}"/>
                  </a:ext>
                </a:extLst>
              </p:cNvPr>
              <p:cNvSpPr/>
              <p:nvPr/>
            </p:nvSpPr>
            <p:spPr>
              <a:xfrm>
                <a:off x="8803155" y="3031084"/>
                <a:ext cx="1615206" cy="426637"/>
              </a:xfrm>
              <a:prstGeom prst="roundRect">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bg1"/>
                    </a:solidFill>
                  </a:rPr>
                  <a:t>Quick Links</a:t>
                </a:r>
              </a:p>
            </p:txBody>
          </p:sp>
          <p:sp>
            <p:nvSpPr>
              <p:cNvPr id="19" name="Left Brace 18">
                <a:extLst>
                  <a:ext uri="{FF2B5EF4-FFF2-40B4-BE49-F238E27FC236}">
                    <a16:creationId xmlns:a16="http://schemas.microsoft.com/office/drawing/2014/main" id="{75967B86-3E3E-BB59-91BA-F2E8E0CDCD08}"/>
                  </a:ext>
                </a:extLst>
              </p:cNvPr>
              <p:cNvSpPr/>
              <p:nvPr/>
            </p:nvSpPr>
            <p:spPr>
              <a:xfrm flipH="1">
                <a:off x="8140764" y="1676777"/>
                <a:ext cx="522295" cy="3135253"/>
              </a:xfrm>
              <a:prstGeom prst="leftBrace">
                <a:avLst>
                  <a:gd name="adj1" fmla="val 38807"/>
                  <a:gd name="adj2" fmla="val 50000"/>
                </a:avLst>
              </a:prstGeom>
              <a:ln w="38100">
                <a:solidFill>
                  <a:srgbClr val="C05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Rectangle: Rounded Corners 20">
              <a:extLst>
                <a:ext uri="{FF2B5EF4-FFF2-40B4-BE49-F238E27FC236}">
                  <a16:creationId xmlns:a16="http://schemas.microsoft.com/office/drawing/2014/main" id="{6C4E19F0-B09C-58C5-3E4D-A91F9ED4893A}"/>
                </a:ext>
              </a:extLst>
            </p:cNvPr>
            <p:cNvSpPr/>
            <p:nvPr/>
          </p:nvSpPr>
          <p:spPr>
            <a:xfrm>
              <a:off x="9628890" y="1795739"/>
              <a:ext cx="2119512" cy="374882"/>
            </a:xfrm>
            <a:prstGeom prst="roundRect">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2"/>
                  </a:solidFill>
                </a:rPr>
                <a:t> </a:t>
              </a:r>
              <a:r>
                <a:rPr lang="en-US" sz="2000" dirty="0">
                  <a:solidFill>
                    <a:schemeClr val="bg1"/>
                  </a:solidFill>
                </a:rPr>
                <a:t>Standards Panel</a:t>
              </a:r>
            </a:p>
          </p:txBody>
        </p:sp>
      </p:grpSp>
      <p:sp>
        <p:nvSpPr>
          <p:cNvPr id="2" name="Slide Number Placeholder 1">
            <a:extLst>
              <a:ext uri="{FF2B5EF4-FFF2-40B4-BE49-F238E27FC236}">
                <a16:creationId xmlns:a16="http://schemas.microsoft.com/office/drawing/2014/main" id="{70F69BA4-6596-3743-B432-A948B6F72BFA}"/>
              </a:ext>
            </a:extLst>
          </p:cNvPr>
          <p:cNvSpPr>
            <a:spLocks noGrp="1"/>
          </p:cNvSpPr>
          <p:nvPr>
            <p:ph type="sldNum" sz="quarter" idx="17"/>
          </p:nvPr>
        </p:nvSpPr>
        <p:spPr/>
        <p:txBody>
          <a:bodyPr/>
          <a:lstStyle/>
          <a:p>
            <a:fld id="{58AE716E-68DD-2249-A7FA-8AEF0B14DF81}" type="slidenum">
              <a:rPr lang="en-US" smtClean="0"/>
              <a:pPr/>
              <a:t>8</a:t>
            </a:fld>
            <a:endParaRPr lang="en-US" dirty="0"/>
          </a:p>
        </p:txBody>
      </p:sp>
    </p:spTree>
    <p:custDataLst>
      <p:tags r:id="rId1"/>
    </p:custDataLst>
    <p:extLst>
      <p:ext uri="{BB962C8B-B14F-4D97-AF65-F5344CB8AC3E}">
        <p14:creationId xmlns:p14="http://schemas.microsoft.com/office/powerpoint/2010/main" val="252606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0CFED-11C3-4FEB-BD88-B9662D6CD34B}"/>
              </a:ext>
            </a:extLst>
          </p:cNvPr>
          <p:cNvSpPr>
            <a:spLocks noGrp="1"/>
          </p:cNvSpPr>
          <p:nvPr>
            <p:ph type="title"/>
          </p:nvPr>
        </p:nvSpPr>
        <p:spPr/>
        <p:txBody>
          <a:bodyPr/>
          <a:lstStyle/>
          <a:p>
            <a:r>
              <a:rPr lang="en-US" dirty="0"/>
              <a:t>Items Quick Links</a:t>
            </a:r>
          </a:p>
        </p:txBody>
      </p:sp>
      <p:graphicFrame>
        <p:nvGraphicFramePr>
          <p:cNvPr id="5" name="Table 5">
            <a:extLst>
              <a:ext uri="{FF2B5EF4-FFF2-40B4-BE49-F238E27FC236}">
                <a16:creationId xmlns:a16="http://schemas.microsoft.com/office/drawing/2014/main" id="{236A4E2E-19EC-411A-825C-2F23BC2ED781}"/>
              </a:ext>
            </a:extLst>
          </p:cNvPr>
          <p:cNvGraphicFramePr>
            <a:graphicFrameLocks noGrp="1"/>
          </p:cNvGraphicFramePr>
          <p:nvPr>
            <p:extLst>
              <p:ext uri="{D42A27DB-BD31-4B8C-83A1-F6EECF244321}">
                <p14:modId xmlns:p14="http://schemas.microsoft.com/office/powerpoint/2010/main" val="2652077026"/>
              </p:ext>
            </p:extLst>
          </p:nvPr>
        </p:nvGraphicFramePr>
        <p:xfrm>
          <a:off x="1002811" y="743259"/>
          <a:ext cx="10439621" cy="4680510"/>
        </p:xfrm>
        <a:graphic>
          <a:graphicData uri="http://schemas.openxmlformats.org/drawingml/2006/table">
            <a:tbl>
              <a:tblPr firstRow="1" bandRow="1">
                <a:tableStyleId>{5C22544A-7EE6-4342-B048-85BDC9FD1C3A}</a:tableStyleId>
              </a:tblPr>
              <a:tblGrid>
                <a:gridCol w="2511471">
                  <a:extLst>
                    <a:ext uri="{9D8B030D-6E8A-4147-A177-3AD203B41FA5}">
                      <a16:colId xmlns:a16="http://schemas.microsoft.com/office/drawing/2014/main" val="1033013278"/>
                    </a:ext>
                  </a:extLst>
                </a:gridCol>
                <a:gridCol w="7928150">
                  <a:extLst>
                    <a:ext uri="{9D8B030D-6E8A-4147-A177-3AD203B41FA5}">
                      <a16:colId xmlns:a16="http://schemas.microsoft.com/office/drawing/2014/main" val="1156650347"/>
                    </a:ext>
                  </a:extLst>
                </a:gridCol>
              </a:tblGrid>
              <a:tr h="473892">
                <a:tc>
                  <a:txBody>
                    <a:bodyPr/>
                    <a:lstStyle/>
                    <a:p>
                      <a:r>
                        <a:rPr lang="en-US" dirty="0"/>
                        <a:t>Item Link</a:t>
                      </a:r>
                    </a:p>
                  </a:txBody>
                  <a:tcPr/>
                </a:tc>
                <a:tc>
                  <a:txBody>
                    <a:bodyPr/>
                    <a:lstStyle/>
                    <a:p>
                      <a:r>
                        <a:rPr lang="en-US" dirty="0"/>
                        <a:t>Description</a:t>
                      </a:r>
                    </a:p>
                  </a:txBody>
                  <a:tcPr/>
                </a:tc>
                <a:extLst>
                  <a:ext uri="{0D108BD9-81ED-4DB2-BD59-A6C34878D82A}">
                    <a16:rowId xmlns:a16="http://schemas.microsoft.com/office/drawing/2014/main" val="3739413931"/>
                  </a:ext>
                </a:extLst>
              </a:tr>
              <a:tr h="875022">
                <a:tc>
                  <a:txBody>
                    <a:bodyPr/>
                    <a:lstStyle/>
                    <a:p>
                      <a:r>
                        <a:rPr lang="en-US" b="1" dirty="0"/>
                        <a:t>Create New Item</a:t>
                      </a:r>
                    </a:p>
                  </a:txBody>
                  <a:tcPr/>
                </a:tc>
                <a:tc>
                  <a:txBody>
                    <a:bodyPr/>
                    <a:lstStyle/>
                    <a:p>
                      <a:r>
                        <a:rPr lang="en-US" dirty="0"/>
                        <a:t>Opens the item builder page where you can create a new item.</a:t>
                      </a:r>
                    </a:p>
                  </a:txBody>
                  <a:tcPr/>
                </a:tc>
                <a:extLst>
                  <a:ext uri="{0D108BD9-81ED-4DB2-BD59-A6C34878D82A}">
                    <a16:rowId xmlns:a16="http://schemas.microsoft.com/office/drawing/2014/main" val="3949062922"/>
                  </a:ext>
                </a:extLst>
              </a:tr>
              <a:tr h="111053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View Items I Created</a:t>
                      </a:r>
                    </a:p>
                    <a:p>
                      <a:endParaRPr lang="en-US"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u="none" kern="1200" dirty="0">
                          <a:solidFill>
                            <a:schemeClr val="dk1"/>
                          </a:solidFill>
                          <a:effectLst/>
                          <a:latin typeface="+mn-lt"/>
                          <a:ea typeface="+mn-ea"/>
                          <a:cs typeface="+mn-cs"/>
                        </a:rPr>
                        <a:t>Opens the Items tab, filtered to show you only your own items that were created or edited within the last 30 days.</a:t>
                      </a:r>
                      <a:endParaRPr lang="en-US" b="0" u="none" dirty="0"/>
                    </a:p>
                    <a:p>
                      <a:endParaRPr lang="en-US" dirty="0"/>
                    </a:p>
                  </a:txBody>
                  <a:tcPr/>
                </a:tc>
                <a:extLst>
                  <a:ext uri="{0D108BD9-81ED-4DB2-BD59-A6C34878D82A}">
                    <a16:rowId xmlns:a16="http://schemas.microsoft.com/office/drawing/2014/main" val="3133756585"/>
                  </a:ext>
                </a:extLst>
              </a:tr>
              <a:tr h="1110532">
                <a:tc>
                  <a:txBody>
                    <a:bodyPr/>
                    <a:lstStyle/>
                    <a:p>
                      <a:r>
                        <a:rPr lang="en-US" b="1" dirty="0"/>
                        <a:t>Find Items by Standard</a:t>
                      </a:r>
                    </a:p>
                  </a:txBody>
                  <a:tcPr/>
                </a:tc>
                <a:tc>
                  <a:txBody>
                    <a:bodyPr/>
                    <a:lstStyle/>
                    <a:p>
                      <a:r>
                        <a:rPr lang="en-US" dirty="0"/>
                        <a:t>Opens the</a:t>
                      </a:r>
                      <a:r>
                        <a:rPr lang="en-US" b="1" dirty="0"/>
                        <a:t> </a:t>
                      </a:r>
                      <a:r>
                        <a:rPr lang="en-US" b="0" dirty="0"/>
                        <a:t>Items </a:t>
                      </a:r>
                      <a:r>
                        <a:rPr lang="en-US" dirty="0"/>
                        <a:t>tab with the filter panel focused on the </a:t>
                      </a:r>
                      <a:r>
                        <a:rPr lang="en-US" i="0" dirty="0"/>
                        <a:t>Standards</a:t>
                      </a:r>
                      <a:r>
                        <a:rPr lang="en-US" dirty="0"/>
                        <a:t> search bar, so you can easily locate items aligned to a specific standard. You need to enter a standard name or key and click </a:t>
                      </a:r>
                      <a:r>
                        <a:rPr lang="en-US" b="0" dirty="0"/>
                        <a:t>Apply</a:t>
                      </a:r>
                      <a:r>
                        <a:rPr lang="en-US" dirty="0"/>
                        <a:t> in order to display the items.</a:t>
                      </a:r>
                    </a:p>
                  </a:txBody>
                  <a:tcPr/>
                </a:tc>
                <a:extLst>
                  <a:ext uri="{0D108BD9-81ED-4DB2-BD59-A6C34878D82A}">
                    <a16:rowId xmlns:a16="http://schemas.microsoft.com/office/drawing/2014/main" val="1370898461"/>
                  </a:ext>
                </a:extLst>
              </a:tr>
              <a:tr h="111053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View Items Shared With Me</a:t>
                      </a:r>
                    </a:p>
                    <a:p>
                      <a:endParaRPr lang="en-US"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u="none" kern="1200" dirty="0">
                          <a:solidFill>
                            <a:schemeClr val="dk1"/>
                          </a:solidFill>
                          <a:effectLst/>
                          <a:latin typeface="+mn-lt"/>
                          <a:ea typeface="+mn-ea"/>
                          <a:cs typeface="+mn-cs"/>
                        </a:rPr>
                        <a:t>Opens the</a:t>
                      </a:r>
                      <a:r>
                        <a:rPr lang="en-US" sz="1600" b="1" u="none" kern="1200" dirty="0">
                          <a:solidFill>
                            <a:schemeClr val="dk1"/>
                          </a:solidFill>
                          <a:effectLst/>
                          <a:latin typeface="+mn-lt"/>
                          <a:ea typeface="+mn-ea"/>
                          <a:cs typeface="+mn-cs"/>
                        </a:rPr>
                        <a:t> </a:t>
                      </a:r>
                      <a:r>
                        <a:rPr lang="en-US" sz="1600" b="0" u="none" kern="1200" dirty="0">
                          <a:solidFill>
                            <a:schemeClr val="dk1"/>
                          </a:solidFill>
                          <a:effectLst/>
                          <a:latin typeface="+mn-lt"/>
                          <a:ea typeface="+mn-ea"/>
                          <a:cs typeface="+mn-cs"/>
                        </a:rPr>
                        <a:t>Items</a:t>
                      </a:r>
                      <a:r>
                        <a:rPr lang="en-US" sz="1600" b="1" u="none" kern="1200" dirty="0">
                          <a:solidFill>
                            <a:schemeClr val="dk1"/>
                          </a:solidFill>
                          <a:effectLst/>
                          <a:latin typeface="+mn-lt"/>
                          <a:ea typeface="+mn-ea"/>
                          <a:cs typeface="+mn-cs"/>
                        </a:rPr>
                        <a:t> </a:t>
                      </a:r>
                      <a:r>
                        <a:rPr lang="en-US" sz="1600" b="0" u="none" kern="1200" dirty="0">
                          <a:solidFill>
                            <a:schemeClr val="dk1"/>
                          </a:solidFill>
                          <a:effectLst/>
                          <a:latin typeface="+mn-lt"/>
                          <a:ea typeface="+mn-ea"/>
                          <a:cs typeface="+mn-cs"/>
                        </a:rPr>
                        <a:t>tab, filtered to show you only the items that other Authoring users created and shared with you within the last 30 days.</a:t>
                      </a:r>
                    </a:p>
                    <a:p>
                      <a:endParaRPr lang="en-US" dirty="0"/>
                    </a:p>
                  </a:txBody>
                  <a:tcPr/>
                </a:tc>
                <a:extLst>
                  <a:ext uri="{0D108BD9-81ED-4DB2-BD59-A6C34878D82A}">
                    <a16:rowId xmlns:a16="http://schemas.microsoft.com/office/drawing/2014/main" val="710326976"/>
                  </a:ext>
                </a:extLst>
              </a:tr>
            </a:tbl>
          </a:graphicData>
        </a:graphic>
      </p:graphicFrame>
      <p:sp>
        <p:nvSpPr>
          <p:cNvPr id="3" name="Slide Number Placeholder 2">
            <a:extLst>
              <a:ext uri="{FF2B5EF4-FFF2-40B4-BE49-F238E27FC236}">
                <a16:creationId xmlns:a16="http://schemas.microsoft.com/office/drawing/2014/main" id="{0728A8BE-7E21-4D19-A0AB-807953C03AE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615811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AMBIUM ASSESSMENT PPT" val="6IT3cy2v"/>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60b788f9-dbc8-42fd-99f2-081ed83a52df"/>
    <ds:schemaRef ds:uri="3c8d6406-deae-4a0d-a95e-fe53ed4a1ace"/>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8071</TotalTime>
  <Words>2348</Words>
  <Application>Microsoft Office PowerPoint</Application>
  <PresentationFormat>Widescreen</PresentationFormat>
  <Paragraphs>203</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Arial Narrow</vt:lpstr>
      <vt:lpstr>Calibri</vt:lpstr>
      <vt:lpstr>Franklin Gothic Book</vt:lpstr>
      <vt:lpstr>Franklin Gothic Medium</vt:lpstr>
      <vt:lpstr>Gill Sans MT</vt:lpstr>
      <vt:lpstr>Times New Roman</vt:lpstr>
      <vt:lpstr>Cambium Assessment PPT</vt:lpstr>
      <vt:lpstr>1_Cambium Assessment PPT</vt:lpstr>
      <vt:lpstr>Authoring: the basics </vt:lpstr>
      <vt:lpstr>Objectives</vt:lpstr>
      <vt:lpstr>How to Access Authoring</vt:lpstr>
      <vt:lpstr>Log in to the Authoring System</vt:lpstr>
      <vt:lpstr>Log in to Authoring (continued)</vt:lpstr>
      <vt:lpstr>Reset Your Password</vt:lpstr>
      <vt:lpstr>How to Use Quick Links to Start Common Tasks</vt:lpstr>
      <vt:lpstr>Dashboard Features</vt:lpstr>
      <vt:lpstr>Items Quick Links</vt:lpstr>
      <vt:lpstr>Tests Quick Links</vt:lpstr>
      <vt:lpstr>General Management Links</vt:lpstr>
      <vt:lpstr>General Management Links</vt:lpstr>
      <vt:lpstr>How to Use the Content Tabs to View Items, Tests, and Standards</vt:lpstr>
      <vt:lpstr>Content Tabs</vt:lpstr>
      <vt:lpstr>Items Content Table</vt:lpstr>
      <vt:lpstr>Tests Content Table</vt:lpstr>
      <vt:lpstr>Standards Panel</vt:lpstr>
      <vt:lpstr>Find Items and Tests Aligned to a Standard</vt:lpstr>
      <vt:lpstr>For More Help</vt:lpstr>
      <vt:lpstr>Training Modules in the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Michael McNulty</cp:lastModifiedBy>
  <cp:revision>45</cp:revision>
  <cp:lastPrinted>2017-10-19T00:36:21Z</cp:lastPrinted>
  <dcterms:created xsi:type="dcterms:W3CDTF">2020-02-03T21:37:34Z</dcterms:created>
  <dcterms:modified xsi:type="dcterms:W3CDTF">2023-10-05T20:28:59Z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632BA72D-C8BB-4E2D-9D6E-DC68B1FDD769</vt:lpwstr>
  </property>
  <property fmtid="{D5CDD505-2E9C-101B-9397-08002B2CF9AE}" pid="6" name="ArticulatePath">
    <vt:lpwstr>CAI Template</vt:lpwstr>
  </property>
</Properties>
</file>