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27.xml" ContentType="application/vnd.openxmlformats-officedocument.presentationml.notesSlide+xml"/>
  <Override PartName="/ppt/tags/tag38.xml" ContentType="application/vnd.openxmlformats-officedocument.presentationml.tags+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29.xml" ContentType="application/vnd.openxmlformats-officedocument.presentationml.notesSlide+xml"/>
  <Override PartName="/ppt/tags/tag40.xml" ContentType="application/vnd.openxmlformats-officedocument.presentationml.tags+xml"/>
  <Override PartName="/ppt/notesSlides/notesSlide30.xml" ContentType="application/vnd.openxmlformats-officedocument.presentationml.notesSlide+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ppt/tags/tag43.xml" ContentType="application/vnd.openxmlformats-officedocument.presentationml.tags+xml"/>
  <Override PartName="/ppt/notesSlides/notesSlide33.xml" ContentType="application/vnd.openxmlformats-officedocument.presentationml.notesSlide+xml"/>
  <Override PartName="/ppt/tags/tag44.xml" ContentType="application/vnd.openxmlformats-officedocument.presentationml.tags+xml"/>
  <Override PartName="/ppt/notesSlides/notesSlide34.xml" ContentType="application/vnd.openxmlformats-officedocument.presentationml.notesSlide+xml"/>
  <Override PartName="/ppt/tags/tag45.xml" ContentType="application/vnd.openxmlformats-officedocument.presentationml.tags+xml"/>
  <Override PartName="/ppt/notesSlides/notesSlide35.xml" ContentType="application/vnd.openxmlformats-officedocument.presentationml.notesSlide+xml"/>
  <Override PartName="/ppt/tags/tag46.xml" ContentType="application/vnd.openxmlformats-officedocument.presentationml.tags+xml"/>
  <Override PartName="/ppt/notesSlides/notesSlide36.xml" ContentType="application/vnd.openxmlformats-officedocument.presentationml.notesSlide+xml"/>
  <Override PartName="/ppt/tags/tag47.xml" ContentType="application/vnd.openxmlformats-officedocument.presentationml.tags+xml"/>
  <Override PartName="/ppt/notesSlides/notesSlide37.xml" ContentType="application/vnd.openxmlformats-officedocument.presentationml.notesSlide+xml"/>
  <Override PartName="/ppt/tags/tag48.xml" ContentType="application/vnd.openxmlformats-officedocument.presentationml.tags+xml"/>
  <Override PartName="/ppt/notesSlides/notesSlide38.xml" ContentType="application/vnd.openxmlformats-officedocument.presentationml.notesSlide+xml"/>
  <Override PartName="/ppt/tags/tag49.xml" ContentType="application/vnd.openxmlformats-officedocument.presentationml.tags+xml"/>
  <Override PartName="/ppt/notesSlides/notesSlide39.xml" ContentType="application/vnd.openxmlformats-officedocument.presentationml.notesSlide+xml"/>
  <Override PartName="/ppt/tags/tag50.xml" ContentType="application/vnd.openxmlformats-officedocument.presentationml.tags+xml"/>
  <Override PartName="/ppt/notesSlides/notesSlide40.xml" ContentType="application/vnd.openxmlformats-officedocument.presentationml.notesSlide+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7" r:id="rId3"/>
  </p:sldMasterIdLst>
  <p:notesMasterIdLst>
    <p:notesMasterId r:id="rId49"/>
  </p:notesMasterIdLst>
  <p:sldIdLst>
    <p:sldId id="294" r:id="rId4"/>
    <p:sldId id="404" r:id="rId5"/>
    <p:sldId id="307" r:id="rId6"/>
    <p:sldId id="410" r:id="rId7"/>
    <p:sldId id="334" r:id="rId8"/>
    <p:sldId id="406" r:id="rId9"/>
    <p:sldId id="329" r:id="rId10"/>
    <p:sldId id="402" r:id="rId11"/>
    <p:sldId id="407" r:id="rId12"/>
    <p:sldId id="408" r:id="rId13"/>
    <p:sldId id="697" r:id="rId14"/>
    <p:sldId id="683" r:id="rId15"/>
    <p:sldId id="681" r:id="rId16"/>
    <p:sldId id="682" r:id="rId17"/>
    <p:sldId id="409" r:id="rId18"/>
    <p:sldId id="679" r:id="rId19"/>
    <p:sldId id="411" r:id="rId20"/>
    <p:sldId id="412" r:id="rId21"/>
    <p:sldId id="700" r:id="rId22"/>
    <p:sldId id="701" r:id="rId23"/>
    <p:sldId id="699" r:id="rId24"/>
    <p:sldId id="414" r:id="rId25"/>
    <p:sldId id="418" r:id="rId26"/>
    <p:sldId id="687" r:id="rId27"/>
    <p:sldId id="686" r:id="rId28"/>
    <p:sldId id="688" r:id="rId29"/>
    <p:sldId id="689" r:id="rId30"/>
    <p:sldId id="690" r:id="rId31"/>
    <p:sldId id="691" r:id="rId32"/>
    <p:sldId id="692" r:id="rId33"/>
    <p:sldId id="693" r:id="rId34"/>
    <p:sldId id="694" r:id="rId35"/>
    <p:sldId id="695" r:id="rId36"/>
    <p:sldId id="309" r:id="rId37"/>
    <p:sldId id="415" r:id="rId38"/>
    <p:sldId id="310" r:id="rId39"/>
    <p:sldId id="311" r:id="rId40"/>
    <p:sldId id="416" r:id="rId41"/>
    <p:sldId id="417" r:id="rId42"/>
    <p:sldId id="321" r:id="rId43"/>
    <p:sldId id="702" r:id="rId44"/>
    <p:sldId id="703" r:id="rId45"/>
    <p:sldId id="704" r:id="rId46"/>
    <p:sldId id="706" r:id="rId47"/>
    <p:sldId id="707" r:id="rId48"/>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6B05829-60C4-4F66-8B25-5A9774FD5E5B}">
          <p14:sldIdLst>
            <p14:sldId id="294"/>
            <p14:sldId id="404"/>
          </p14:sldIdLst>
        </p14:section>
        <p14:section name="Find Tests with Quick Links, Content Tab, &amp; Standards Panel" id="{51547C87-6576-4E51-84C3-6262CB1ED44F}">
          <p14:sldIdLst>
            <p14:sldId id="307"/>
            <p14:sldId id="410"/>
            <p14:sldId id="334"/>
            <p14:sldId id="406"/>
            <p14:sldId id="329"/>
            <p14:sldId id="402"/>
            <p14:sldId id="407"/>
            <p14:sldId id="408"/>
            <p14:sldId id="697"/>
          </p14:sldIdLst>
        </p14:section>
        <p14:section name="Perform Common Tasks on Tests" id="{A09380C4-502B-4FDC-BFE8-408DF45E1E70}">
          <p14:sldIdLst>
            <p14:sldId id="683"/>
            <p14:sldId id="681"/>
            <p14:sldId id="682"/>
            <p14:sldId id="409"/>
            <p14:sldId id="679"/>
            <p14:sldId id="411"/>
            <p14:sldId id="412"/>
            <p14:sldId id="700"/>
            <p14:sldId id="701"/>
            <p14:sldId id="699"/>
            <p14:sldId id="414"/>
            <p14:sldId id="418"/>
            <p14:sldId id="687"/>
            <p14:sldId id="686"/>
          </p14:sldIdLst>
        </p14:section>
        <p14:section name="Create a Test with the Test Generator Wizard" id="{AEA27AEB-D794-487B-B9F8-9C7FADFF148E}">
          <p14:sldIdLst>
            <p14:sldId id="688"/>
            <p14:sldId id="689"/>
            <p14:sldId id="690"/>
            <p14:sldId id="691"/>
            <p14:sldId id="692"/>
            <p14:sldId id="693"/>
            <p14:sldId id="694"/>
          </p14:sldIdLst>
        </p14:section>
        <p14:section name="Manually Create a Test" id="{F2BC8CFC-DAF1-4288-94EF-687CC3B0D307}">
          <p14:sldIdLst>
            <p14:sldId id="695"/>
            <p14:sldId id="309"/>
            <p14:sldId id="415"/>
            <p14:sldId id="310"/>
            <p14:sldId id="311"/>
          </p14:sldIdLst>
        </p14:section>
        <p14:section name="Publish a Test for Online Administration" id="{7B852267-4AE9-4B72-A27C-0E1EBCF9EFFC}">
          <p14:sldIdLst>
            <p14:sldId id="416"/>
            <p14:sldId id="417"/>
            <p14:sldId id="321"/>
          </p14:sldIdLst>
        </p14:section>
        <p14:section name="Create a Workgroup for Sharing Tests &amp; Items" id="{5DA4E438-2AF0-4D32-9D15-F4578EF90DD2}">
          <p14:sldIdLst>
            <p14:sldId id="702"/>
            <p14:sldId id="703"/>
            <p14:sldId id="704"/>
          </p14:sldIdLst>
        </p14:section>
        <p14:section name="More Info" id="{1D5B710D-DB57-4852-803A-DF9E2D5EED85}">
          <p14:sldIdLst>
            <p14:sldId id="706"/>
            <p14:sldId id="70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32208-D2E9-B888-3E99-83DE0D1E8E6C}" name="Alexa Patterson" initials="AP" userId="S::alexa.patterson@cambiumassessment.com::afbb7e3d-0d2c-4a8c-a384-a8d1ea2c6b01" providerId="AD"/>
  <p188:author id="{B76F12D4-9204-FEFF-3D43-CF6D9D5199A8}" name="Amy Camire" initials="AC" userId="S::amy.camire@cambiumassessment.com::3dff1d8b-c5d2-4651-9486-c7143dda87b0" providerId="AD"/>
  <p188:author id="{23B2EFE4-E39F-3415-127B-DAC4E50E6DB6}" name="Michael McNulty" initials="MM" userId="S::michael.mcnulty@cambiumassessment.com::81b6fd00-2493-489f-8b44-dfc4a925232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ote" initials="Note" lastIdx="2" clrIdx="0">
    <p:extLst>
      <p:ext uri="{19B8F6BF-5375-455C-9EA6-DF929625EA0E}">
        <p15:presenceInfo xmlns:p15="http://schemas.microsoft.com/office/powerpoint/2012/main" userId="Note" providerId="None"/>
      </p:ext>
    </p:extLst>
  </p:cmAuthor>
  <p:cmAuthor id="2" name="Monica Mills" initials="MM" lastIdx="1" clrIdx="1">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F0F2F3"/>
    <a:srgbClr val="F9FAFB"/>
    <a:srgbClr val="8CBA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68" autoAdjust="0"/>
    <p:restoredTop sz="73459" autoAdjust="0"/>
  </p:normalViewPr>
  <p:slideViewPr>
    <p:cSldViewPr snapToGrid="0">
      <p:cViewPr varScale="1">
        <p:scale>
          <a:sx n="49" d="100"/>
          <a:sy n="49" d="100"/>
        </p:scale>
        <p:origin x="12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8/10/relationships/authors" Target="authors.xml"/><Relationship Id="rId8" Type="http://schemas.openxmlformats.org/officeDocument/2006/relationships/slide" Target="slides/slide5.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9D878-B49A-4562-ABF8-0BF2DC89EEC2}" type="datetimeFigureOut">
              <a:rPr lang="en-US" smtClean="0"/>
              <a:t>10/27/2023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F3AC5-A015-42EE-BDB4-EE5A16E48A04}" type="slidenum">
              <a:rPr lang="en-US" smtClean="0"/>
              <a:t>‹#›</a:t>
            </a:fld>
            <a:endParaRPr lang="en-US" dirty="0"/>
          </a:p>
        </p:txBody>
      </p:sp>
    </p:spTree>
    <p:extLst>
      <p:ext uri="{BB962C8B-B14F-4D97-AF65-F5344CB8AC3E}">
        <p14:creationId xmlns:p14="http://schemas.microsoft.com/office/powerpoint/2010/main" val="44325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sz="1200" dirty="0"/>
              <a:t>Welcome to this training module for the Authoring system. This training module covers how to find and work with existing tests, and how to create, publish, and administer tests.</a:t>
            </a:r>
          </a:p>
          <a:p>
            <a:endParaRPr lang="en-US" sz="1200" dirty="0"/>
          </a:p>
          <a:p>
            <a:r>
              <a:rPr lang="en-US" sz="1200" dirty="0"/>
              <a:t>Please note that your Idaho’s version of the Authoring system may slightly differ from the images shown in this presentation.</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table of results displays all tests aligned with the selected standards and the standards are noted in the test details section. You have options in the toolbar above the table and in the dotted menu that opens the Test Actions drop-down menu. From the toolbar you can copy or label the test. Under test actions, you can preview the test, build a test booklet for printing, duplicate the test, and label the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the Copy function in the toolbar is the same as the Duplicate function in the Test Actions menu. The Label function is in both places, as well.</a:t>
            </a:r>
          </a:p>
        </p:txBody>
      </p:sp>
      <p:sp>
        <p:nvSpPr>
          <p:cNvPr id="4" name="Slide Number Placeholder 3"/>
          <p:cNvSpPr>
            <a:spLocks noGrp="1"/>
          </p:cNvSpPr>
          <p:nvPr>
            <p:ph type="sldNum" sz="quarter" idx="5"/>
          </p:nvPr>
        </p:nvSpPr>
        <p:spPr/>
        <p:txBody>
          <a:bodyPr/>
          <a:lstStyle/>
          <a:p>
            <a:fld id="{1F5F3AC5-A015-42EE-BDB4-EE5A16E48A04}" type="slidenum">
              <a:rPr lang="en-US" smtClean="0"/>
              <a:t>10</a:t>
            </a:fld>
            <a:endParaRPr lang="en-US" dirty="0"/>
          </a:p>
        </p:txBody>
      </p:sp>
    </p:spTree>
    <p:extLst>
      <p:ext uri="{BB962C8B-B14F-4D97-AF65-F5344CB8AC3E}">
        <p14:creationId xmlns:p14="http://schemas.microsoft.com/office/powerpoint/2010/main" val="1314925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shown you how to find tests using the quick links, content tab, and standards panel. When working with the tests, you will find there are two ways to perform actions; you can perform an action on a single test or perform an action on a group of tests. </a:t>
            </a:r>
          </a:p>
          <a:p>
            <a:endParaRPr lang="en-US" dirty="0"/>
          </a:p>
          <a:p>
            <a:r>
              <a:rPr lang="en-US" dirty="0"/>
              <a:t>To perform an action on a single test, select the action using the dotted menu to the left of the Test Name.</a:t>
            </a:r>
          </a:p>
          <a:p>
            <a:r>
              <a:rPr lang="en-US" dirty="0"/>
              <a:t>To perform an action on multiple tests at once, mark the checkboxes for each test you want to affect and then use the buttons in the toolbar to apply the action to all of them.</a:t>
            </a:r>
          </a:p>
          <a:p>
            <a:endParaRPr lang="en-US" dirty="0"/>
          </a:p>
          <a:p>
            <a:r>
              <a:rPr lang="en-US" dirty="0"/>
              <a:t>The next section goes into detail on the actions you can perform on tests.</a:t>
            </a:r>
          </a:p>
        </p:txBody>
      </p:sp>
      <p:sp>
        <p:nvSpPr>
          <p:cNvPr id="4" name="Slide Number Placeholder 3"/>
          <p:cNvSpPr>
            <a:spLocks noGrp="1"/>
          </p:cNvSpPr>
          <p:nvPr>
            <p:ph type="sldNum" sz="quarter" idx="5"/>
          </p:nvPr>
        </p:nvSpPr>
        <p:spPr/>
        <p:txBody>
          <a:bodyPr/>
          <a:lstStyle/>
          <a:p>
            <a:fld id="{1F5F3AC5-A015-42EE-BDB4-EE5A16E48A04}" type="slidenum">
              <a:rPr lang="en-US" smtClean="0"/>
              <a:t>11</a:t>
            </a:fld>
            <a:endParaRPr lang="en-US" dirty="0"/>
          </a:p>
        </p:txBody>
      </p:sp>
    </p:spTree>
    <p:extLst>
      <p:ext uri="{BB962C8B-B14F-4D97-AF65-F5344CB8AC3E}">
        <p14:creationId xmlns:p14="http://schemas.microsoft.com/office/powerpoint/2010/main" val="237604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the common tasks or actions you can perform on tests.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56321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the actions you can take on tests. The actions you can perform may depend on the test’s status and library. The buttons shown here display in the toolbar above the results table or in the dotted menu.</a:t>
            </a:r>
          </a:p>
          <a:p>
            <a:endParaRPr lang="en-US" dirty="0"/>
          </a:p>
          <a:p>
            <a:r>
              <a:rPr lang="en-US" dirty="0"/>
              <a:t>This section covers these actions in the order that they appear in this table.</a:t>
            </a:r>
          </a:p>
        </p:txBody>
      </p:sp>
      <p:sp>
        <p:nvSpPr>
          <p:cNvPr id="4" name="Slide Number Placeholder 3"/>
          <p:cNvSpPr>
            <a:spLocks noGrp="1"/>
          </p:cNvSpPr>
          <p:nvPr>
            <p:ph type="sldNum" sz="quarter" idx="5"/>
          </p:nvPr>
        </p:nvSpPr>
        <p:spPr/>
        <p:txBody>
          <a:bodyPr/>
          <a:lstStyle/>
          <a:p>
            <a:fld id="{81C4FAF8-9482-4F94-B207-54B35F939ABA}" type="slidenum">
              <a:rPr lang="en-US" smtClean="0"/>
              <a:t>13</a:t>
            </a:fld>
            <a:endParaRPr lang="en-US" dirty="0"/>
          </a:p>
        </p:txBody>
      </p:sp>
    </p:spTree>
    <p:extLst>
      <p:ext uri="{BB962C8B-B14F-4D97-AF65-F5344CB8AC3E}">
        <p14:creationId xmlns:p14="http://schemas.microsoft.com/office/powerpoint/2010/main" val="386226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preview a published test, click the Preview button on the dotted menu to the left of the Test Name on the results table. The test displays the items under the Item Details panel on the left. You can expand each separate item to view the properties assigned to it. You can use the Item Score button to check the answer key options. Use the Next and Back buttons to move through the items included in the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204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can create copies of any test that you wish to modify without affecting the original version. To do so, open the Tests tab and mark the checkbox for each test you wish to copy. Click the Copy button in the toolbar or the Duplicate button in the Test Actions dotted menu. Click OK in the message that displays. The copied test is added to the results table. You can now click the name of the copied test to edit the content. As shown here, you may be able to share and delete copied tests.</a:t>
            </a:r>
          </a:p>
          <a:p>
            <a:endParaRPr lang="en-US" dirty="0"/>
          </a:p>
          <a:p>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15</a:t>
            </a:fld>
            <a:endParaRPr lang="en-US" dirty="0"/>
          </a:p>
        </p:txBody>
      </p:sp>
    </p:spTree>
    <p:extLst>
      <p:ext uri="{BB962C8B-B14F-4D97-AF65-F5344CB8AC3E}">
        <p14:creationId xmlns:p14="http://schemas.microsoft.com/office/powerpoint/2010/main" val="1099588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can modify the content of any test you have created if it has a Draft status. After you publish a test, you cannot edit that test’s items or properties.</a:t>
            </a:r>
          </a:p>
          <a:p>
            <a:pPr marL="0" marR="0">
              <a:spcBef>
                <a:spcPts val="600"/>
              </a:spcBef>
              <a:spcAft>
                <a:spcPts val="12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When another educator shares a test with you, you may only edit the test’s content if you were given editing permissions by the original author. You can also make copies of shared tests and edit the copies. </a:t>
            </a:r>
          </a:p>
          <a:p>
            <a:pPr marL="0" marR="0">
              <a:spcBef>
                <a:spcPts val="600"/>
              </a:spcBef>
              <a:spcAft>
                <a:spcPts val="1200"/>
              </a:spcAft>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make changes to your tests, open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Tests </a:t>
            </a:r>
            <a:r>
              <a:rPr lang="en-US" sz="1800" dirty="0">
                <a:effectLst/>
                <a:latin typeface="Calibri" panose="020F0502020204030204" pitchFamily="34" charset="0"/>
                <a:ea typeface="Calibri" panose="020F0502020204030204" pitchFamily="34" charset="0"/>
                <a:cs typeface="Times New Roman" panose="02020603050405020304" pitchFamily="18" charset="0"/>
              </a:rPr>
              <a:t>tab and click the Edit button under the name of the test you want to edit (you may need to apply filters first). The corresponding test builder page will appear.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682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120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You can create labels and add them to tests that you want to organize in the content tab. Open the Tests tab and mark the checkbox for each test you wish to label; to label an individual test, use the dotted menu option. Click the Label button in the toolbar; the Apply Label window will appear. You can search for a label, or you can select a sub-label from a drop-down menu and click the Apply button. </a:t>
            </a:r>
          </a:p>
          <a:p>
            <a:pPr marL="0" marR="0" lvl="0" indent="0" algn="l" defTabSz="914400" rtl="0" eaLnBrk="1" fontAlgn="auto" latinLnBrk="0" hangingPunct="1">
              <a:lnSpc>
                <a:spcPct val="100000"/>
              </a:lnSpc>
              <a:spcBef>
                <a:spcPts val="600"/>
              </a:spcBef>
              <a:spcAft>
                <a:spcPts val="120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120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After adding labels to your tests, you can use the </a:t>
            </a:r>
            <a:r>
              <a:rPr lang="en-US" sz="1200" b="0" dirty="0">
                <a:effectLst/>
                <a:latin typeface="Calibri" panose="020F0502020204030204" pitchFamily="34" charset="0"/>
                <a:ea typeface="Times New Roman" panose="02020603050405020304" pitchFamily="18" charset="0"/>
                <a:cs typeface="Calibri" panose="020F0502020204030204" pitchFamily="34" charset="0"/>
              </a:rPr>
              <a:t>Labels</a:t>
            </a:r>
            <a:r>
              <a:rPr lang="en-US" sz="1200" dirty="0">
                <a:effectLst/>
                <a:latin typeface="Calibri" panose="020F0502020204030204" pitchFamily="34" charset="0"/>
                <a:ea typeface="Times New Roman" panose="02020603050405020304" pitchFamily="18" charset="0"/>
                <a:cs typeface="Calibri" panose="020F0502020204030204" pitchFamily="34" charset="0"/>
              </a:rPr>
              <a:t> menu in the filter panel on the left of the Tests tab to easily view the tests with the selected label. You can create labels for any content in your libraries, but these labels appear on your screen only. They are unique to your account and do not display for anyone else the content is shared with.</a:t>
            </a:r>
          </a:p>
          <a:p>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17</a:t>
            </a:fld>
            <a:endParaRPr lang="en-US" dirty="0"/>
          </a:p>
        </p:txBody>
      </p:sp>
    </p:spTree>
    <p:extLst>
      <p:ext uri="{BB962C8B-B14F-4D97-AF65-F5344CB8AC3E}">
        <p14:creationId xmlns:p14="http://schemas.microsoft.com/office/powerpoint/2010/main" val="63918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Times New Roman" panose="02020603050405020304" pitchFamily="18" charset="0"/>
                <a:cs typeface="Calibri" panose="020F0502020204030204" pitchFamily="34" charset="0"/>
              </a:rPr>
              <a:t>To create a new label, click the Create New button to display the Edit Label pop-up window where you can enter a new label name. You can add a sub-label within the label by making selections from the drop-down menu. When you have created your label, click Save.</a:t>
            </a:r>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18</a:t>
            </a:fld>
            <a:endParaRPr lang="en-US" dirty="0"/>
          </a:p>
        </p:txBody>
      </p:sp>
    </p:spTree>
    <p:extLst>
      <p:ext uri="{BB962C8B-B14F-4D97-AF65-F5344CB8AC3E}">
        <p14:creationId xmlns:p14="http://schemas.microsoft.com/office/powerpoint/2010/main" val="1827058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sharing tests with other educators, you can choose to share the test in Authoring for collaboration purposes or in the Test Administration Site, where they can administer it to students. Begin by filtering the Tests content tab for the tests you want to share. To share an individual test, click the dotted menu to the left of the test and select Share. </a:t>
            </a:r>
          </a:p>
          <a:p>
            <a:endParaRPr lang="en-US" dirty="0"/>
          </a:p>
          <a:p>
            <a:r>
              <a:rPr lang="en-US" dirty="0"/>
              <a:t>1. To share multiple tests, mark the checkboxes of the tests you want to share and click the Share button in the toolbar.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55AB5CB-0720-4513-8F41-3E87844C81C3}"/>
              </a:ext>
            </a:extLst>
          </p:cNvPr>
          <p:cNvSpPr>
            <a:spLocks noGrp="1" noRot="1" noChangeAspect="1"/>
          </p:cNvSpPr>
          <p:nvPr>
            <p:ph type="sldImg"/>
          </p:nvPr>
        </p:nvSpPr>
        <p:spPr/>
      </p:sp>
    </p:spTree>
    <p:extLst>
      <p:ext uri="{BB962C8B-B14F-4D97-AF65-F5344CB8AC3E}">
        <p14:creationId xmlns:p14="http://schemas.microsoft.com/office/powerpoint/2010/main" val="423854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are the topics covered in this training module:</a:t>
            </a:r>
          </a:p>
          <a:p>
            <a:r>
              <a:rPr lang="en-US" dirty="0"/>
              <a:t>1. How to Find Tests Using Quick Links, Content Tab, and the Standards Panel</a:t>
            </a:r>
          </a:p>
          <a:p>
            <a:r>
              <a:rPr lang="en-US" dirty="0"/>
              <a:t>2. How to Perform Common Tasks on Tests, such as:</a:t>
            </a:r>
          </a:p>
          <a:p>
            <a:r>
              <a:rPr lang="en-US" dirty="0"/>
              <a:t>    — Preview a Test</a:t>
            </a:r>
          </a:p>
          <a:p>
            <a:r>
              <a:rPr lang="en-US" dirty="0"/>
              <a:t>    — Copy/Duplicate a Test</a:t>
            </a:r>
          </a:p>
          <a:p>
            <a:r>
              <a:rPr lang="en-US" dirty="0"/>
              <a:t>    — Edit a Test with Draft Status</a:t>
            </a:r>
          </a:p>
          <a:p>
            <a:r>
              <a:rPr lang="en-US" dirty="0"/>
              <a:t>    — Add a Label</a:t>
            </a:r>
          </a:p>
          <a:p>
            <a:r>
              <a:rPr lang="en-US" dirty="0"/>
              <a:t>    — Share Tests with Other Educators</a:t>
            </a:r>
          </a:p>
          <a:p>
            <a:r>
              <a:rPr lang="en-US" dirty="0"/>
              <a:t>    — Build a Test Booklet for Printing</a:t>
            </a:r>
          </a:p>
          <a:p>
            <a:r>
              <a:rPr lang="en-US" dirty="0"/>
              <a:t>    — Archive, Delete, or Restore a Test</a:t>
            </a:r>
          </a:p>
          <a:p>
            <a:r>
              <a:rPr lang="en-US" dirty="0"/>
              <a:t>3. How to Automatically Create a Test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How to Manually Create a Test </a:t>
            </a:r>
          </a:p>
          <a:p>
            <a:r>
              <a:rPr lang="en-US" dirty="0"/>
              <a:t>5. How to Publish a Test and Change Administration Dates</a:t>
            </a:r>
          </a:p>
          <a:p>
            <a:r>
              <a:rPr lang="en-US" dirty="0"/>
              <a:t>6. How to Create Workgroups for Sharing Tests with Other Educators</a:t>
            </a:r>
          </a:p>
          <a:p>
            <a:r>
              <a:rPr lang="en-US" dirty="0"/>
              <a:t>7. More Information and More Modules</a:t>
            </a:r>
          </a:p>
          <a:p>
            <a:endParaRPr lang="en-US" dirty="0"/>
          </a:p>
          <a:p>
            <a:r>
              <a:rPr lang="en-US" dirty="0"/>
              <a:t>Slide numbers are provided so you can quickly reference a specific section of this module.</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C6C1903C-14E3-4F4F-ADE9-D28CB6A585AD}"/>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347E4BD-E1A2-4835-86DF-925D2B8F6EBA}"/>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88255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2. The Test Sharing window appears; to share the test so it can be administered by other educators, mark the Share to TDS radio button. </a:t>
            </a:r>
          </a:p>
          <a:p>
            <a:r>
              <a:rPr lang="en-US" dirty="0"/>
              <a:t>3. Search for an educator’s name or email address, or the name of a workgroup or institution. Select the recipients you want to share your content with. </a:t>
            </a:r>
          </a:p>
          <a:p>
            <a:r>
              <a:rPr lang="en-US" dirty="0"/>
              <a:t>4. In the Search Results, click + for each educator you wish to add as a recipient.</a:t>
            </a:r>
          </a:p>
          <a:p>
            <a:r>
              <a:rPr lang="en-US" dirty="0"/>
              <a:t>5. Enter or change the dates in the Administration Period fields.</a:t>
            </a:r>
          </a:p>
          <a:p>
            <a:r>
              <a:rPr lang="en-US" dirty="0"/>
              <a:t>6. Click Save. The tests will now appear in the Select Tests tab of the TDS for the selected recipients.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55AB5CB-0720-4513-8F41-3E87844C81C3}"/>
              </a:ext>
            </a:extLst>
          </p:cNvPr>
          <p:cNvSpPr>
            <a:spLocks noGrp="1" noRot="1" noChangeAspect="1"/>
          </p:cNvSpPr>
          <p:nvPr>
            <p:ph type="sldImg"/>
          </p:nvPr>
        </p:nvSpPr>
        <p:spPr/>
      </p:sp>
    </p:spTree>
    <p:extLst>
      <p:ext uri="{BB962C8B-B14F-4D97-AF65-F5344CB8AC3E}">
        <p14:creationId xmlns:p14="http://schemas.microsoft.com/office/powerpoint/2010/main" val="758112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When sharing tests with other educators for collaboration purposes;</a:t>
            </a:r>
          </a:p>
          <a:p>
            <a:pPr marL="228600" lvl="0" indent="-228600">
              <a:buAutoNum type="arabicPeriod"/>
            </a:pPr>
            <a:r>
              <a:rPr lang="en-US" dirty="0"/>
              <a:t>select the Share in Authoring radio button at the top of the Test Sharing page;</a:t>
            </a:r>
          </a:p>
          <a:p>
            <a:pPr marL="228600" lvl="0" indent="-228600">
              <a:buAutoNum type="arabicPeriod"/>
            </a:pPr>
            <a:r>
              <a:rPr lang="en-US" dirty="0"/>
              <a:t>find recipients by using the Sharing Group field and the Search for Recipients menu;</a:t>
            </a:r>
          </a:p>
          <a:p>
            <a:pPr marL="228600" lvl="0" indent="-228600">
              <a:buAutoNum type="arabicPeriod"/>
            </a:pPr>
            <a:r>
              <a:rPr lang="en-US" dirty="0"/>
              <a:t>use the Search Results column to Add recipients; and</a:t>
            </a:r>
          </a:p>
          <a:p>
            <a:pPr marL="228600" lvl="0" indent="-228600">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select the specific permissions you would like to give to each</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recipient. All recipients will be able to create copies of your shared content by default.</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view the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View</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make edits to the shared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Edit</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 </a:t>
            </a:r>
          </a:p>
          <a:p>
            <a:pPr marL="285750" marR="0" lvl="0" indent="-285750">
              <a:spcBef>
                <a:spcPts val="600"/>
              </a:spcBef>
              <a:spcAft>
                <a:spcPts val="6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To allow a recipient to publish the tests, mark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Publish</a:t>
            </a:r>
            <a:r>
              <a:rPr lang="en-US" sz="1800" dirty="0">
                <a:effectLst/>
                <a:latin typeface="Calibri" panose="020F0502020204030204" pitchFamily="34" charset="0"/>
                <a:ea typeface="Calibri" panose="020F0502020204030204" pitchFamily="34" charset="0"/>
                <a:cs typeface="Times New Roman" panose="02020603050405020304" pitchFamily="18" charset="0"/>
              </a:rPr>
              <a:t> checkbox.</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052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If you plan to administer a test to students on paper, you can generate a test booklet with paper-friendly versions of the test items. When building a test booklet, you can customize the cover page, test instructions, resources, and end test page. You can also choose whether to create a student edition or a teacher edition (the teacher edition includes the scoring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dotted menu and click the Build Booklet button under Test Actions.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346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t>
            </a:r>
            <a:r>
              <a:rPr lang="en-US" sz="1200" b="0" i="0" dirty="0">
                <a:effectLst/>
                <a:latin typeface="Calibri" panose="020F0502020204030204" pitchFamily="34" charset="0"/>
                <a:ea typeface="Calibri" panose="020F0502020204030204" pitchFamily="34" charset="0"/>
                <a:cs typeface="Times New Roman" panose="02020603050405020304" pitchFamily="18" charset="0"/>
              </a:rPr>
              <a:t>Test Booklet Generator </a:t>
            </a:r>
            <a:r>
              <a:rPr lang="en-US" sz="1200" dirty="0">
                <a:effectLst/>
                <a:latin typeface="Calibri" panose="020F0502020204030204" pitchFamily="34" charset="0"/>
                <a:ea typeface="Calibri" panose="020F0502020204030204" pitchFamily="34" charset="0"/>
                <a:cs typeface="Times New Roman" panose="02020603050405020304" pitchFamily="18" charset="0"/>
              </a:rPr>
              <a:t>window opens, displaying the Select Sections panel. Use this panel to customize the booklet with a cover page, test directions, test resources, and an end test page. After customizing the test booklet sections, click Next. The Select Editions panel appears. Mark the checkbox for each edition of the booklet that you wish to generate. It is important to preview the booklet to ensure that it does not include any items with multimedia or items from a shared library that do not have paper-friendly formatting.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56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Print Preview page. You can view the booklet one page at a time or two side-by-side pages. You can click the paragraph icons to insert page breaks in the booklet.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Return to the Test Booklet Generator page and click Generate PDF. </a:t>
            </a:r>
            <a:r>
              <a:rPr lang="en-US" sz="1800" dirty="0">
                <a:effectLst/>
                <a:latin typeface="Calibri" panose="020F0502020204030204" pitchFamily="34" charset="0"/>
                <a:ea typeface="Calibri" panose="020F0502020204030204" pitchFamily="34" charset="0"/>
                <a:cs typeface="Times New Roman" panose="02020603050405020304" pitchFamily="18" charset="0"/>
              </a:rPr>
              <a:t>A PDF file for each selected edition type will be added to the Secure File Center once the task finishes processing. </a:t>
            </a:r>
          </a:p>
          <a:p>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24</a:t>
            </a:fld>
            <a:endParaRPr lang="en-US" dirty="0"/>
          </a:p>
        </p:txBody>
      </p:sp>
    </p:spTree>
    <p:extLst>
      <p:ext uri="{BB962C8B-B14F-4D97-AF65-F5344CB8AC3E}">
        <p14:creationId xmlns:p14="http://schemas.microsoft.com/office/powerpoint/2010/main" val="1971948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can archive and delete content that you no longer with to use. This will remove it from your content tab tables. Archived and deleted content cannot be shared, administered, or associated with other content. Your ability to archive and delete content depends on its status and other conditions explained in </a:t>
            </a:r>
            <a:r>
              <a:rPr lang="en-US" sz="1800" u="none"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this table. For example, y</a:t>
            </a:r>
            <a:r>
              <a:rPr lang="en-US" sz="1800" dirty="0">
                <a:effectLst/>
                <a:latin typeface="Calibri" panose="020F0502020204030204" pitchFamily="34" charset="0"/>
                <a:ea typeface="Times New Roman" panose="02020603050405020304" pitchFamily="18" charset="0"/>
                <a:cs typeface="Calibri" panose="020F0502020204030204" pitchFamily="34" charset="0"/>
              </a:rPr>
              <a:t>ou cannot archive or delete any tests in a shared library.</a:t>
            </a:r>
          </a:p>
          <a:p>
            <a:endParaRPr lang="en-US" dirty="0"/>
          </a:p>
          <a:p>
            <a:r>
              <a:rPr lang="en-US" dirty="0"/>
              <a:t>Open the appropriate content tab and mark the checkbox of the test you wish to delete or archive. Click the appropriate button in the toolbar. A pop-up window displays along with a pre-populated command related to the items on the test. Click OK.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wish to restore an archived test, set the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Status </a:t>
            </a:r>
            <a:r>
              <a:rPr lang="en-US" sz="1800" dirty="0">
                <a:effectLst/>
                <a:latin typeface="Calibri" panose="020F0502020204030204" pitchFamily="34" charset="0"/>
                <a:ea typeface="Calibri" panose="020F0502020204030204" pitchFamily="34" charset="0"/>
                <a:cs typeface="Times New Roman" panose="02020603050405020304" pitchFamily="18" charset="0"/>
              </a:rPr>
              <a:t>filter to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Archived</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mark the checkbox for the content you wish to use again and click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Restore </a:t>
            </a:r>
            <a:r>
              <a:rPr lang="en-US" sz="1800" dirty="0">
                <a:effectLst/>
                <a:latin typeface="Calibri" panose="020F0502020204030204" pitchFamily="34" charset="0"/>
                <a:ea typeface="Calibri" panose="020F0502020204030204" pitchFamily="34" charset="0"/>
                <a:cs typeface="Times New Roman" panose="02020603050405020304" pitchFamily="18" charset="0"/>
              </a:rPr>
              <a:t>above the table.</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C4FAF8-9482-4F94-B207-54B35F939A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10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create a test automatically using the Test Generator Wizard.</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729528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access the Test Generator Wizard, click the quick link on the dashboard under Test Actions. Or, if you have the Tests content tab open, click the Test Generator Wizard tab in the Tests toolbar.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1622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required steps in the process of generating a test with the Test Generator Wizard. They are: Step 1: Get Started, where you will enter a name for your test and select a grade and subject from the drop-down lists, Step 2: Select Standards, where you will align the test to one or more standards, and Step 3: Item Distribution, where you will assign an item count to each standard. Then, you can use the Optional Settings to assign test properties and tools. </a:t>
            </a:r>
          </a:p>
          <a:p>
            <a:endParaRPr lang="en-US" dirty="0"/>
          </a:p>
          <a:p>
            <a:r>
              <a:rPr lang="en-US" dirty="0"/>
              <a:t>The Wizard will automatically build the test based on your chosen parameters. </a:t>
            </a:r>
          </a:p>
          <a:p>
            <a:endParaRPr lang="en-US" dirty="0"/>
          </a:p>
          <a:p>
            <a:r>
              <a:rPr lang="en-US" dirty="0"/>
              <a:t>You can also generate a test based on an existing template, in which the properties, standards, and item counts are pre-selected. To do this, use the My Templates button at the upper-right corner of the page.</a:t>
            </a:r>
          </a:p>
          <a:p>
            <a:endParaRPr lang="en-US" dirty="0"/>
          </a:p>
          <a:p>
            <a:r>
              <a:rPr lang="en-US" dirty="0"/>
              <a:t>As you make your selections, they populate under Selected Options in the right side of the page. Click the red Next Step button to progress.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7789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Select Standards panel, use the Guided and Quick Key options to select which standards the test should assess. When you click the Align button, the standards appear in the Selected Options panel on the right. Repeat this step until you have added every standard you want to include in the test. Then, click Next Step.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8666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First, we cover how to find tests using the quick links, the tests content tab, or the standards panel. Then, we explain the common tasks and actions you can perform on the tests. </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 Distribution panel appears, displaying the number of items available for each standard you selected. Enter a number in the # to Add to Test field or use the arrow buttons to select a number in each field. The item count updates in the Selected Options panel.</a:t>
            </a:r>
          </a:p>
          <a:p>
            <a:endParaRPr lang="en-US" dirty="0"/>
          </a:p>
          <a:p>
            <a:r>
              <a:rPr lang="en-US" dirty="0"/>
              <a:t>You have the following two options at this point:</a:t>
            </a:r>
          </a:p>
          <a:p>
            <a:pPr marL="228600" indent="-228600">
              <a:buAutoNum type="arabicPeriod"/>
            </a:pPr>
            <a:r>
              <a:rPr lang="en-US" dirty="0"/>
              <a:t>You can generate the test by clicking the Generate Test button.</a:t>
            </a:r>
          </a:p>
          <a:p>
            <a:pPr marL="228600" indent="-228600">
              <a:buAutoNum type="arabicPeriod"/>
            </a:pPr>
            <a:r>
              <a:rPr lang="en-US" dirty="0"/>
              <a:t>You can customize the tools and other available test properties by clicking the Optional Test Properties button.</a:t>
            </a:r>
          </a:p>
          <a:p>
            <a:pPr marL="228600" indent="-228600">
              <a:buAutoNum type="arabicPeriod"/>
            </a:pPr>
            <a:endParaRPr lang="en-US" dirty="0"/>
          </a:p>
          <a:p>
            <a:pPr marL="0" indent="0">
              <a:buNone/>
            </a:pPr>
            <a:r>
              <a:rPr lang="en-US" dirty="0"/>
              <a:t>Test properties include various options, such as the description, keywords, security rules, and test tools.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7200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click Generate Test, the confirmation screen confirms that the test has been generated and it reminds you that, by clicking the Review Test button, you can use the test builder to add and remove items just like you would for a manually built test.</a:t>
            </a:r>
          </a:p>
          <a:p>
            <a:endParaRPr lang="en-US" dirty="0"/>
          </a:p>
          <a:p>
            <a:r>
              <a:rPr lang="en-US" dirty="0"/>
              <a:t>Optional: If you want to re-use the selected standards and item counts as a template for generating future tests, click Save These Settings as a Template. Tests generated from a template use the same properties, standards, and item counts as the original test, but the actual items may differ. Refer to the </a:t>
            </a:r>
            <a:r>
              <a:rPr lang="en-US" i="1" dirty="0"/>
              <a:t>Assessment</a:t>
            </a:r>
            <a:r>
              <a:rPr lang="en-US" dirty="0"/>
              <a:t> </a:t>
            </a:r>
            <a:r>
              <a:rPr lang="en-US" i="1" dirty="0"/>
              <a:t>Authoring User Guide </a:t>
            </a:r>
            <a:r>
              <a:rPr lang="en-US" dirty="0"/>
              <a:t>for detailed instructions on using a template.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1332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test builder page for the Sample Test. Selected items in the Layout panel on the left side of the page are displayed in the Preview portion of the page. You can delete or add items by using the trash can button or the plus signs displayed as you scroll down the Layout panel. This process is explained in the next section, Manually Create a Test.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079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This section covers how to manually create a test.</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007088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When adding an item from a library, you may need to apply at least one filter from the Item Filters panel in order to display the available items. You can also search for specific items by their item properties (such as their name, keywords, and aligned standards). Select the library item you wish to add.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D11B3D5D-4358-4106-821D-849D732BEC4C}"/>
              </a:ext>
            </a:extLst>
          </p:cNvPr>
          <p:cNvSpPr>
            <a:spLocks noGrp="1" noRot="1" noChangeAspect="1"/>
          </p:cNvSpPr>
          <p:nvPr>
            <p:ph type="sldImg"/>
          </p:nvPr>
        </p:nvSpPr>
        <p:spPr/>
      </p:sp>
    </p:spTree>
    <p:extLst>
      <p:ext uri="{BB962C8B-B14F-4D97-AF65-F5344CB8AC3E}">
        <p14:creationId xmlns:p14="http://schemas.microsoft.com/office/powerpoint/2010/main" val="2242787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 Preview window displays the option to Add Item to Test.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02428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Continue to add items from the results table or click the Add New Item button to return to the Item Filters panel. A new thumbnail appears in the Layout panel for each item you add.</a:t>
            </a:r>
          </a:p>
          <a:p>
            <a:endParaRPr lang="en-US" dirty="0"/>
          </a:p>
          <a:p>
            <a:r>
              <a:rPr lang="en-US" dirty="0"/>
              <a:t>You can re-arrange the items in your tests by clicking their thumbnails and then clicking the Up and Down arrow icons that appear to the left of the trash can button.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5C351B41-E976-4A80-BDC0-AFB471E24059}"/>
              </a:ext>
            </a:extLst>
          </p:cNvPr>
          <p:cNvSpPr>
            <a:spLocks noGrp="1" noRot="1" noChangeAspect="1"/>
          </p:cNvSpPr>
          <p:nvPr>
            <p:ph type="sldImg"/>
          </p:nvPr>
        </p:nvSpPr>
        <p:spPr/>
      </p:sp>
    </p:spTree>
    <p:extLst>
      <p:ext uri="{BB962C8B-B14F-4D97-AF65-F5344CB8AC3E}">
        <p14:creationId xmlns:p14="http://schemas.microsoft.com/office/powerpoint/2010/main" val="33996925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enter details at any point in creating your test, such as the test name, description, grade, keywords, security, and test tools (for example, calculator, periodic table, thesaurus, dictionary). Use the Test Properties button in the test toolbar, make your selections, and click Close. Please note that the periodic table, thesaurus, and dictionary tools are available to use in teacher-authored tests, but will not be available in the summative tests.</a:t>
            </a:r>
          </a:p>
          <a:p>
            <a:endParaRPr lang="en-US" dirty="0"/>
          </a:p>
          <a:p>
            <a:r>
              <a:rPr lang="en-US" dirty="0"/>
              <a:t>To see what your test will look like to students, click Preview Test in the test toolbar. You can enter sample responses to items and click Item Score to make sure the items are being scored correctly.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7C84F65D-3560-4A53-A4EF-337B7DD86FC4}"/>
              </a:ext>
            </a:extLst>
          </p:cNvPr>
          <p:cNvSpPr>
            <a:spLocks noGrp="1" noRot="1" noChangeAspect="1"/>
          </p:cNvSpPr>
          <p:nvPr>
            <p:ph type="sldImg"/>
          </p:nvPr>
        </p:nvSpPr>
        <p:spPr/>
      </p:sp>
    </p:spTree>
    <p:extLst>
      <p:ext uri="{BB962C8B-B14F-4D97-AF65-F5344CB8AC3E}">
        <p14:creationId xmlns:p14="http://schemas.microsoft.com/office/powerpoint/2010/main" val="8090957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Times New Roman" panose="02020603050405020304" pitchFamily="18" charset="0"/>
              </a:rPr>
              <a:t>If you plan to administer your test to students online, you must publish it to the Test Administration Site. You can administer any test you publish, and you can share the test with other Assessment Authoring users to let them administer the test as well. Every test gets published from the test builder, whether you automatically generated the test or manually built it. You can also change the administration dates.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AE72164B-D778-4A07-8B4D-0F40EA3E6CB0}"/>
              </a:ext>
            </a:extLst>
          </p:cNvPr>
          <p:cNvSpPr>
            <a:spLocks noGrp="1" noRot="1" noChangeAspect="1"/>
          </p:cNvSpPr>
          <p:nvPr>
            <p:ph type="sldImg"/>
          </p:nvPr>
        </p:nvSpPr>
        <p:spPr/>
      </p:sp>
    </p:spTree>
    <p:extLst>
      <p:ext uri="{BB962C8B-B14F-4D97-AF65-F5344CB8AC3E}">
        <p14:creationId xmlns:p14="http://schemas.microsoft.com/office/powerpoint/2010/main" val="33089524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publish the test, click the Publish Test button in the Tests toolbar. If this button is not clickable, make sure that the test does not include any blank pages and that you have saved changes to each item on the test. Published tests automatically appear in TDS for the user who created the test. Administration dates are automatically set in the system.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publishing a test, you can add it to your test sessions by selecting it from the Test Selection window in the Test Administration System. You can administer your own tests, shared tests, and tests from a shared test library.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more information about administering tests, refer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Test Administration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User Guide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585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9579" rtl="0" eaLnBrk="1" fontAlgn="auto" latinLnBrk="0" hangingPunct="1">
              <a:lnSpc>
                <a:spcPct val="100000"/>
              </a:lnSpc>
              <a:spcBef>
                <a:spcPts val="0"/>
              </a:spcBef>
              <a:spcAft>
                <a:spcPts val="0"/>
              </a:spcAft>
              <a:buClrTx/>
              <a:buSzTx/>
              <a:buFontTx/>
              <a:buNone/>
              <a:tabLst/>
              <a:defRPr/>
            </a:pPr>
            <a:r>
              <a:rPr lang="en-US" dirty="0"/>
              <a:t>The Authoring site opens with a dashboard featuring quick links where you can quickly jump to common tasks related to testing, as well as a content tab for working with tests and a panel for viewing standards. These features help you find tests and perform actions on the tests that you need to administer. They also allow you to manually create new tests or create tests with the Test Generator Wizard.</a:t>
            </a:r>
            <a:endParaRPr lang="en-US" sz="1800" u="none" dirty="0">
              <a:effectLst/>
              <a:latin typeface="Calibri" panose="020F0502020204030204" pitchFamily="34" charset="0"/>
              <a:ea typeface="Times New Roman" panose="02020603050405020304" pitchFamily="18" charset="0"/>
              <a:cs typeface="Calibri" panose="020F0502020204030204" pitchFamily="34" charset="0"/>
            </a:endParaRPr>
          </a:p>
          <a:p>
            <a:pPr defTabSz="929579"/>
            <a:endParaRPr lang="en-US" dirty="0"/>
          </a:p>
          <a:p>
            <a:r>
              <a:rPr lang="en-US" dirty="0"/>
              <a:t>The quick links listed under Test Actions are described on the next slide.</a:t>
            </a:r>
          </a:p>
          <a:p>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4</a:t>
            </a:fld>
            <a:endParaRPr lang="en-US" dirty="0"/>
          </a:p>
        </p:txBody>
      </p:sp>
    </p:spTree>
    <p:extLst>
      <p:ext uri="{BB962C8B-B14F-4D97-AF65-F5344CB8AC3E}">
        <p14:creationId xmlns:p14="http://schemas.microsoft.com/office/powerpoint/2010/main" val="40543019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Depending on your user role, you can change the test administration dates. Click the date range link in the Test Window column. Then, use the fields in the Set Test Window to assign a testing window.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9A9F5BFC-D962-4644-8F01-2B0D77CA0ED5}"/>
              </a:ext>
            </a:extLst>
          </p:cNvPr>
          <p:cNvSpPr>
            <a:spLocks noGrp="1" noRot="1" noChangeAspect="1"/>
          </p:cNvSpPr>
          <p:nvPr>
            <p:ph type="sldImg"/>
          </p:nvPr>
        </p:nvSpPr>
        <p:spPr/>
      </p:sp>
    </p:spTree>
    <p:extLst>
      <p:ext uri="{BB962C8B-B14F-4D97-AF65-F5344CB8AC3E}">
        <p14:creationId xmlns:p14="http://schemas.microsoft.com/office/powerpoint/2010/main" val="1541922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79825" cy="2070100"/>
          </a:xfrm>
        </p:spPr>
      </p:sp>
      <p:sp>
        <p:nvSpPr>
          <p:cNvPr id="3" name="Notes Placeholder 2"/>
          <p:cNvSpPr>
            <a:spLocks noGrp="1"/>
          </p:cNvSpPr>
          <p:nvPr>
            <p:ph type="body" idx="1"/>
          </p:nvPr>
        </p:nvSpPr>
        <p:spPr/>
        <p:txBody>
          <a:bodyPr/>
          <a:lstStyle/>
          <a:p>
            <a:r>
              <a:rPr lang="en-US" dirty="0"/>
              <a:t>First, we will explain how to create custom workgroups so that you can share tests and items with other educators on a regular basis.</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DFD383EA-7DB3-43A3-96FC-57C9400952B7}"/>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09C9B606-8BB0-4BE2-BFD4-F894C11ABEFE}"/>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3932238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600"/>
              </a:spcBef>
              <a:spcAft>
                <a:spcPts val="12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Authoring lets you share your original tests with other educators who can co-author the test, use the test for themselves, or administer your original tests to their students. Tests may be shared with individual educators, custom groups of educators (known as “workgroups”), or an entire school or district. You can choose exactly how recipients will be able to use your shared tests. When sharing a test, you can choose to let recipients view, edit, publish, and/or administer the test in the Test Administration Site. </a:t>
            </a:r>
          </a:p>
          <a:p>
            <a:pPr marL="0" marR="0">
              <a:spcBef>
                <a:spcPts val="600"/>
              </a:spcBef>
              <a:spcAft>
                <a:spcPts val="1200"/>
              </a:spcAft>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a:p>
            <a:r>
              <a:rPr lang="en-US" dirty="0"/>
              <a:t>You can create a workgroup to make it easy to share your tests with the same group of educators on a regular basis. You can also join other workgroups you get invited to and manage the membership of your existing workgroups.</a:t>
            </a:r>
          </a:p>
          <a:p>
            <a:endParaRPr lang="en-US" dirty="0"/>
          </a:p>
          <a:p>
            <a:r>
              <a:rPr lang="en-US" dirty="0"/>
              <a:t>1. Select the My Workgroups link on the dashboard.</a:t>
            </a:r>
          </a:p>
          <a:p>
            <a:r>
              <a:rPr lang="en-US" dirty="0"/>
              <a:t>2. Click Create New Workgroup on the Manage Workgroups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A2626-DDC4-4989-9601-8BC9AA3CE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5986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In the Workgroup Name field, enter a unique name for your group and select an institution. </a:t>
            </a:r>
          </a:p>
          <a:p>
            <a:r>
              <a:rPr lang="en-US" dirty="0"/>
              <a:t>4. In the Search to Add to Workgroup field, enter the name or email address for the user you want to add to the group. Select the name when it appears in the dropdown. </a:t>
            </a:r>
          </a:p>
          <a:p>
            <a:r>
              <a:rPr lang="en-US" dirty="0"/>
              <a:t>5. The educator’s name will appear in the Members section. </a:t>
            </a:r>
          </a:p>
          <a:p>
            <a:r>
              <a:rPr lang="en-US" dirty="0"/>
              <a:t>6. Educators become active in a workgroup once you click Save. You can share tests with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Optional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If you ever need to modify the workgroup, select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Manage Workgroups </a:t>
            </a:r>
            <a:r>
              <a:rPr lang="en-US" sz="1800" b="0" u="none"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on the Dashboard </a:t>
            </a:r>
            <a:r>
              <a:rPr lang="en-US" sz="1800" dirty="0">
                <a:effectLst/>
                <a:latin typeface="Calibri" panose="020F0502020204030204" pitchFamily="34" charset="0"/>
                <a:ea typeface="Calibri" panose="020F0502020204030204" pitchFamily="34" charset="0"/>
                <a:cs typeface="Times New Roman" panose="02020603050405020304" pitchFamily="18" charset="0"/>
              </a:rPr>
              <a:t>and then click the edit button by the name of the workgroup you wish to modify. You can also click X  to delete a workgroup.</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CA2626-DDC4-4989-9601-8BC9AA3CE7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549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your state or district assessment portal. However, if you still require assistance with troubleshooting a technical issue, you may also contact the Helpdesk. When contacting the Helpdesk, please be ready to provide:</a:t>
            </a:r>
          </a:p>
          <a:p>
            <a:endParaRPr lang="en-US" dirty="0"/>
          </a:p>
          <a:p>
            <a:pPr marL="171450" indent="-171450">
              <a:buFont typeface="Arial" panose="020B0604020202020204" pitchFamily="34" charset="0"/>
              <a:buChar char="•"/>
            </a:pPr>
            <a:r>
              <a:rPr lang="en-US" dirty="0"/>
              <a:t>any error messages that are appearing (including codes);</a:t>
            </a:r>
          </a:p>
          <a:p>
            <a:pPr marL="171450" indent="-171450">
              <a:buFont typeface="Arial" panose="020B0604020202020204" pitchFamily="34" charset="0"/>
              <a:buChar char="•"/>
            </a:pPr>
            <a:r>
              <a:rPr lang="en-US" dirty="0"/>
              <a:t>your operating system and browser information;</a:t>
            </a:r>
          </a:p>
          <a:p>
            <a:pPr marL="171450" indent="-171450">
              <a:buFont typeface="Arial" panose="020B0604020202020204" pitchFamily="34" charset="0"/>
              <a:buChar char="•"/>
            </a:pPr>
            <a:r>
              <a:rPr lang="en-US" dirty="0"/>
              <a:t>your network configuration information;</a:t>
            </a:r>
          </a:p>
          <a:p>
            <a:pPr marL="171450" indent="-171450">
              <a:buFont typeface="Arial" panose="020B0604020202020204" pitchFamily="34" charset="0"/>
              <a:buChar char="•"/>
            </a:pPr>
            <a:r>
              <a:rPr lang="en-US" dirty="0"/>
              <a:t>your contact information for follow-up by phone or email; and</a:t>
            </a:r>
          </a:p>
          <a:p>
            <a:pPr marL="171450" indent="-171450">
              <a:buFont typeface="Arial" panose="020B0604020202020204" pitchFamily="34" charset="0"/>
              <a:buChar char="•"/>
            </a:pPr>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Idaho State Portal state portal or contact the Helpdesk.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the Idaho State Assessment 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On this slide you can read a description of what will open when you select the quick links listed under Test Actions on the dashboard.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lide Image Placeholder 6">
            <a:extLst>
              <a:ext uri="{FF2B5EF4-FFF2-40B4-BE49-F238E27FC236}">
                <a16:creationId xmlns:a16="http://schemas.microsoft.com/office/drawing/2014/main" id="{1C46F708-762A-4BA5-9FCB-7D85A15AB201}"/>
              </a:ext>
            </a:extLst>
          </p:cNvPr>
          <p:cNvSpPr>
            <a:spLocks noGrp="1" noRot="1" noChangeAspect="1"/>
          </p:cNvSpPr>
          <p:nvPr>
            <p:ph type="sldImg"/>
          </p:nvPr>
        </p:nvSpPr>
        <p:spPr/>
      </p:sp>
    </p:spTree>
    <p:extLst>
      <p:ext uri="{BB962C8B-B14F-4D97-AF65-F5344CB8AC3E}">
        <p14:creationId xmlns:p14="http://schemas.microsoft.com/office/powerpoint/2010/main" val="868369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Tests Content tab displays in the banner of all Authoring pages. When the tab is first opened, a message appears prompting you to select options from the Test Filters panel, shown here. Filter options include Date Range, Text Search, Libraries, Subject, Grades, Standard, Status, Favorites, and Labels. Your Authoring site may display more or fewer options depending on your state’s configuration. Filter options are addressed throughout this training module.</a:t>
            </a:r>
          </a:p>
          <a:p>
            <a:endParaRPr lang="en-US" dirty="0"/>
          </a:p>
          <a:p>
            <a:r>
              <a:rPr lang="en-US" dirty="0"/>
              <a:t>Make the necessary selections in the drop-down menu and click Apply Filters. You can clear the filters at any time while working in the Authoring site by selecting the Show Filters button under the Dashboard banner and selecting the Clear Filters button.</a:t>
            </a:r>
          </a:p>
        </p:txBody>
      </p:sp>
      <p:sp>
        <p:nvSpPr>
          <p:cNvPr id="4" name="Slide Number Placeholder 3"/>
          <p:cNvSpPr>
            <a:spLocks noGrp="1"/>
          </p:cNvSpPr>
          <p:nvPr>
            <p:ph type="sldNum" sz="quarter" idx="5"/>
          </p:nvPr>
        </p:nvSpPr>
        <p:spPr/>
        <p:txBody>
          <a:bodyPr/>
          <a:lstStyle/>
          <a:p>
            <a:fld id="{1F5F3AC5-A015-42EE-BDB4-EE5A16E48A04}" type="slidenum">
              <a:rPr lang="en-US" smtClean="0"/>
              <a:t>6</a:t>
            </a:fld>
            <a:endParaRPr lang="en-US" dirty="0"/>
          </a:p>
        </p:txBody>
      </p:sp>
    </p:spTree>
    <p:extLst>
      <p:ext uri="{BB962C8B-B14F-4D97-AF65-F5344CB8AC3E}">
        <p14:creationId xmlns:p14="http://schemas.microsoft.com/office/powerpoint/2010/main" val="4067502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t>Here is an example of a tests content table, filtered by libraries, subject, and grade. The details under the expansion arrow include a description of the test, the test tools assigned to it, and a list of the items included on the test. Click the dotted menu to display a list of test actions you can take, such as Preview, Build Booklet, Duplicate, and Label. These actions are addressed in this training module.</a:t>
            </a: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5DC69CA-1A4B-4838-ADB4-042C0D4738CB}"/>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BF93ED42-B050-41F0-801A-606961435977}"/>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70348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vert="horz" lIns="98652" tIns="49327" rIns="98652" bIns="49327" rtlCol="0"/>
          <a:lstStyle/>
          <a:p>
            <a:r>
              <a:rPr lang="en-US" dirty="0"/>
              <a:t>You can use the Standards panel in the Dashboard banner to view the assessment standards published by your assessment program. You can also use this feature to find tests aligned to a specific standard. </a:t>
            </a:r>
          </a:p>
          <a:p>
            <a:endParaRPr lang="en-US" dirty="0"/>
          </a:p>
          <a:p>
            <a:r>
              <a:rPr lang="en-US" dirty="0"/>
              <a:t>Here is an example of the Standards panel showing the standard trees for ELA, mathematics, science, and social studies. Expand the standard categories until you locate the standard you are looking for. You can also search for the standard at the top of this panel in the Type to Filter field.  To use the actions options, click the dotted menu to the left of a specific standard. Options include Find Items with this Standard, Find Tests with this Standard, and Copy Standard Code.</a:t>
            </a:r>
            <a:r>
              <a:rPr lang="en-US" sz="1800" dirty="0">
                <a:effectLst/>
                <a:latin typeface="Calibri" panose="020F0502020204030204" pitchFamily="34" charset="0"/>
                <a:ea typeface="Times New Roman" panose="02020603050405020304" pitchFamily="18" charset="0"/>
              </a:rPr>
              <a:t>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Standards identify the specific skills or areas of knowledge that an item measures. Aligned standards will appear in the reports for Authoring tests, helping you pinpoint the specific areas in which a student may be excelling or may need additional support.</a:t>
            </a:r>
            <a:endParaRPr lang="en-US" dirty="0"/>
          </a:p>
          <a:p>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12"/>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9F9670F-B05C-4E29-9927-D8558D7BA47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83585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search for tests aligned to a certain standard, you can use the quick link “Find Tests by Standard.” In the Standard field of the Test Filters panel, type in a few letters of the standard key, such as a number or a letter. A list of possible matches displays in a drop-down list. Select one or several standards; the standards you select are displayed above the search box. Click Apply Filters.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 shows a table of results aligned to your selected standards.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5"/>
          </p:nvPr>
        </p:nvSpPr>
        <p:spPr/>
        <p:txBody>
          <a:bodyPr/>
          <a:lstStyle/>
          <a:p>
            <a:fld id="{1F5F3AC5-A015-42EE-BDB4-EE5A16E48A04}" type="slidenum">
              <a:rPr lang="en-US" smtClean="0"/>
              <a:t>9</a:t>
            </a:fld>
            <a:endParaRPr lang="en-US" dirty="0"/>
          </a:p>
        </p:txBody>
      </p:sp>
    </p:spTree>
    <p:extLst>
      <p:ext uri="{BB962C8B-B14F-4D97-AF65-F5344CB8AC3E}">
        <p14:creationId xmlns:p14="http://schemas.microsoft.com/office/powerpoint/2010/main" val="1636840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l">
              <a:lnSpc>
                <a:spcPct val="100000"/>
              </a:lnSpc>
              <a:defRPr sz="4400" b="0" i="0" cap="all" spc="0" baseline="0">
                <a:solidFill>
                  <a:schemeClr val="bg1"/>
                </a:solidFill>
                <a:effectLst/>
                <a:latin typeface="+mn-lt"/>
                <a:ea typeface="Calibri" panose="020F0502020204030204" pitchFamily="34" charset="0"/>
                <a:cs typeface="Calibri"/>
              </a:defRPr>
            </a:lvl1pPr>
          </a:lstStyle>
          <a:p>
            <a:r>
              <a:rPr lang="en-US" dirty="0"/>
              <a:t>Presentation 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l">
              <a:lnSpc>
                <a:spcPct val="100000"/>
              </a:lnSpc>
              <a:spcBef>
                <a:spcPts val="0"/>
              </a:spcBef>
              <a:buNone/>
              <a:defRPr sz="3200" baseline="0">
                <a:solidFill>
                  <a:schemeClr val="bg1"/>
                </a:solidFill>
                <a:effectLst/>
                <a:latin typeface="+mn-l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Training Module</a:t>
            </a:r>
          </a:p>
          <a:p>
            <a:pPr lvl="0"/>
            <a:r>
              <a:rPr lang="en-US" dirty="0"/>
              <a:t>2023–2024</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custDataLst>
      <p:tags r:id="rId1"/>
    </p:custDataLst>
    <p:extLst>
      <p:ext uri="{BB962C8B-B14F-4D97-AF65-F5344CB8AC3E}">
        <p14:creationId xmlns:p14="http://schemas.microsoft.com/office/powerpoint/2010/main" val="276081755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35072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04791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998833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029603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1205883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799463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3613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3625552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54022480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53590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custDataLst>
      <p:tags r:id="rId1"/>
    </p:custDataLst>
    <p:extLst>
      <p:ext uri="{BB962C8B-B14F-4D97-AF65-F5344CB8AC3E}">
        <p14:creationId xmlns:p14="http://schemas.microsoft.com/office/powerpoint/2010/main" val="775906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875837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253059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582548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8478145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548445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38354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49255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233341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110675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73743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3818132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656394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792493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5260748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0227026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84757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71075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613547611"/>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5051728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291422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50915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lvl1pPr>
              <a:defRPr>
                <a:latin typeface="+mn-lt"/>
              </a:defRPr>
            </a:lvl1pPr>
          </a:lstStyle>
          <a:p>
            <a:r>
              <a:rPr lang="en-US" dirty="0"/>
              <a:t>Text Heavy Layout for Instructional Text</a:t>
            </a:r>
          </a:p>
        </p:txBody>
      </p:sp>
    </p:spTree>
    <p:custDataLst>
      <p:tags r:id="rId1"/>
    </p:custDataLst>
    <p:extLst>
      <p:ext uri="{BB962C8B-B14F-4D97-AF65-F5344CB8AC3E}">
        <p14:creationId xmlns:p14="http://schemas.microsoft.com/office/powerpoint/2010/main" val="28826754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lvl1pPr>
              <a:defRPr>
                <a:latin typeface="+mj-lt"/>
              </a:defRPr>
            </a:lvl1pPr>
          </a:lstStyle>
          <a:p>
            <a:r>
              <a:rPr lang="en-US" dirty="0"/>
              <a:t>The Title and Content Layout Is Used for Bullet Lists, Tables, Graphs, SmartArt, or Pictures</a:t>
            </a:r>
          </a:p>
        </p:txBody>
      </p:sp>
    </p:spTree>
    <p:custDataLst>
      <p:tags r:id="rId1"/>
    </p:custDataLst>
    <p:extLst>
      <p:ext uri="{BB962C8B-B14F-4D97-AF65-F5344CB8AC3E}">
        <p14:creationId xmlns:p14="http://schemas.microsoft.com/office/powerpoint/2010/main" val="4414024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custDataLst>
      <p:tags r:id="rId1"/>
    </p:custDataLst>
    <p:extLst>
      <p:ext uri="{BB962C8B-B14F-4D97-AF65-F5344CB8AC3E}">
        <p14:creationId xmlns:p14="http://schemas.microsoft.com/office/powerpoint/2010/main" val="18302045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151829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custDataLst>
      <p:tags r:id="rId1"/>
    </p:custDataLst>
    <p:extLst>
      <p:ext uri="{BB962C8B-B14F-4D97-AF65-F5344CB8AC3E}">
        <p14:creationId xmlns:p14="http://schemas.microsoft.com/office/powerpoint/2010/main" val="3417854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Gray Background">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CBFA34EE-E1A1-E740-B1CC-7BC9729CA282}"/>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2" name="Group 11">
            <a:extLst>
              <a:ext uri="{FF2B5EF4-FFF2-40B4-BE49-F238E27FC236}">
                <a16:creationId xmlns:a16="http://schemas.microsoft.com/office/drawing/2014/main" id="{B871DF32-E928-4042-A084-B30EDE63F749}"/>
              </a:ext>
            </a:extLst>
          </p:cNvPr>
          <p:cNvGrpSpPr/>
          <p:nvPr userDrawn="1"/>
        </p:nvGrpSpPr>
        <p:grpSpPr>
          <a:xfrm>
            <a:off x="0" y="6220502"/>
            <a:ext cx="12192000" cy="637498"/>
            <a:chOff x="0" y="6220502"/>
            <a:chExt cx="9144000" cy="637498"/>
          </a:xfrm>
        </p:grpSpPr>
        <p:sp>
          <p:nvSpPr>
            <p:cNvPr id="13" name="Rectangle 12">
              <a:extLst>
                <a:ext uri="{FF2B5EF4-FFF2-40B4-BE49-F238E27FC236}">
                  <a16:creationId xmlns:a16="http://schemas.microsoft.com/office/drawing/2014/main" id="{35E61658-FA24-2B41-BE4F-E6300BBC9633}"/>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19936FAA-9F94-EE4D-86BC-7116BE4F459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0" name="Rectangle 19">
            <a:extLst>
              <a:ext uri="{FF2B5EF4-FFF2-40B4-BE49-F238E27FC236}">
                <a16:creationId xmlns:a16="http://schemas.microsoft.com/office/drawing/2014/main" id="{85EA9511-D377-1248-92AC-0B075E7296BA}"/>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Text Placeholder"/>
          <p:cNvSpPr>
            <a:spLocks noGrp="1"/>
          </p:cNvSpPr>
          <p:nvPr>
            <p:ph idx="1" hasCustomPrompt="1"/>
          </p:nvPr>
        </p:nvSpPr>
        <p:spPr>
          <a:xfrm>
            <a:off x="457199" y="980023"/>
            <a:ext cx="11338560" cy="5009297"/>
          </a:xfrm>
          <a:prstGeom prst="rect">
            <a:avLst/>
          </a:prstGeom>
          <a:ln>
            <a:noFill/>
          </a:ln>
        </p:spPr>
        <p:txBody>
          <a:bodyPr vert="horz" lIns="0" tIns="0" rIns="0" bIns="0" rtlCol="0">
            <a:normAutofit/>
          </a:bodyPr>
          <a:lstStyle>
            <a:lvl1pPr>
              <a:lnSpc>
                <a:spcPct val="125000"/>
              </a:lnSpc>
              <a:spcBef>
                <a:spcPts val="1800"/>
              </a:spcBef>
              <a:defRPr/>
            </a:lvl1pPr>
            <a:lvl2pPr>
              <a:lnSpc>
                <a:spcPct val="125000"/>
              </a:lnSpc>
              <a:spcBef>
                <a:spcPts val="1800"/>
              </a:spcBef>
              <a:defRPr/>
            </a:lvl2pPr>
            <a:lvl3pPr>
              <a:lnSpc>
                <a:spcPct val="125000"/>
              </a:lnSpc>
              <a:spcBef>
                <a:spcPts val="1800"/>
              </a:spcBef>
              <a:defRPr/>
            </a:lvl3pPr>
            <a:lvl4pPr>
              <a:lnSpc>
                <a:spcPct val="125000"/>
              </a:lnSpc>
              <a:spcBef>
                <a:spcPts val="1800"/>
              </a:spcBef>
              <a:defRPr/>
            </a:lvl4pPr>
            <a:lvl5pPr>
              <a:lnSpc>
                <a:spcPct val="125000"/>
              </a:lnSpc>
              <a:spcBef>
                <a:spcPts val="1800"/>
              </a:spcBef>
              <a:defRPr/>
            </a:lvl5pPr>
          </a:lstStyle>
          <a:p>
            <a:pPr lvl="0"/>
            <a:r>
              <a:rPr lang="en-US" dirty="0"/>
              <a:t>Click here to add bulleted text,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4847D359-AF11-D24A-860E-342B936157CF}"/>
              </a:ext>
            </a:extLst>
          </p:cNvPr>
          <p:cNvSpPr>
            <a:spLocks noGrp="1"/>
          </p:cNvSpPr>
          <p:nvPr userDrawn="1">
            <p:ph type="sldNum" sz="quarter" idx="17"/>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16" name="Source Placeholder">
            <a:extLst>
              <a:ext uri="{FF2B5EF4-FFF2-40B4-BE49-F238E27FC236}">
                <a16:creationId xmlns:a16="http://schemas.microsoft.com/office/drawing/2014/main" id="{88F5B38B-1087-4545-99BD-B82D17B75A31}"/>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1AA68DD1-477D-D349-866E-EDFB8D2D3C29}"/>
              </a:ext>
            </a:extLst>
          </p:cNvPr>
          <p:cNvSpPr>
            <a:spLocks noGrp="1"/>
          </p:cNvSpPr>
          <p:nvPr>
            <p:ph type="title" hasCustomPrompt="1"/>
          </p:nvPr>
        </p:nvSpPr>
        <p:spPr>
          <a:xfrm>
            <a:off x="426231" y="65597"/>
            <a:ext cx="11369528" cy="518012"/>
          </a:xfrm>
        </p:spPr>
        <p:txBody>
          <a:bodyPr/>
          <a:lstStyle>
            <a:lvl1pPr>
              <a:defRPr>
                <a:solidFill>
                  <a:schemeClr val="accent1"/>
                </a:solidFill>
              </a:defRPr>
            </a:lvl1pPr>
          </a:lstStyle>
          <a:p>
            <a:r>
              <a:rPr lang="en-US" dirty="0"/>
              <a:t>Colored Background, Title and Content Layout</a:t>
            </a:r>
          </a:p>
        </p:txBody>
      </p:sp>
      <p:pic>
        <p:nvPicPr>
          <p:cNvPr id="24" name="Picture 23" descr="A picture containing drawing&#10;&#10;Description automatically generated">
            <a:extLst>
              <a:ext uri="{FF2B5EF4-FFF2-40B4-BE49-F238E27FC236}">
                <a16:creationId xmlns:a16="http://schemas.microsoft.com/office/drawing/2014/main" id="{796A740D-32D9-C64D-A2FC-3E2C1EB050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1012765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5659271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3289121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2495005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2047309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088849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464559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5912547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custDataLst>
      <p:tags r:id="rId1"/>
    </p:custDataLst>
    <p:extLst>
      <p:ext uri="{BB962C8B-B14F-4D97-AF65-F5344CB8AC3E}">
        <p14:creationId xmlns:p14="http://schemas.microsoft.com/office/powerpoint/2010/main" val="6213119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1354716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186306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43154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96070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custDataLst>
      <p:tags r:id="rId1"/>
    </p:custDataLst>
    <p:extLst>
      <p:ext uri="{BB962C8B-B14F-4D97-AF65-F5344CB8AC3E}">
        <p14:creationId xmlns:p14="http://schemas.microsoft.com/office/powerpoint/2010/main" val="3155393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252382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image" Target="../media/image1.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custDataLst>
      <p:tags r:id="rId19"/>
    </p:custDataLst>
    <p:extLst>
      <p:ext uri="{BB962C8B-B14F-4D97-AF65-F5344CB8AC3E}">
        <p14:creationId xmlns:p14="http://schemas.microsoft.com/office/powerpoint/2010/main" val="476790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248164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7124281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3.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40.xml"/><Relationship Id="rId1" Type="http://schemas.openxmlformats.org/officeDocument/2006/relationships/tags" Target="../tags/tag2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15.xml"/><Relationship Id="rId7"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0.xml"/><Relationship Id="rId1" Type="http://schemas.openxmlformats.org/officeDocument/2006/relationships/tags" Target="../tags/tag2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17.xml"/><Relationship Id="rId7" Type="http://schemas.openxmlformats.org/officeDocument/2006/relationships/image" Target="../media/image34.png"/><Relationship Id="rId12" Type="http://schemas.openxmlformats.org/officeDocument/2006/relationships/image" Target="../media/image8.svg"/><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image" Target="../media/image10.png"/><Relationship Id="rId11" Type="http://schemas.openxmlformats.org/officeDocument/2006/relationships/image" Target="../media/image7.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8.svg"/><Relationship Id="rId2" Type="http://schemas.openxmlformats.org/officeDocument/2006/relationships/slideLayout" Target="../slideLayouts/slideLayout4.xml"/><Relationship Id="rId1" Type="http://schemas.openxmlformats.org/officeDocument/2006/relationships/tags" Target="../tags/tag28.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notesSlide" Target="../notesSlides/notesSlide19.xml"/><Relationship Id="rId7" Type="http://schemas.openxmlformats.org/officeDocument/2006/relationships/image" Target="../media/image40.png"/><Relationship Id="rId2" Type="http://schemas.openxmlformats.org/officeDocument/2006/relationships/slideLayout" Target="../slideLayouts/slideLayout20.xml"/><Relationship Id="rId1" Type="http://schemas.openxmlformats.org/officeDocument/2006/relationships/tags" Target="../tags/tag2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svg"/><Relationship Id="rId2" Type="http://schemas.openxmlformats.org/officeDocument/2006/relationships/slideLayout" Target="../slideLayouts/slideLayout20.xml"/><Relationship Id="rId1" Type="http://schemas.openxmlformats.org/officeDocument/2006/relationships/tags" Target="../tags/tag30.xml"/><Relationship Id="rId6" Type="http://schemas.openxmlformats.org/officeDocument/2006/relationships/image" Target="../media/image7.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0.xml"/><Relationship Id="rId1" Type="http://schemas.openxmlformats.org/officeDocument/2006/relationships/tags" Target="../tags/tag3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0.xml"/><Relationship Id="rId1" Type="http://schemas.openxmlformats.org/officeDocument/2006/relationships/tags" Target="../tags/tag3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8.svg"/><Relationship Id="rId2" Type="http://schemas.openxmlformats.org/officeDocument/2006/relationships/slideLayout" Target="../slideLayouts/slideLayout40.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24.xml"/><Relationship Id="rId7" Type="http://schemas.openxmlformats.org/officeDocument/2006/relationships/image" Target="../media/image8.svg"/><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image" Target="../media/image7.png"/><Relationship Id="rId5" Type="http://schemas.openxmlformats.org/officeDocument/2006/relationships/image" Target="../media/image47.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5.xml"/><Relationship Id="rId7" Type="http://schemas.openxmlformats.org/officeDocument/2006/relationships/image" Target="../media/image52.png"/><Relationship Id="rId2" Type="http://schemas.openxmlformats.org/officeDocument/2006/relationships/slideLayout" Target="../slideLayouts/slideLayout40.xml"/><Relationship Id="rId1" Type="http://schemas.openxmlformats.org/officeDocument/2006/relationships/tags" Target="../tags/tag3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8.svg"/><Relationship Id="rId2" Type="http://schemas.openxmlformats.org/officeDocument/2006/relationships/slideLayout" Target="../slideLayouts/slideLayout40.xml"/><Relationship Id="rId1" Type="http://schemas.openxmlformats.org/officeDocument/2006/relationships/tags" Target="../tags/tag37.xml"/><Relationship Id="rId6" Type="http://schemas.openxmlformats.org/officeDocument/2006/relationships/image" Target="../media/image7.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0.xml"/><Relationship Id="rId1" Type="http://schemas.openxmlformats.org/officeDocument/2006/relationships/tags" Target="../tags/tag3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svg"/><Relationship Id="rId2" Type="http://schemas.openxmlformats.org/officeDocument/2006/relationships/slideLayout" Target="../slideLayouts/slideLayout40.xml"/><Relationship Id="rId1" Type="http://schemas.openxmlformats.org/officeDocument/2006/relationships/tags" Target="../tags/tag39.xml"/><Relationship Id="rId6" Type="http://schemas.openxmlformats.org/officeDocument/2006/relationships/image" Target="../media/image7.png"/><Relationship Id="rId5" Type="http://schemas.openxmlformats.org/officeDocument/2006/relationships/image" Target="../media/image58.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0.xml"/><Relationship Id="rId1" Type="http://schemas.openxmlformats.org/officeDocument/2006/relationships/tags" Target="../tags/tag40.xml"/><Relationship Id="rId5" Type="http://schemas.openxmlformats.org/officeDocument/2006/relationships/image" Target="../media/image58.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0.xml"/><Relationship Id="rId1" Type="http://schemas.openxmlformats.org/officeDocument/2006/relationships/tags" Target="../tags/tag41.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0.xml"/><Relationship Id="rId1" Type="http://schemas.openxmlformats.org/officeDocument/2006/relationships/tags" Target="../tags/tag42.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3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34.xml"/><Relationship Id="rId7" Type="http://schemas.openxmlformats.org/officeDocument/2006/relationships/image" Target="../media/image7.png"/><Relationship Id="rId2" Type="http://schemas.openxmlformats.org/officeDocument/2006/relationships/slideLayout" Target="../slideLayouts/slideLayout40.xml"/><Relationship Id="rId1" Type="http://schemas.openxmlformats.org/officeDocument/2006/relationships/tags" Target="../tags/tag44.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hyperlink" Target="https://idaho.portal.cambiumast.com/resources/authoring-mini-2-everything-items"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0.xml"/><Relationship Id="rId1" Type="http://schemas.openxmlformats.org/officeDocument/2006/relationships/tags" Target="../tags/tag45.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0.xml"/><Relationship Id="rId1" Type="http://schemas.openxmlformats.org/officeDocument/2006/relationships/tags" Target="../tags/tag4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0.xml"/><Relationship Id="rId1" Type="http://schemas.openxmlformats.org/officeDocument/2006/relationships/tags" Target="../tags/tag4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7.xml"/><Relationship Id="rId1" Type="http://schemas.openxmlformats.org/officeDocument/2006/relationships/tags" Target="../tags/tag4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71.png"/><Relationship Id="rId2" Type="http://schemas.openxmlformats.org/officeDocument/2006/relationships/slideLayout" Target="../slideLayouts/slideLayout40.xml"/><Relationship Id="rId1" Type="http://schemas.openxmlformats.org/officeDocument/2006/relationships/tags" Target="../tags/tag4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4.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73.png"/><Relationship Id="rId2" Type="http://schemas.openxmlformats.org/officeDocument/2006/relationships/slideLayout" Target="../slideLayouts/slideLayout40.xml"/><Relationship Id="rId1" Type="http://schemas.openxmlformats.org/officeDocument/2006/relationships/tags" Target="../tags/tag5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2.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42.xml"/><Relationship Id="rId7" Type="http://schemas.openxmlformats.org/officeDocument/2006/relationships/image" Target="../media/image8.svg"/><Relationship Id="rId2" Type="http://schemas.openxmlformats.org/officeDocument/2006/relationships/slideLayout" Target="../slideLayouts/slideLayout40.xml"/><Relationship Id="rId1" Type="http://schemas.openxmlformats.org/officeDocument/2006/relationships/tags" Target="../tags/tag52.xml"/><Relationship Id="rId6" Type="http://schemas.openxmlformats.org/officeDocument/2006/relationships/image" Target="../media/image7.png"/><Relationship Id="rId5" Type="http://schemas.openxmlformats.org/officeDocument/2006/relationships/image" Target="../media/image7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image" Target="../media/image77.png"/><Relationship Id="rId2" Type="http://schemas.openxmlformats.org/officeDocument/2006/relationships/slideLayout" Target="../slideLayouts/slideLayout40.xml"/><Relationship Id="rId1" Type="http://schemas.openxmlformats.org/officeDocument/2006/relationships/tags" Target="../tags/tag5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2.xml"/><Relationship Id="rId1" Type="http://schemas.openxmlformats.org/officeDocument/2006/relationships/tags" Target="../tags/tag5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42.xml"/><Relationship Id="rId1" Type="http://schemas.openxmlformats.org/officeDocument/2006/relationships/tags" Target="../tags/tag55.xml"/><Relationship Id="rId4" Type="http://schemas.openxmlformats.org/officeDocument/2006/relationships/image" Target="../media/image7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0.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6.xml"/><Relationship Id="rId7" Type="http://schemas.openxmlformats.org/officeDocument/2006/relationships/image" Target="../media/image8.svg"/><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8.svg"/><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8.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8.svg"/><Relationship Id="rId11" Type="http://schemas.openxmlformats.org/officeDocument/2006/relationships/image" Target="../media/image4.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61246" y="1864729"/>
            <a:ext cx="10001368" cy="714551"/>
          </a:xfrm>
        </p:spPr>
        <p:txBody>
          <a:bodyPr>
            <a:normAutofit fontScale="90000"/>
          </a:bodyPr>
          <a:lstStyle/>
          <a:p>
            <a:pPr algn="l"/>
            <a:r>
              <a:rPr lang="en-US" sz="4900" dirty="0">
                <a:latin typeface="+mn-lt"/>
              </a:rPr>
              <a:t>Authoring: everything about tests</a:t>
            </a:r>
            <a:br>
              <a:rPr lang="en-US" dirty="0"/>
            </a:br>
            <a:endParaRPr lang="en-US" dirty="0"/>
          </a:p>
        </p:txBody>
      </p:sp>
      <p:sp>
        <p:nvSpPr>
          <p:cNvPr id="2" name="TextBox 1">
            <a:extLst>
              <a:ext uri="{FF2B5EF4-FFF2-40B4-BE49-F238E27FC236}">
                <a16:creationId xmlns:a16="http://schemas.microsoft.com/office/drawing/2014/main" id="{4E371ACB-A87D-FB3E-E9B7-085C573433AC}"/>
              </a:ext>
            </a:extLst>
          </p:cNvPr>
          <p:cNvSpPr txBox="1"/>
          <p:nvPr/>
        </p:nvSpPr>
        <p:spPr>
          <a:xfrm>
            <a:off x="1815915" y="2494439"/>
            <a:ext cx="963613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 Find and Work with Existing Tests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rgbClr val="FFFFFF"/>
                </a:solidFill>
                <a:latin typeface="Franklin Gothic Book" panose="020B0503020102020204"/>
              </a:rPr>
              <a:t>— </a:t>
            </a: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Create, Publish, and Administer Tests</a:t>
            </a:r>
          </a:p>
        </p:txBody>
      </p:sp>
      <p:sp>
        <p:nvSpPr>
          <p:cNvPr id="11" name="TextBox 10">
            <a:extLst>
              <a:ext uri="{FF2B5EF4-FFF2-40B4-BE49-F238E27FC236}">
                <a16:creationId xmlns:a16="http://schemas.microsoft.com/office/drawing/2014/main" id="{3B23EDCE-E0E1-DA3C-5FA3-90AF02EA348B}"/>
              </a:ext>
            </a:extLst>
          </p:cNvPr>
          <p:cNvSpPr txBox="1"/>
          <p:nvPr/>
        </p:nvSpPr>
        <p:spPr>
          <a:xfrm>
            <a:off x="1815915" y="5232737"/>
            <a:ext cx="341185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a:ea typeface="+mn-ea"/>
                <a:cs typeface="+mn-cs"/>
              </a:rPr>
              <a:t>2023–2024</a:t>
            </a:r>
          </a:p>
        </p:txBody>
      </p:sp>
      <p:sp>
        <p:nvSpPr>
          <p:cNvPr id="12" name="Footer Placeholder 1">
            <a:extLst>
              <a:ext uri="{FF2B5EF4-FFF2-40B4-BE49-F238E27FC236}">
                <a16:creationId xmlns:a16="http://schemas.microsoft.com/office/drawing/2014/main" id="{8695F527-94BC-0D79-9029-D003EFD81E2B}"/>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BC1E9D-8E65-C3E1-FB8D-0C05CF18B536}"/>
              </a:ext>
            </a:extLst>
          </p:cNvPr>
          <p:cNvSpPr>
            <a:spLocks noGrp="1"/>
          </p:cNvSpPr>
          <p:nvPr>
            <p:ph type="title"/>
          </p:nvPr>
        </p:nvSpPr>
        <p:spPr/>
        <p:txBody>
          <a:bodyPr/>
          <a:lstStyle/>
          <a:p>
            <a:r>
              <a:rPr lang="en-US" dirty="0"/>
              <a:t>Tests Table Filtered by Standard</a:t>
            </a:r>
          </a:p>
        </p:txBody>
      </p:sp>
      <p:grpSp>
        <p:nvGrpSpPr>
          <p:cNvPr id="13" name="Group 12" descr="An image of the tests results table with a focus on the toolbar and the test actions menu.">
            <a:extLst>
              <a:ext uri="{FF2B5EF4-FFF2-40B4-BE49-F238E27FC236}">
                <a16:creationId xmlns:a16="http://schemas.microsoft.com/office/drawing/2014/main" id="{6BF46F10-A355-5E47-1ABB-E0D2DE6666A6}"/>
              </a:ext>
            </a:extLst>
          </p:cNvPr>
          <p:cNvGrpSpPr/>
          <p:nvPr/>
        </p:nvGrpSpPr>
        <p:grpSpPr>
          <a:xfrm>
            <a:off x="426230" y="882769"/>
            <a:ext cx="11264372" cy="4899846"/>
            <a:chOff x="426230" y="882769"/>
            <a:chExt cx="11264372" cy="4899846"/>
          </a:xfrm>
        </p:grpSpPr>
        <p:pic>
          <p:nvPicPr>
            <p:cNvPr id="15" name="Picture 14">
              <a:extLst>
                <a:ext uri="{FF2B5EF4-FFF2-40B4-BE49-F238E27FC236}">
                  <a16:creationId xmlns:a16="http://schemas.microsoft.com/office/drawing/2014/main" id="{1F73A2A0-79F5-6208-085D-539DFC805603}"/>
                </a:ext>
              </a:extLst>
            </p:cNvPr>
            <p:cNvPicPr>
              <a:picLocks noChangeAspect="1"/>
            </p:cNvPicPr>
            <p:nvPr/>
          </p:nvPicPr>
          <p:blipFill rotWithShape="1">
            <a:blip r:embed="rId4"/>
            <a:srcRect b="175"/>
            <a:stretch/>
          </p:blipFill>
          <p:spPr>
            <a:xfrm>
              <a:off x="426230" y="882769"/>
              <a:ext cx="11264372" cy="4899846"/>
            </a:xfrm>
            <a:prstGeom prst="rect">
              <a:avLst/>
            </a:prstGeom>
            <a:ln w="12700">
              <a:solidFill>
                <a:schemeClr val="bg1">
                  <a:lumMod val="75000"/>
                </a:schemeClr>
              </a:solidFill>
            </a:ln>
          </p:spPr>
        </p:pic>
        <p:cxnSp>
          <p:nvCxnSpPr>
            <p:cNvPr id="4" name="Straight Arrow Connector 3">
              <a:extLst>
                <a:ext uri="{FF2B5EF4-FFF2-40B4-BE49-F238E27FC236}">
                  <a16:creationId xmlns:a16="http://schemas.microsoft.com/office/drawing/2014/main" id="{2D7C0F9C-58A9-6155-8E0E-4E60C43F78C8}"/>
                </a:ext>
              </a:extLst>
            </p:cNvPr>
            <p:cNvCxnSpPr>
              <a:cxnSpLocks/>
            </p:cNvCxnSpPr>
            <p:nvPr/>
          </p:nvCxnSpPr>
          <p:spPr>
            <a:xfrm>
              <a:off x="10670765" y="2090058"/>
              <a:ext cx="0" cy="81741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6DD816E-0EC7-FEC0-78CA-14D9A075C7D2}"/>
                </a:ext>
              </a:extLst>
            </p:cNvPr>
            <p:cNvCxnSpPr>
              <a:cxnSpLocks/>
            </p:cNvCxnSpPr>
            <p:nvPr/>
          </p:nvCxnSpPr>
          <p:spPr>
            <a:xfrm flipH="1" flipV="1">
              <a:off x="2665927" y="1422763"/>
              <a:ext cx="502276" cy="483227"/>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90FE7E2-4FE3-E4C9-F684-C014D165EB2B}"/>
                </a:ext>
              </a:extLst>
            </p:cNvPr>
            <p:cNvCxnSpPr>
              <a:cxnSpLocks/>
            </p:cNvCxnSpPr>
            <p:nvPr/>
          </p:nvCxnSpPr>
          <p:spPr>
            <a:xfrm>
              <a:off x="501398" y="3554568"/>
              <a:ext cx="398944" cy="676921"/>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DFD18BC1-BD3E-01A4-E559-DF1033FE3E21}"/>
                </a:ext>
              </a:extLst>
            </p:cNvPr>
            <p:cNvSpPr/>
            <p:nvPr/>
          </p:nvSpPr>
          <p:spPr>
            <a:xfrm>
              <a:off x="3014555" y="1721922"/>
              <a:ext cx="1235472" cy="368136"/>
            </a:xfrm>
            <a:prstGeom prst="roundRect">
              <a:avLst>
                <a:gd name="adj" fmla="val 16667"/>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Toolbar</a:t>
              </a:r>
              <a:endParaRPr lang="en-US" sz="2000" dirty="0">
                <a:solidFill>
                  <a:schemeClr val="bg1"/>
                </a:solidFill>
              </a:endParaRPr>
            </a:p>
          </p:txBody>
        </p:sp>
      </p:grpSp>
      <p:sp>
        <p:nvSpPr>
          <p:cNvPr id="2" name="Slide Number Placeholder 1">
            <a:extLst>
              <a:ext uri="{FF2B5EF4-FFF2-40B4-BE49-F238E27FC236}">
                <a16:creationId xmlns:a16="http://schemas.microsoft.com/office/drawing/2014/main" id="{DE47CD65-81F3-552C-42A5-6DC25E6F13EF}"/>
              </a:ext>
            </a:extLst>
          </p:cNvPr>
          <p:cNvSpPr>
            <a:spLocks noGrp="1"/>
          </p:cNvSpPr>
          <p:nvPr>
            <p:ph type="sldNum" sz="quarter" idx="17"/>
          </p:nvPr>
        </p:nvSpPr>
        <p:spPr/>
        <p:txBody>
          <a:bodyPr/>
          <a:lstStyle/>
          <a:p>
            <a:fld id="{58AE716E-68DD-2249-A7FA-8AEF0B14DF81}" type="slidenum">
              <a:rPr lang="en-US" smtClean="0"/>
              <a:pPr/>
              <a:t>10</a:t>
            </a:fld>
            <a:endParaRPr lang="en-US" dirty="0"/>
          </a:p>
        </p:txBody>
      </p:sp>
    </p:spTree>
    <p:custDataLst>
      <p:tags r:id="rId1"/>
    </p:custDataLst>
    <p:extLst>
      <p:ext uri="{BB962C8B-B14F-4D97-AF65-F5344CB8AC3E}">
        <p14:creationId xmlns:p14="http://schemas.microsoft.com/office/powerpoint/2010/main" val="2860322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B21752-C9D4-A1CF-30DD-32BB0079BFA2}"/>
              </a:ext>
            </a:extLst>
          </p:cNvPr>
          <p:cNvSpPr>
            <a:spLocks noGrp="1"/>
          </p:cNvSpPr>
          <p:nvPr>
            <p:ph type="title"/>
          </p:nvPr>
        </p:nvSpPr>
        <p:spPr/>
        <p:txBody>
          <a:bodyPr/>
          <a:lstStyle/>
          <a:p>
            <a:r>
              <a:rPr lang="en-US" dirty="0"/>
              <a:t>Two Ways to Perform Actions on Tests</a:t>
            </a:r>
          </a:p>
        </p:txBody>
      </p:sp>
      <p:grpSp>
        <p:nvGrpSpPr>
          <p:cNvPr id="5" name="Group 4" descr="An image of the tests results table with a focus on the toolbar and the test actions menu.">
            <a:extLst>
              <a:ext uri="{FF2B5EF4-FFF2-40B4-BE49-F238E27FC236}">
                <a16:creationId xmlns:a16="http://schemas.microsoft.com/office/drawing/2014/main" id="{9551F370-26E0-3972-D01F-A2A90A16D943}"/>
              </a:ext>
            </a:extLst>
          </p:cNvPr>
          <p:cNvGrpSpPr/>
          <p:nvPr/>
        </p:nvGrpSpPr>
        <p:grpSpPr>
          <a:xfrm>
            <a:off x="220167" y="1114022"/>
            <a:ext cx="11443799" cy="4629955"/>
            <a:chOff x="130015" y="1062507"/>
            <a:chExt cx="11443799" cy="4629955"/>
          </a:xfrm>
        </p:grpSpPr>
        <p:pic>
          <p:nvPicPr>
            <p:cNvPr id="12" name="Picture 11">
              <a:extLst>
                <a:ext uri="{FF2B5EF4-FFF2-40B4-BE49-F238E27FC236}">
                  <a16:creationId xmlns:a16="http://schemas.microsoft.com/office/drawing/2014/main" id="{5DC983E2-E7B6-343C-051D-02C5E459CA3C}"/>
                </a:ext>
              </a:extLst>
            </p:cNvPr>
            <p:cNvPicPr>
              <a:picLocks noChangeAspect="1"/>
            </p:cNvPicPr>
            <p:nvPr/>
          </p:nvPicPr>
          <p:blipFill>
            <a:blip r:embed="rId4"/>
            <a:stretch>
              <a:fillRect/>
            </a:stretch>
          </p:blipFill>
          <p:spPr>
            <a:xfrm>
              <a:off x="554154" y="1062507"/>
              <a:ext cx="11019660" cy="46299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4272792B-9001-762B-21F8-D7AD4DE63264}"/>
                </a:ext>
              </a:extLst>
            </p:cNvPr>
            <p:cNvGrpSpPr/>
            <p:nvPr/>
          </p:nvGrpSpPr>
          <p:grpSpPr>
            <a:xfrm>
              <a:off x="130015" y="1661809"/>
              <a:ext cx="5149961" cy="2418354"/>
              <a:chOff x="130015" y="1661809"/>
              <a:chExt cx="5149961" cy="2418354"/>
            </a:xfrm>
          </p:grpSpPr>
          <p:cxnSp>
            <p:nvCxnSpPr>
              <p:cNvPr id="7" name="Straight Arrow Connector 6">
                <a:extLst>
                  <a:ext uri="{FF2B5EF4-FFF2-40B4-BE49-F238E27FC236}">
                    <a16:creationId xmlns:a16="http://schemas.microsoft.com/office/drawing/2014/main" id="{CD145B76-07CB-FA08-7042-5087AE75A5DD}"/>
                  </a:ext>
                </a:extLst>
              </p:cNvPr>
              <p:cNvCxnSpPr>
                <a:cxnSpLocks/>
              </p:cNvCxnSpPr>
              <p:nvPr/>
            </p:nvCxnSpPr>
            <p:spPr>
              <a:xfrm flipH="1" flipV="1">
                <a:off x="3793366" y="1661809"/>
                <a:ext cx="502276" cy="483227"/>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5C8DA48-1CE1-50F1-77D7-FEB5947C4E14}"/>
                  </a:ext>
                </a:extLst>
              </p:cNvPr>
              <p:cNvCxnSpPr>
                <a:cxnSpLocks/>
              </p:cNvCxnSpPr>
              <p:nvPr/>
            </p:nvCxnSpPr>
            <p:spPr>
              <a:xfrm>
                <a:off x="130015" y="4080163"/>
                <a:ext cx="886235"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009D04A4-C626-8AEB-E1E1-74A26A26C399}"/>
                  </a:ext>
                </a:extLst>
              </p:cNvPr>
              <p:cNvSpPr/>
              <p:nvPr/>
            </p:nvSpPr>
            <p:spPr>
              <a:xfrm>
                <a:off x="4044504" y="1885020"/>
                <a:ext cx="1235472" cy="368136"/>
              </a:xfrm>
              <a:prstGeom prst="roundRect">
                <a:avLst>
                  <a:gd name="adj" fmla="val 16667"/>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Toolbar</a:t>
                </a:r>
                <a:endParaRPr lang="en-US" sz="2000" dirty="0">
                  <a:solidFill>
                    <a:schemeClr val="bg1"/>
                  </a:solidFill>
                </a:endParaRPr>
              </a:p>
            </p:txBody>
          </p:sp>
        </p:grpSp>
        <p:sp>
          <p:nvSpPr>
            <p:cNvPr id="10" name="Rectangle 9">
              <a:extLst>
                <a:ext uri="{FF2B5EF4-FFF2-40B4-BE49-F238E27FC236}">
                  <a16:creationId xmlns:a16="http://schemas.microsoft.com/office/drawing/2014/main" id="{2D9C50FE-E138-1DAE-9002-EA4855BF8B4E}"/>
                </a:ext>
              </a:extLst>
            </p:cNvPr>
            <p:cNvSpPr/>
            <p:nvPr/>
          </p:nvSpPr>
          <p:spPr>
            <a:xfrm>
              <a:off x="785612" y="4231489"/>
              <a:ext cx="1454134" cy="1460973"/>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2" name="Slide Number Placeholder 1">
            <a:extLst>
              <a:ext uri="{FF2B5EF4-FFF2-40B4-BE49-F238E27FC236}">
                <a16:creationId xmlns:a16="http://schemas.microsoft.com/office/drawing/2014/main" id="{6248A348-59A2-BB8A-CB80-27299725538D}"/>
              </a:ext>
            </a:extLst>
          </p:cNvPr>
          <p:cNvSpPr>
            <a:spLocks noGrp="1"/>
          </p:cNvSpPr>
          <p:nvPr>
            <p:ph type="sldNum" sz="quarter" idx="17"/>
          </p:nvPr>
        </p:nvSpPr>
        <p:spPr/>
        <p:txBody>
          <a:bodyPr/>
          <a:lstStyle/>
          <a:p>
            <a:fld id="{58AE716E-68DD-2249-A7FA-8AEF0B14DF81}" type="slidenum">
              <a:rPr lang="en-US" smtClean="0"/>
              <a:pPr/>
              <a:t>11</a:t>
            </a:fld>
            <a:endParaRPr lang="en-US" dirty="0"/>
          </a:p>
        </p:txBody>
      </p:sp>
    </p:spTree>
    <p:custDataLst>
      <p:tags r:id="rId1"/>
    </p:custDataLst>
    <p:extLst>
      <p:ext uri="{BB962C8B-B14F-4D97-AF65-F5344CB8AC3E}">
        <p14:creationId xmlns:p14="http://schemas.microsoft.com/office/powerpoint/2010/main" val="2220797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78" y="1103374"/>
            <a:ext cx="9659844" cy="2530079"/>
          </a:xfrm>
        </p:spPr>
        <p:txBody>
          <a:bodyPr>
            <a:normAutofit/>
          </a:bodyPr>
          <a:lstStyle/>
          <a:p>
            <a:r>
              <a:rPr lang="en-US" sz="4400" dirty="0">
                <a:latin typeface="+mn-lt"/>
              </a:rPr>
              <a:t>How to Perform Common Tasks on Tests</a:t>
            </a:r>
          </a:p>
        </p:txBody>
      </p:sp>
    </p:spTree>
    <p:custDataLst>
      <p:tags r:id="rId1"/>
    </p:custDataLst>
    <p:extLst>
      <p:ext uri="{BB962C8B-B14F-4D97-AF65-F5344CB8AC3E}">
        <p14:creationId xmlns:p14="http://schemas.microsoft.com/office/powerpoint/2010/main" val="2619062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731EC2-89AA-4AD0-988E-E54033A97D12}"/>
              </a:ext>
            </a:extLst>
          </p:cNvPr>
          <p:cNvSpPr>
            <a:spLocks noGrp="1"/>
          </p:cNvSpPr>
          <p:nvPr>
            <p:ph type="title"/>
          </p:nvPr>
        </p:nvSpPr>
        <p:spPr/>
        <p:txBody>
          <a:bodyPr/>
          <a:lstStyle/>
          <a:p>
            <a:r>
              <a:rPr lang="en-US" dirty="0">
                <a:latin typeface="+mn-lt"/>
              </a:rPr>
              <a:t>Actions Available on Tests</a:t>
            </a:r>
          </a:p>
        </p:txBody>
      </p:sp>
      <p:graphicFrame>
        <p:nvGraphicFramePr>
          <p:cNvPr id="6" name="Table 6">
            <a:extLst>
              <a:ext uri="{FF2B5EF4-FFF2-40B4-BE49-F238E27FC236}">
                <a16:creationId xmlns:a16="http://schemas.microsoft.com/office/drawing/2014/main" id="{59AAFA0A-A086-4F3F-B546-0E0128C14C92}"/>
              </a:ext>
            </a:extLst>
          </p:cNvPr>
          <p:cNvGraphicFramePr>
            <a:graphicFrameLocks noGrp="1"/>
          </p:cNvGraphicFramePr>
          <p:nvPr>
            <p:extLst>
              <p:ext uri="{D42A27DB-BD31-4B8C-83A1-F6EECF244321}">
                <p14:modId xmlns:p14="http://schemas.microsoft.com/office/powerpoint/2010/main" val="1479075359"/>
              </p:ext>
            </p:extLst>
          </p:nvPr>
        </p:nvGraphicFramePr>
        <p:xfrm>
          <a:off x="1630521" y="1046092"/>
          <a:ext cx="9313429" cy="500766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79475">
                  <a:extLst>
                    <a:ext uri="{9D8B030D-6E8A-4147-A177-3AD203B41FA5}">
                      <a16:colId xmlns:a16="http://schemas.microsoft.com/office/drawing/2014/main" val="1974132509"/>
                    </a:ext>
                  </a:extLst>
                </a:gridCol>
                <a:gridCol w="7633954">
                  <a:extLst>
                    <a:ext uri="{9D8B030D-6E8A-4147-A177-3AD203B41FA5}">
                      <a16:colId xmlns:a16="http://schemas.microsoft.com/office/drawing/2014/main" val="2511515510"/>
                    </a:ext>
                  </a:extLst>
                </a:gridCol>
              </a:tblGrid>
              <a:tr h="496626">
                <a:tc>
                  <a:txBody>
                    <a:bodyPr/>
                    <a:lstStyle/>
                    <a:p>
                      <a:r>
                        <a:rPr lang="en-US" dirty="0"/>
                        <a:t>Icon/Action</a:t>
                      </a:r>
                    </a:p>
                  </a:txBody>
                  <a:tcPr/>
                </a:tc>
                <a:tc>
                  <a:txBody>
                    <a:bodyPr/>
                    <a:lstStyle/>
                    <a:p>
                      <a:r>
                        <a:rPr lang="en-US" dirty="0"/>
                        <a:t>Description</a:t>
                      </a:r>
                    </a:p>
                  </a:txBody>
                  <a:tcPr/>
                </a:tc>
                <a:extLst>
                  <a:ext uri="{0D108BD9-81ED-4DB2-BD59-A6C34878D82A}">
                    <a16:rowId xmlns:a16="http://schemas.microsoft.com/office/drawing/2014/main" val="3927827184"/>
                  </a:ext>
                </a:extLst>
              </a:tr>
              <a:tr h="663166">
                <a:tc>
                  <a:txBody>
                    <a:bodyPr/>
                    <a:lstStyle/>
                    <a:p>
                      <a:endParaRPr lang="en-US" dirty="0"/>
                    </a:p>
                  </a:txBody>
                  <a:tcPr/>
                </a:tc>
                <a:tc>
                  <a:txBody>
                    <a:bodyPr/>
                    <a:lstStyle/>
                    <a:p>
                      <a:pPr lvl="1"/>
                      <a:r>
                        <a:rPr lang="en-US" sz="2000" dirty="0"/>
                        <a:t>Preview tests to see how they will appear to students in the Test Administration Site. </a:t>
                      </a:r>
                    </a:p>
                  </a:txBody>
                  <a:tcPr/>
                </a:tc>
                <a:extLst>
                  <a:ext uri="{0D108BD9-81ED-4DB2-BD59-A6C34878D82A}">
                    <a16:rowId xmlns:a16="http://schemas.microsoft.com/office/drawing/2014/main" val="3007690186"/>
                  </a:ext>
                </a:extLst>
              </a:tr>
              <a:tr h="443536">
                <a:tc>
                  <a:txBody>
                    <a:bodyPr/>
                    <a:lstStyle/>
                    <a:p>
                      <a:endParaRPr lang="en-US" dirty="0"/>
                    </a:p>
                  </a:txBody>
                  <a:tcPr/>
                </a:tc>
                <a:tc>
                  <a:txBody>
                    <a:bodyPr/>
                    <a:lstStyle/>
                    <a:p>
                      <a:pPr lvl="1"/>
                      <a:r>
                        <a:rPr lang="en-US" sz="2000" dirty="0"/>
                        <a:t>Copy tests you want to modify without affecting the original version.</a:t>
                      </a:r>
                    </a:p>
                    <a:p>
                      <a:pPr lvl="1"/>
                      <a:endParaRPr lang="en-US" sz="2000" dirty="0"/>
                    </a:p>
                  </a:txBody>
                  <a:tcPr/>
                </a:tc>
                <a:extLst>
                  <a:ext uri="{0D108BD9-81ED-4DB2-BD59-A6C34878D82A}">
                    <a16:rowId xmlns:a16="http://schemas.microsoft.com/office/drawing/2014/main" val="3406910834"/>
                  </a:ext>
                </a:extLst>
              </a:tr>
              <a:tr h="663166">
                <a:tc>
                  <a:txBody>
                    <a:bodyPr/>
                    <a:lstStyle/>
                    <a:p>
                      <a:endParaRPr lang="en-US" dirty="0"/>
                    </a:p>
                  </a:txBody>
                  <a:tcPr/>
                </a:tc>
                <a:tc>
                  <a:txBody>
                    <a:bodyPr/>
                    <a:lstStyle/>
                    <a:p>
                      <a:pPr lvl="1"/>
                      <a:r>
                        <a:rPr lang="en-US" sz="2000" dirty="0"/>
                        <a:t>Label tests so it is easier to organize and locate on your content tab tables.</a:t>
                      </a:r>
                    </a:p>
                  </a:txBody>
                  <a:tcPr/>
                </a:tc>
                <a:extLst>
                  <a:ext uri="{0D108BD9-81ED-4DB2-BD59-A6C34878D82A}">
                    <a16:rowId xmlns:a16="http://schemas.microsoft.com/office/drawing/2014/main" val="1339338553"/>
                  </a:ext>
                </a:extLst>
              </a:tr>
              <a:tr h="663166">
                <a:tc>
                  <a:txBody>
                    <a:bodyPr/>
                    <a:lstStyle/>
                    <a:p>
                      <a:endParaRPr lang="en-US" dirty="0"/>
                    </a:p>
                  </a:txBody>
                  <a:tcPr/>
                </a:tc>
                <a:tc>
                  <a:txBody>
                    <a:bodyPr/>
                    <a:lstStyle/>
                    <a:p>
                      <a:pPr lvl="1"/>
                      <a:r>
                        <a:rPr lang="en-US" sz="2000" dirty="0"/>
                        <a:t>Share tests with other educators so they can co-author them with you or use the tests for themselves.</a:t>
                      </a:r>
                    </a:p>
                  </a:txBody>
                  <a:tcPr/>
                </a:tc>
                <a:extLst>
                  <a:ext uri="{0D108BD9-81ED-4DB2-BD59-A6C34878D82A}">
                    <a16:rowId xmlns:a16="http://schemas.microsoft.com/office/drawing/2014/main" val="3360894339"/>
                  </a:ext>
                </a:extLst>
              </a:tr>
              <a:tr h="663166">
                <a:tc>
                  <a:txBody>
                    <a:bodyPr/>
                    <a:lstStyle/>
                    <a:p>
                      <a:endParaRPr lang="en-US" dirty="0"/>
                    </a:p>
                  </a:txBody>
                  <a:tcPr/>
                </a:tc>
                <a:tc>
                  <a:txBody>
                    <a:bodyPr/>
                    <a:lstStyle/>
                    <a:p>
                      <a:pPr lvl="1"/>
                      <a:r>
                        <a:rPr lang="en-US" sz="2000" dirty="0"/>
                        <a:t>Build a test booklet that can be administered to students on paper (not available for Alternate Assessment items).</a:t>
                      </a:r>
                    </a:p>
                  </a:txBody>
                  <a:tcPr/>
                </a:tc>
                <a:extLst>
                  <a:ext uri="{0D108BD9-81ED-4DB2-BD59-A6C34878D82A}">
                    <a16:rowId xmlns:a16="http://schemas.microsoft.com/office/drawing/2014/main" val="140266626"/>
                  </a:ext>
                </a:extLst>
              </a:tr>
              <a:tr h="951500">
                <a:tc>
                  <a:txBody>
                    <a:bodyPr/>
                    <a:lstStyle/>
                    <a:p>
                      <a:endParaRPr lang="en-US" dirty="0"/>
                    </a:p>
                  </a:txBody>
                  <a:tcPr/>
                </a:tc>
                <a:tc>
                  <a:txBody>
                    <a:bodyPr/>
                    <a:lstStyle/>
                    <a:p>
                      <a:pPr lvl="1"/>
                      <a:r>
                        <a:rPr lang="en-US" sz="2000" dirty="0"/>
                        <a:t>Archive tests that you do not use anymore. Delete a Draft test. Restore an archived test.</a:t>
                      </a:r>
                    </a:p>
                    <a:p>
                      <a:pPr lvl="1"/>
                      <a:endParaRPr lang="en-US" sz="2000" dirty="0"/>
                    </a:p>
                  </a:txBody>
                  <a:tcPr/>
                </a:tc>
                <a:extLst>
                  <a:ext uri="{0D108BD9-81ED-4DB2-BD59-A6C34878D82A}">
                    <a16:rowId xmlns:a16="http://schemas.microsoft.com/office/drawing/2014/main" val="2688457515"/>
                  </a:ext>
                </a:extLst>
              </a:tr>
            </a:tbl>
          </a:graphicData>
        </a:graphic>
      </p:graphicFrame>
      <p:grpSp>
        <p:nvGrpSpPr>
          <p:cNvPr id="7" name="Group 6" descr="The buttons available for action on tests.">
            <a:extLst>
              <a:ext uri="{FF2B5EF4-FFF2-40B4-BE49-F238E27FC236}">
                <a16:creationId xmlns:a16="http://schemas.microsoft.com/office/drawing/2014/main" id="{FF6CC34A-04FB-2B04-DDC3-31FD08BA0F0E}"/>
              </a:ext>
            </a:extLst>
          </p:cNvPr>
          <p:cNvGrpSpPr/>
          <p:nvPr/>
        </p:nvGrpSpPr>
        <p:grpSpPr>
          <a:xfrm>
            <a:off x="1824836" y="1724908"/>
            <a:ext cx="1329403" cy="4226690"/>
            <a:chOff x="1799078" y="1551393"/>
            <a:chExt cx="1329403" cy="4226690"/>
          </a:xfrm>
        </p:grpSpPr>
        <p:grpSp>
          <p:nvGrpSpPr>
            <p:cNvPr id="2" name="Group 1">
              <a:extLst>
                <a:ext uri="{FF2B5EF4-FFF2-40B4-BE49-F238E27FC236}">
                  <a16:creationId xmlns:a16="http://schemas.microsoft.com/office/drawing/2014/main" id="{EEE90646-784E-FDD4-BE34-E7FC4EB927BA}"/>
                </a:ext>
                <a:ext uri="{C183D7F6-B498-43B3-948B-1728B52AA6E4}">
                  <adec:decorative xmlns:adec="http://schemas.microsoft.com/office/drawing/2017/decorative" val="1"/>
                </a:ext>
              </a:extLst>
            </p:cNvPr>
            <p:cNvGrpSpPr/>
            <p:nvPr/>
          </p:nvGrpSpPr>
          <p:grpSpPr>
            <a:xfrm>
              <a:off x="1799078" y="1551393"/>
              <a:ext cx="1318092" cy="4226690"/>
              <a:chOff x="2561914" y="1705511"/>
              <a:chExt cx="1318092" cy="4226690"/>
            </a:xfrm>
          </p:grpSpPr>
          <p:pic>
            <p:nvPicPr>
              <p:cNvPr id="4" name="Picture 3">
                <a:extLst>
                  <a:ext uri="{FF2B5EF4-FFF2-40B4-BE49-F238E27FC236}">
                    <a16:creationId xmlns:a16="http://schemas.microsoft.com/office/drawing/2014/main" id="{5F369A4A-3AE7-6838-5D55-9AC0E0C8C7FB}"/>
                  </a:ext>
                </a:extLst>
              </p:cNvPr>
              <p:cNvPicPr>
                <a:picLocks noChangeAspect="1"/>
              </p:cNvPicPr>
              <p:nvPr/>
            </p:nvPicPr>
            <p:blipFill>
              <a:blip r:embed="rId4"/>
              <a:stretch>
                <a:fillRect/>
              </a:stretch>
            </p:blipFill>
            <p:spPr>
              <a:xfrm>
                <a:off x="2561914" y="2342080"/>
                <a:ext cx="607102" cy="258286"/>
              </a:xfrm>
              <a:prstGeom prst="rect">
                <a:avLst/>
              </a:prstGeom>
              <a:ln w="12700">
                <a:solidFill>
                  <a:schemeClr val="bg1">
                    <a:lumMod val="75000"/>
                  </a:schemeClr>
                </a:solidFill>
              </a:ln>
            </p:spPr>
          </p:pic>
          <p:pic>
            <p:nvPicPr>
              <p:cNvPr id="8" name="Picture 7">
                <a:extLst>
                  <a:ext uri="{FF2B5EF4-FFF2-40B4-BE49-F238E27FC236}">
                    <a16:creationId xmlns:a16="http://schemas.microsoft.com/office/drawing/2014/main" id="{0C74F40F-0A26-A148-9269-D46DD1BE2B65}"/>
                  </a:ext>
                </a:extLst>
              </p:cNvPr>
              <p:cNvPicPr>
                <a:picLocks noChangeAspect="1"/>
              </p:cNvPicPr>
              <p:nvPr/>
            </p:nvPicPr>
            <p:blipFill>
              <a:blip r:embed="rId5"/>
              <a:stretch>
                <a:fillRect/>
              </a:stretch>
            </p:blipFill>
            <p:spPr>
              <a:xfrm>
                <a:off x="2682884" y="3079432"/>
                <a:ext cx="944658" cy="330171"/>
              </a:xfrm>
              <a:prstGeom prst="rect">
                <a:avLst/>
              </a:prstGeom>
              <a:ln w="12700">
                <a:solidFill>
                  <a:schemeClr val="bg1">
                    <a:lumMod val="75000"/>
                  </a:schemeClr>
                </a:solidFill>
              </a:ln>
            </p:spPr>
          </p:pic>
          <p:pic>
            <p:nvPicPr>
              <p:cNvPr id="10" name="Picture 9">
                <a:extLst>
                  <a:ext uri="{FF2B5EF4-FFF2-40B4-BE49-F238E27FC236}">
                    <a16:creationId xmlns:a16="http://schemas.microsoft.com/office/drawing/2014/main" id="{DD65C372-B0EB-EAD4-4F90-128ED99858A8}"/>
                  </a:ext>
                </a:extLst>
              </p:cNvPr>
              <p:cNvPicPr>
                <a:picLocks noChangeAspect="1"/>
              </p:cNvPicPr>
              <p:nvPr/>
            </p:nvPicPr>
            <p:blipFill>
              <a:blip r:embed="rId6"/>
              <a:stretch>
                <a:fillRect/>
              </a:stretch>
            </p:blipFill>
            <p:spPr>
              <a:xfrm>
                <a:off x="2759089" y="3806338"/>
                <a:ext cx="848033" cy="369440"/>
              </a:xfrm>
              <a:prstGeom prst="rect">
                <a:avLst/>
              </a:prstGeom>
              <a:ln w="12700">
                <a:solidFill>
                  <a:schemeClr val="bg1">
                    <a:lumMod val="75000"/>
                  </a:schemeClr>
                </a:solidFill>
              </a:ln>
            </p:spPr>
          </p:pic>
          <p:pic>
            <p:nvPicPr>
              <p:cNvPr id="12" name="Picture 11">
                <a:extLst>
                  <a:ext uri="{FF2B5EF4-FFF2-40B4-BE49-F238E27FC236}">
                    <a16:creationId xmlns:a16="http://schemas.microsoft.com/office/drawing/2014/main" id="{B5265571-BD01-B690-1592-447ABD6C5026}"/>
                  </a:ext>
                </a:extLst>
              </p:cNvPr>
              <p:cNvPicPr>
                <a:picLocks noChangeAspect="1"/>
              </p:cNvPicPr>
              <p:nvPr/>
            </p:nvPicPr>
            <p:blipFill>
              <a:blip r:embed="rId7"/>
              <a:stretch>
                <a:fillRect/>
              </a:stretch>
            </p:blipFill>
            <p:spPr>
              <a:xfrm>
                <a:off x="2593162" y="4567661"/>
                <a:ext cx="1204432" cy="272188"/>
              </a:xfrm>
              <a:prstGeom prst="rect">
                <a:avLst/>
              </a:prstGeom>
              <a:ln w="12700">
                <a:solidFill>
                  <a:schemeClr val="bg1">
                    <a:lumMod val="75000"/>
                  </a:schemeClr>
                </a:solidFill>
              </a:ln>
            </p:spPr>
          </p:pic>
          <p:pic>
            <p:nvPicPr>
              <p:cNvPr id="15" name="Picture 14">
                <a:extLst>
                  <a:ext uri="{FF2B5EF4-FFF2-40B4-BE49-F238E27FC236}">
                    <a16:creationId xmlns:a16="http://schemas.microsoft.com/office/drawing/2014/main" id="{B926A896-059D-8BB6-4DA0-2BB656207E22}"/>
                  </a:ext>
                </a:extLst>
              </p:cNvPr>
              <p:cNvPicPr>
                <a:picLocks noChangeAspect="1"/>
              </p:cNvPicPr>
              <p:nvPr/>
            </p:nvPicPr>
            <p:blipFill>
              <a:blip r:embed="rId8"/>
              <a:stretch>
                <a:fillRect/>
              </a:stretch>
            </p:blipFill>
            <p:spPr>
              <a:xfrm>
                <a:off x="2586119" y="5142543"/>
                <a:ext cx="609259" cy="201320"/>
              </a:xfrm>
              <a:prstGeom prst="rect">
                <a:avLst/>
              </a:prstGeom>
              <a:ln w="12700">
                <a:solidFill>
                  <a:schemeClr val="bg1">
                    <a:lumMod val="75000"/>
                  </a:schemeClr>
                </a:solidFill>
              </a:ln>
            </p:spPr>
          </p:pic>
          <p:pic>
            <p:nvPicPr>
              <p:cNvPr id="18" name="Picture 17">
                <a:extLst>
                  <a:ext uri="{FF2B5EF4-FFF2-40B4-BE49-F238E27FC236}">
                    <a16:creationId xmlns:a16="http://schemas.microsoft.com/office/drawing/2014/main" id="{F5319E4B-A994-4125-5006-D679D3941681}"/>
                  </a:ext>
                </a:extLst>
              </p:cNvPr>
              <p:cNvPicPr>
                <a:picLocks noChangeAspect="1"/>
              </p:cNvPicPr>
              <p:nvPr/>
            </p:nvPicPr>
            <p:blipFill>
              <a:blip r:embed="rId9"/>
              <a:stretch>
                <a:fillRect/>
              </a:stretch>
            </p:blipFill>
            <p:spPr>
              <a:xfrm>
                <a:off x="3231634" y="5736572"/>
                <a:ext cx="648372" cy="195629"/>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pic>
          <p:pic>
            <p:nvPicPr>
              <p:cNvPr id="23" name="Picture 22">
                <a:extLst>
                  <a:ext uri="{FF2B5EF4-FFF2-40B4-BE49-F238E27FC236}">
                    <a16:creationId xmlns:a16="http://schemas.microsoft.com/office/drawing/2014/main" id="{70D4189D-8425-B6C6-F7BF-28E3F6385E2C}"/>
                  </a:ext>
                </a:extLst>
              </p:cNvPr>
              <p:cNvPicPr>
                <a:picLocks noChangeAspect="1"/>
              </p:cNvPicPr>
              <p:nvPr/>
            </p:nvPicPr>
            <p:blipFill>
              <a:blip r:embed="rId10"/>
              <a:stretch>
                <a:fillRect/>
              </a:stretch>
            </p:blipFill>
            <p:spPr>
              <a:xfrm>
                <a:off x="2889404" y="5474444"/>
                <a:ext cx="559224" cy="159968"/>
              </a:xfrm>
              <a:prstGeom prst="rect">
                <a:avLst/>
              </a:prstGeom>
              <a:ln w="12700">
                <a:solidFill>
                  <a:schemeClr val="bg1">
                    <a:lumMod val="75000"/>
                  </a:schemeClr>
                </a:solidFill>
              </a:ln>
            </p:spPr>
          </p:pic>
          <p:pic>
            <p:nvPicPr>
              <p:cNvPr id="27" name="Picture 26">
                <a:extLst>
                  <a:ext uri="{FF2B5EF4-FFF2-40B4-BE49-F238E27FC236}">
                    <a16:creationId xmlns:a16="http://schemas.microsoft.com/office/drawing/2014/main" id="{F9DB00BC-1688-1A3E-55FE-AFF11F979A74}"/>
                  </a:ext>
                </a:extLst>
              </p:cNvPr>
              <p:cNvPicPr>
                <a:picLocks noChangeAspect="1"/>
              </p:cNvPicPr>
              <p:nvPr/>
            </p:nvPicPr>
            <p:blipFill>
              <a:blip r:embed="rId11"/>
              <a:stretch>
                <a:fillRect/>
              </a:stretch>
            </p:blipFill>
            <p:spPr>
              <a:xfrm>
                <a:off x="2682884" y="1705511"/>
                <a:ext cx="982044" cy="327348"/>
              </a:xfrm>
              <a:prstGeom prst="rect">
                <a:avLst/>
              </a:prstGeom>
              <a:ln w="12700">
                <a:solidFill>
                  <a:schemeClr val="bg1">
                    <a:lumMod val="75000"/>
                  </a:schemeClr>
                </a:solidFill>
              </a:ln>
            </p:spPr>
            <p:style>
              <a:lnRef idx="2">
                <a:schemeClr val="dk1"/>
              </a:lnRef>
              <a:fillRef idx="1">
                <a:schemeClr val="lt1"/>
              </a:fillRef>
              <a:effectRef idx="0">
                <a:schemeClr val="dk1"/>
              </a:effectRef>
              <a:fontRef idx="minor">
                <a:schemeClr val="dk1"/>
              </a:fontRef>
            </p:style>
          </p:pic>
        </p:grpSp>
        <p:pic>
          <p:nvPicPr>
            <p:cNvPr id="9" name="Picture 8">
              <a:extLst>
                <a:ext uri="{FF2B5EF4-FFF2-40B4-BE49-F238E27FC236}">
                  <a16:creationId xmlns:a16="http://schemas.microsoft.com/office/drawing/2014/main" id="{D98EC8AD-EE2A-7FC1-F54B-5AD5F29DC939}"/>
                </a:ext>
              </a:extLst>
            </p:cNvPr>
            <p:cNvPicPr>
              <a:picLocks noChangeAspect="1"/>
            </p:cNvPicPr>
            <p:nvPr/>
          </p:nvPicPr>
          <p:blipFill>
            <a:blip r:embed="rId12"/>
            <a:stretch>
              <a:fillRect/>
            </a:stretch>
          </p:blipFill>
          <p:spPr>
            <a:xfrm>
              <a:off x="2335298" y="2436996"/>
              <a:ext cx="793183" cy="252138"/>
            </a:xfrm>
            <a:prstGeom prst="rect">
              <a:avLst/>
            </a:prstGeom>
            <a:ln w="12700">
              <a:solidFill>
                <a:schemeClr val="bg1">
                  <a:lumMod val="75000"/>
                </a:schemeClr>
              </a:solidFill>
            </a:ln>
          </p:spPr>
        </p:pic>
      </p:grpSp>
      <p:sp>
        <p:nvSpPr>
          <p:cNvPr id="3" name="Slide Number Placeholder 2">
            <a:extLst>
              <a:ext uri="{FF2B5EF4-FFF2-40B4-BE49-F238E27FC236}">
                <a16:creationId xmlns:a16="http://schemas.microsoft.com/office/drawing/2014/main" id="{1A69ACEE-8A6C-4D35-9137-E0D717FEFF66}"/>
              </a:ext>
            </a:extLst>
          </p:cNvPr>
          <p:cNvSpPr>
            <a:spLocks noGrp="1"/>
          </p:cNvSpPr>
          <p:nvPr>
            <p:ph type="sldNum" sz="quarter" idx="17"/>
          </p:nvPr>
        </p:nvSpPr>
        <p:spPr/>
        <p:txBody>
          <a:bodyPr/>
          <a:lstStyle/>
          <a:p>
            <a:fld id="{58AE716E-68DD-2249-A7FA-8AEF0B14DF81}" type="slidenum">
              <a:rPr lang="en-US" smtClean="0"/>
              <a:pPr/>
              <a:t>13</a:t>
            </a:fld>
            <a:endParaRPr lang="en-US" dirty="0"/>
          </a:p>
        </p:txBody>
      </p:sp>
    </p:spTree>
    <p:custDataLst>
      <p:tags r:id="rId1"/>
    </p:custDataLst>
    <p:extLst>
      <p:ext uri="{BB962C8B-B14F-4D97-AF65-F5344CB8AC3E}">
        <p14:creationId xmlns:p14="http://schemas.microsoft.com/office/powerpoint/2010/main" val="1384480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85FCF5C-BCC8-4F52-99C6-D5059E7B9162}"/>
              </a:ext>
            </a:extLst>
          </p:cNvPr>
          <p:cNvSpPr>
            <a:spLocks noGrp="1"/>
          </p:cNvSpPr>
          <p:nvPr>
            <p:ph type="title"/>
          </p:nvPr>
        </p:nvSpPr>
        <p:spPr/>
        <p:txBody>
          <a:bodyPr/>
          <a:lstStyle/>
          <a:p>
            <a:r>
              <a:rPr lang="en-US" dirty="0">
                <a:latin typeface="+mn-lt"/>
              </a:rPr>
              <a:t>Previewing Tests</a:t>
            </a:r>
          </a:p>
        </p:txBody>
      </p:sp>
      <p:grpSp>
        <p:nvGrpSpPr>
          <p:cNvPr id="2" name="Group 1" descr="Images showing the preview button and a preview of a math item for grade 3.">
            <a:extLst>
              <a:ext uri="{FF2B5EF4-FFF2-40B4-BE49-F238E27FC236}">
                <a16:creationId xmlns:a16="http://schemas.microsoft.com/office/drawing/2014/main" id="{3F9B83CD-31B6-1031-5F0A-FB73C5008C87}"/>
              </a:ext>
            </a:extLst>
          </p:cNvPr>
          <p:cNvGrpSpPr/>
          <p:nvPr/>
        </p:nvGrpSpPr>
        <p:grpSpPr>
          <a:xfrm>
            <a:off x="723022" y="1134556"/>
            <a:ext cx="10745955" cy="4588887"/>
            <a:chOff x="696475" y="926720"/>
            <a:chExt cx="10745955" cy="4588887"/>
          </a:xfrm>
        </p:grpSpPr>
        <p:grpSp>
          <p:nvGrpSpPr>
            <p:cNvPr id="15" name="Group 14">
              <a:extLst>
                <a:ext uri="{FF2B5EF4-FFF2-40B4-BE49-F238E27FC236}">
                  <a16:creationId xmlns:a16="http://schemas.microsoft.com/office/drawing/2014/main" id="{70EDE193-6EE5-8A0D-1891-654487036698}"/>
                </a:ext>
              </a:extLst>
            </p:cNvPr>
            <p:cNvGrpSpPr/>
            <p:nvPr/>
          </p:nvGrpSpPr>
          <p:grpSpPr>
            <a:xfrm>
              <a:off x="696475" y="926720"/>
              <a:ext cx="1264413" cy="1376639"/>
              <a:chOff x="270152" y="926720"/>
              <a:chExt cx="1264413" cy="1376639"/>
            </a:xfrm>
          </p:grpSpPr>
          <p:pic>
            <p:nvPicPr>
              <p:cNvPr id="10" name="Picture 9">
                <a:extLst>
                  <a:ext uri="{FF2B5EF4-FFF2-40B4-BE49-F238E27FC236}">
                    <a16:creationId xmlns:a16="http://schemas.microsoft.com/office/drawing/2014/main" id="{4C6F6010-3C74-ACA6-9B81-C9CB5327A9EE}"/>
                  </a:ext>
                </a:extLst>
              </p:cNvPr>
              <p:cNvPicPr>
                <a:picLocks noChangeAspect="1"/>
              </p:cNvPicPr>
              <p:nvPr/>
            </p:nvPicPr>
            <p:blipFill>
              <a:blip r:embed="rId4"/>
              <a:stretch>
                <a:fillRect/>
              </a:stretch>
            </p:blipFill>
            <p:spPr>
              <a:xfrm>
                <a:off x="270152" y="926720"/>
                <a:ext cx="1264413" cy="1376639"/>
              </a:xfrm>
              <a:prstGeom prst="rect">
                <a:avLst/>
              </a:prstGeom>
              <a:ln w="38100">
                <a:solidFill>
                  <a:srgbClr val="C05100"/>
                </a:solidFill>
              </a:ln>
            </p:spPr>
          </p:pic>
          <p:pic>
            <p:nvPicPr>
              <p:cNvPr id="6" name="Graphic 5" descr="Cursor with solid fill">
                <a:extLst>
                  <a:ext uri="{FF2B5EF4-FFF2-40B4-BE49-F238E27FC236}">
                    <a16:creationId xmlns:a16="http://schemas.microsoft.com/office/drawing/2014/main" id="{4026B1BD-6109-C9F8-570A-412DFFBF64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2358" y="1290457"/>
                <a:ext cx="576980" cy="576980"/>
              </a:xfrm>
              <a:prstGeom prst="rect">
                <a:avLst/>
              </a:prstGeom>
            </p:spPr>
          </p:pic>
        </p:grpSp>
        <p:pic>
          <p:nvPicPr>
            <p:cNvPr id="14" name="Picture 13">
              <a:extLst>
                <a:ext uri="{FF2B5EF4-FFF2-40B4-BE49-F238E27FC236}">
                  <a16:creationId xmlns:a16="http://schemas.microsoft.com/office/drawing/2014/main" id="{E95ED5BE-04A5-2847-C8DC-C47936859A5E}"/>
                </a:ext>
              </a:extLst>
            </p:cNvPr>
            <p:cNvPicPr>
              <a:picLocks noChangeAspect="1"/>
            </p:cNvPicPr>
            <p:nvPr/>
          </p:nvPicPr>
          <p:blipFill>
            <a:blip r:embed="rId7"/>
            <a:stretch>
              <a:fillRect/>
            </a:stretch>
          </p:blipFill>
          <p:spPr>
            <a:xfrm>
              <a:off x="2346112" y="1290456"/>
              <a:ext cx="9096318" cy="422515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11" name="Straight Arrow Connector 10">
              <a:extLst>
                <a:ext uri="{FF2B5EF4-FFF2-40B4-BE49-F238E27FC236}">
                  <a16:creationId xmlns:a16="http://schemas.microsoft.com/office/drawing/2014/main" id="{E32B2C80-1E19-0110-2743-F9F8ADE56D2D}"/>
                </a:ext>
              </a:extLst>
            </p:cNvPr>
            <p:cNvCxnSpPr>
              <a:cxnSpLocks/>
            </p:cNvCxnSpPr>
            <p:nvPr/>
          </p:nvCxnSpPr>
          <p:spPr>
            <a:xfrm flipV="1">
              <a:off x="5601005" y="2067372"/>
              <a:ext cx="0" cy="76598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C88205B-932A-4287-991F-51FD65F1581C}"/>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163689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CF03F2-6516-B6CA-9847-F4D409E52C9A}"/>
              </a:ext>
            </a:extLst>
          </p:cNvPr>
          <p:cNvSpPr>
            <a:spLocks noGrp="1"/>
          </p:cNvSpPr>
          <p:nvPr>
            <p:ph type="title"/>
          </p:nvPr>
        </p:nvSpPr>
        <p:spPr/>
        <p:txBody>
          <a:bodyPr/>
          <a:lstStyle/>
          <a:p>
            <a:r>
              <a:rPr lang="en-US" dirty="0"/>
              <a:t>Copy/Duplicate a Test</a:t>
            </a:r>
          </a:p>
        </p:txBody>
      </p:sp>
      <p:grpSp>
        <p:nvGrpSpPr>
          <p:cNvPr id="4" name="Group 3" descr="Images showing the copy button and the copying test window.">
            <a:extLst>
              <a:ext uri="{FF2B5EF4-FFF2-40B4-BE49-F238E27FC236}">
                <a16:creationId xmlns:a16="http://schemas.microsoft.com/office/drawing/2014/main" id="{1154C226-FBEA-47D9-0D18-DE59C254F00C}"/>
              </a:ext>
            </a:extLst>
          </p:cNvPr>
          <p:cNvGrpSpPr/>
          <p:nvPr/>
        </p:nvGrpSpPr>
        <p:grpSpPr>
          <a:xfrm>
            <a:off x="957868" y="812360"/>
            <a:ext cx="10306251" cy="5403665"/>
            <a:chOff x="696475" y="789217"/>
            <a:chExt cx="10306251" cy="5403665"/>
          </a:xfrm>
        </p:grpSpPr>
        <p:pic>
          <p:nvPicPr>
            <p:cNvPr id="7" name="Picture 6">
              <a:extLst>
                <a:ext uri="{FF2B5EF4-FFF2-40B4-BE49-F238E27FC236}">
                  <a16:creationId xmlns:a16="http://schemas.microsoft.com/office/drawing/2014/main" id="{96302C20-B43B-F8E3-E4EE-88D465FBD4E5}"/>
                </a:ext>
              </a:extLst>
            </p:cNvPr>
            <p:cNvPicPr>
              <a:picLocks noChangeAspect="1"/>
            </p:cNvPicPr>
            <p:nvPr/>
          </p:nvPicPr>
          <p:blipFill>
            <a:blip r:embed="rId4"/>
            <a:stretch>
              <a:fillRect/>
            </a:stretch>
          </p:blipFill>
          <p:spPr>
            <a:xfrm>
              <a:off x="4554833" y="789217"/>
              <a:ext cx="3307057" cy="1679526"/>
            </a:xfrm>
            <a:prstGeom prst="rect">
              <a:avLst/>
            </a:prstGeom>
            <a:ln w="12700">
              <a:solidFill>
                <a:schemeClr val="bg1">
                  <a:lumMod val="75000"/>
                </a:schemeClr>
              </a:solidFill>
            </a:ln>
          </p:spPr>
        </p:pic>
        <p:pic>
          <p:nvPicPr>
            <p:cNvPr id="9" name="Picture 8">
              <a:extLst>
                <a:ext uri="{FF2B5EF4-FFF2-40B4-BE49-F238E27FC236}">
                  <a16:creationId xmlns:a16="http://schemas.microsoft.com/office/drawing/2014/main" id="{BAB0A5D7-8A5A-47B6-99C8-EF999A279A14}"/>
                </a:ext>
              </a:extLst>
            </p:cNvPr>
            <p:cNvPicPr>
              <a:picLocks noChangeAspect="1"/>
            </p:cNvPicPr>
            <p:nvPr/>
          </p:nvPicPr>
          <p:blipFill>
            <a:blip r:embed="rId5"/>
            <a:stretch>
              <a:fillRect/>
            </a:stretch>
          </p:blipFill>
          <p:spPr>
            <a:xfrm>
              <a:off x="1189274" y="2672062"/>
              <a:ext cx="9813452" cy="303884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CFC537AE-A4E0-3332-6655-B9A413C0F527}"/>
                </a:ext>
              </a:extLst>
            </p:cNvPr>
            <p:cNvSpPr/>
            <p:nvPr/>
          </p:nvSpPr>
          <p:spPr>
            <a:xfrm>
              <a:off x="3840634" y="5767985"/>
              <a:ext cx="3332897" cy="424897"/>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Copied tests can be edited.</a:t>
              </a:r>
              <a:endParaRPr lang="en-US" sz="2000" dirty="0">
                <a:solidFill>
                  <a:schemeClr val="bg1"/>
                </a:solidFill>
              </a:endParaRPr>
            </a:p>
          </p:txBody>
        </p:sp>
        <p:cxnSp>
          <p:nvCxnSpPr>
            <p:cNvPr id="12" name="Straight Arrow Connector 11">
              <a:extLst>
                <a:ext uri="{FF2B5EF4-FFF2-40B4-BE49-F238E27FC236}">
                  <a16:creationId xmlns:a16="http://schemas.microsoft.com/office/drawing/2014/main" id="{680B0ED0-8FA9-AE60-493B-1F81D4BD782E}"/>
                </a:ext>
              </a:extLst>
            </p:cNvPr>
            <p:cNvCxnSpPr>
              <a:cxnSpLocks/>
            </p:cNvCxnSpPr>
            <p:nvPr/>
          </p:nvCxnSpPr>
          <p:spPr>
            <a:xfrm flipH="1" flipV="1">
              <a:off x="2884868" y="5653825"/>
              <a:ext cx="955767" cy="317479"/>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78213D6F-FA57-DC96-B143-86E0CCC5504E}"/>
                </a:ext>
              </a:extLst>
            </p:cNvPr>
            <p:cNvCxnSpPr>
              <a:cxnSpLocks/>
            </p:cNvCxnSpPr>
            <p:nvPr/>
          </p:nvCxnSpPr>
          <p:spPr>
            <a:xfrm>
              <a:off x="3236811" y="2500065"/>
              <a:ext cx="0" cy="80685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FC01AE9-3C3C-7889-68DB-8EF39C70B51D}"/>
                </a:ext>
              </a:extLst>
            </p:cNvPr>
            <p:cNvCxnSpPr>
              <a:cxnSpLocks/>
            </p:cNvCxnSpPr>
            <p:nvPr/>
          </p:nvCxnSpPr>
          <p:spPr>
            <a:xfrm>
              <a:off x="5730629" y="2500065"/>
              <a:ext cx="0" cy="806856"/>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2E02100D-B51F-C7C1-BF1B-9807664CC1CD}"/>
                </a:ext>
              </a:extLst>
            </p:cNvPr>
            <p:cNvGrpSpPr/>
            <p:nvPr/>
          </p:nvGrpSpPr>
          <p:grpSpPr>
            <a:xfrm>
              <a:off x="696475" y="926720"/>
              <a:ext cx="1389490" cy="1405179"/>
              <a:chOff x="270152" y="926720"/>
              <a:chExt cx="1389490" cy="1405179"/>
            </a:xfrm>
          </p:grpSpPr>
          <p:pic>
            <p:nvPicPr>
              <p:cNvPr id="14" name="Picture 13">
                <a:extLst>
                  <a:ext uri="{FF2B5EF4-FFF2-40B4-BE49-F238E27FC236}">
                    <a16:creationId xmlns:a16="http://schemas.microsoft.com/office/drawing/2014/main" id="{69BE6261-4467-9A6D-566F-8568DC83FC25}"/>
                  </a:ext>
                </a:extLst>
              </p:cNvPr>
              <p:cNvPicPr>
                <a:picLocks noChangeAspect="1"/>
              </p:cNvPicPr>
              <p:nvPr/>
            </p:nvPicPr>
            <p:blipFill>
              <a:blip r:embed="rId6"/>
              <a:stretch>
                <a:fillRect/>
              </a:stretch>
            </p:blipFill>
            <p:spPr>
              <a:xfrm>
                <a:off x="270152" y="926720"/>
                <a:ext cx="1264413" cy="1376639"/>
              </a:xfrm>
              <a:prstGeom prst="rect">
                <a:avLst/>
              </a:prstGeom>
              <a:ln w="38100">
                <a:solidFill>
                  <a:srgbClr val="C05100"/>
                </a:solidFill>
              </a:ln>
            </p:spPr>
          </p:pic>
          <p:pic>
            <p:nvPicPr>
              <p:cNvPr id="15" name="Graphic 14" descr="Cursor with solid fill">
                <a:extLst>
                  <a:ext uri="{FF2B5EF4-FFF2-40B4-BE49-F238E27FC236}">
                    <a16:creationId xmlns:a16="http://schemas.microsoft.com/office/drawing/2014/main" id="{10BD48D7-8A14-CD64-8AC8-328A04299C2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82662" y="1754919"/>
                <a:ext cx="576980" cy="576980"/>
              </a:xfrm>
              <a:prstGeom prst="rect">
                <a:avLst/>
              </a:prstGeom>
            </p:spPr>
          </p:pic>
        </p:grpSp>
        <p:pic>
          <p:nvPicPr>
            <p:cNvPr id="16" name="Graphic 15" descr="Cursor with solid fill">
              <a:extLst>
                <a:ext uri="{FF2B5EF4-FFF2-40B4-BE49-F238E27FC236}">
                  <a16:creationId xmlns:a16="http://schemas.microsoft.com/office/drawing/2014/main" id="{E76D1460-CCF3-8C96-5432-54E5EB498B5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779029" y="3306921"/>
              <a:ext cx="576980" cy="576980"/>
            </a:xfrm>
            <a:prstGeom prst="rect">
              <a:avLst/>
            </a:prstGeom>
          </p:spPr>
        </p:pic>
        <p:pic>
          <p:nvPicPr>
            <p:cNvPr id="17" name="Graphic 16" descr="Cursor with solid fill">
              <a:extLst>
                <a:ext uri="{FF2B5EF4-FFF2-40B4-BE49-F238E27FC236}">
                  <a16:creationId xmlns:a16="http://schemas.microsoft.com/office/drawing/2014/main" id="{A3621C9B-A355-BBE7-DD8E-3268E6CB727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3400" y="2195914"/>
              <a:ext cx="576980" cy="576980"/>
            </a:xfrm>
            <a:prstGeom prst="rect">
              <a:avLst/>
            </a:prstGeom>
          </p:spPr>
        </p:pic>
      </p:grpSp>
      <p:sp>
        <p:nvSpPr>
          <p:cNvPr id="2" name="Slide Number Placeholder 1">
            <a:extLst>
              <a:ext uri="{FF2B5EF4-FFF2-40B4-BE49-F238E27FC236}">
                <a16:creationId xmlns:a16="http://schemas.microsoft.com/office/drawing/2014/main" id="{023B0306-EB78-F6F7-9667-AFF3376465DF}"/>
              </a:ext>
            </a:extLst>
          </p:cNvPr>
          <p:cNvSpPr>
            <a:spLocks noGrp="1"/>
          </p:cNvSpPr>
          <p:nvPr>
            <p:ph type="sldNum" sz="quarter" idx="17"/>
          </p:nvPr>
        </p:nvSpPr>
        <p:spPr/>
        <p:txBody>
          <a:bodyPr/>
          <a:lstStyle/>
          <a:p>
            <a:fld id="{58AE716E-68DD-2249-A7FA-8AEF0B14DF81}" type="slidenum">
              <a:rPr lang="en-US" smtClean="0"/>
              <a:pPr/>
              <a:t>15</a:t>
            </a:fld>
            <a:endParaRPr lang="en-US" dirty="0"/>
          </a:p>
        </p:txBody>
      </p:sp>
    </p:spTree>
    <p:custDataLst>
      <p:tags r:id="rId1"/>
    </p:custDataLst>
    <p:extLst>
      <p:ext uri="{BB962C8B-B14F-4D97-AF65-F5344CB8AC3E}">
        <p14:creationId xmlns:p14="http://schemas.microsoft.com/office/powerpoint/2010/main" val="2800837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37DAF9-F4C4-4C0E-AB26-9CD7628A73B9}"/>
              </a:ext>
            </a:extLst>
          </p:cNvPr>
          <p:cNvSpPr>
            <a:spLocks noGrp="1"/>
          </p:cNvSpPr>
          <p:nvPr>
            <p:ph type="title"/>
          </p:nvPr>
        </p:nvSpPr>
        <p:spPr/>
        <p:txBody>
          <a:bodyPr/>
          <a:lstStyle/>
          <a:p>
            <a:r>
              <a:rPr lang="en-US" dirty="0">
                <a:latin typeface="+mn-lt"/>
              </a:rPr>
              <a:t>Making Changes to Your Tests</a:t>
            </a:r>
          </a:p>
        </p:txBody>
      </p:sp>
      <p:pic>
        <p:nvPicPr>
          <p:cNvPr id="6" name="Picture 5" descr="Test table of results with focus on the edit button.">
            <a:extLst>
              <a:ext uri="{FF2B5EF4-FFF2-40B4-BE49-F238E27FC236}">
                <a16:creationId xmlns:a16="http://schemas.microsoft.com/office/drawing/2014/main" id="{24C74045-6FB8-9FB7-9045-E0F1099A47AB}"/>
              </a:ext>
            </a:extLst>
          </p:cNvPr>
          <p:cNvPicPr>
            <a:picLocks noChangeAspect="1"/>
          </p:cNvPicPr>
          <p:nvPr/>
        </p:nvPicPr>
        <p:blipFill>
          <a:blip r:embed="rId4"/>
          <a:stretch>
            <a:fillRect/>
          </a:stretch>
        </p:blipFill>
        <p:spPr>
          <a:xfrm>
            <a:off x="426230" y="1113949"/>
            <a:ext cx="11529854" cy="43683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8EB548BB-B6C3-417D-B1F3-AF6707AE511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cxnSp>
        <p:nvCxnSpPr>
          <p:cNvPr id="2" name="Straight Arrow Connector 1">
            <a:extLst>
              <a:ext uri="{FF2B5EF4-FFF2-40B4-BE49-F238E27FC236}">
                <a16:creationId xmlns:a16="http://schemas.microsoft.com/office/drawing/2014/main" id="{B76614AC-D0CD-C0D4-3DD8-ADDBC1BC445C}"/>
              </a:ext>
              <a:ext uri="{C183D7F6-B498-43B3-948B-1728B52AA6E4}">
                <adec:decorative xmlns:adec="http://schemas.microsoft.com/office/drawing/2017/decorative" val="1"/>
              </a:ext>
            </a:extLst>
          </p:cNvPr>
          <p:cNvCxnSpPr>
            <a:cxnSpLocks/>
          </p:cNvCxnSpPr>
          <p:nvPr/>
        </p:nvCxnSpPr>
        <p:spPr>
          <a:xfrm flipV="1">
            <a:off x="736270" y="3095174"/>
            <a:ext cx="683617" cy="274451"/>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70067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5F17B4-636D-5206-717E-2D63A08CA60A}"/>
              </a:ext>
            </a:extLst>
          </p:cNvPr>
          <p:cNvSpPr>
            <a:spLocks noGrp="1"/>
          </p:cNvSpPr>
          <p:nvPr>
            <p:ph type="title"/>
          </p:nvPr>
        </p:nvSpPr>
        <p:spPr/>
        <p:txBody>
          <a:bodyPr/>
          <a:lstStyle/>
          <a:p>
            <a:r>
              <a:rPr lang="en-US" dirty="0"/>
              <a:t>Apply a Label</a:t>
            </a:r>
          </a:p>
        </p:txBody>
      </p:sp>
      <p:grpSp>
        <p:nvGrpSpPr>
          <p:cNvPr id="5" name="Group 4" descr="Images displaying the label buttons and the Apply Label windows.">
            <a:extLst>
              <a:ext uri="{FF2B5EF4-FFF2-40B4-BE49-F238E27FC236}">
                <a16:creationId xmlns:a16="http://schemas.microsoft.com/office/drawing/2014/main" id="{56E7D39D-0200-8084-0D1C-6858A40019AA}"/>
              </a:ext>
            </a:extLst>
          </p:cNvPr>
          <p:cNvGrpSpPr/>
          <p:nvPr/>
        </p:nvGrpSpPr>
        <p:grpSpPr>
          <a:xfrm>
            <a:off x="693282" y="906830"/>
            <a:ext cx="10999965" cy="5090071"/>
            <a:chOff x="693282" y="906830"/>
            <a:chExt cx="10999965" cy="5090071"/>
          </a:xfrm>
        </p:grpSpPr>
        <p:pic>
          <p:nvPicPr>
            <p:cNvPr id="6" name="Picture 5">
              <a:extLst>
                <a:ext uri="{FF2B5EF4-FFF2-40B4-BE49-F238E27FC236}">
                  <a16:creationId xmlns:a16="http://schemas.microsoft.com/office/drawing/2014/main" id="{49A73A2A-044B-83D9-15F8-E9C2F764B359}"/>
                </a:ext>
              </a:extLst>
            </p:cNvPr>
            <p:cNvPicPr>
              <a:picLocks noChangeAspect="1"/>
            </p:cNvPicPr>
            <p:nvPr/>
          </p:nvPicPr>
          <p:blipFill rotWithShape="1">
            <a:blip r:embed="rId4"/>
            <a:srcRect t="63927"/>
            <a:stretch/>
          </p:blipFill>
          <p:spPr>
            <a:xfrm>
              <a:off x="7877197" y="1492113"/>
              <a:ext cx="3816050" cy="2190712"/>
            </a:xfrm>
            <a:prstGeom prst="rect">
              <a:avLst/>
            </a:prstGeom>
            <a:ln w="12700">
              <a:solidFill>
                <a:schemeClr val="bg1">
                  <a:lumMod val="75000"/>
                </a:schemeClr>
              </a:solidFill>
            </a:ln>
          </p:spPr>
        </p:pic>
        <p:grpSp>
          <p:nvGrpSpPr>
            <p:cNvPr id="24" name="Group 23">
              <a:extLst>
                <a:ext uri="{FF2B5EF4-FFF2-40B4-BE49-F238E27FC236}">
                  <a16:creationId xmlns:a16="http://schemas.microsoft.com/office/drawing/2014/main" id="{C37FD8F7-66B3-FFC6-6F69-1B700F1D9231}"/>
                </a:ext>
              </a:extLst>
            </p:cNvPr>
            <p:cNvGrpSpPr/>
            <p:nvPr/>
          </p:nvGrpSpPr>
          <p:grpSpPr>
            <a:xfrm>
              <a:off x="693282" y="978821"/>
              <a:ext cx="1264413" cy="5010663"/>
              <a:chOff x="1716363" y="784825"/>
              <a:chExt cx="1264413" cy="5010663"/>
            </a:xfrm>
          </p:grpSpPr>
          <p:pic>
            <p:nvPicPr>
              <p:cNvPr id="9" name="Picture 8">
                <a:extLst>
                  <a:ext uri="{FF2B5EF4-FFF2-40B4-BE49-F238E27FC236}">
                    <a16:creationId xmlns:a16="http://schemas.microsoft.com/office/drawing/2014/main" id="{3F1EBEA6-D0DA-7BD3-E3EC-6F3340E3D837}"/>
                  </a:ext>
                </a:extLst>
              </p:cNvPr>
              <p:cNvPicPr>
                <a:picLocks noChangeAspect="1"/>
              </p:cNvPicPr>
              <p:nvPr/>
            </p:nvPicPr>
            <p:blipFill>
              <a:blip r:embed="rId5"/>
              <a:stretch>
                <a:fillRect/>
              </a:stretch>
            </p:blipFill>
            <p:spPr>
              <a:xfrm>
                <a:off x="1753341" y="784825"/>
                <a:ext cx="1227435" cy="513292"/>
              </a:xfrm>
              <a:prstGeom prst="rect">
                <a:avLst/>
              </a:prstGeom>
              <a:ln w="38100">
                <a:solidFill>
                  <a:srgbClr val="C05100"/>
                </a:solidFill>
              </a:ln>
            </p:spPr>
          </p:pic>
          <p:pic>
            <p:nvPicPr>
              <p:cNvPr id="15" name="Picture 14">
                <a:extLst>
                  <a:ext uri="{FF2B5EF4-FFF2-40B4-BE49-F238E27FC236}">
                    <a16:creationId xmlns:a16="http://schemas.microsoft.com/office/drawing/2014/main" id="{D1F26D41-BE3E-5875-1C0D-F068B9CF1A23}"/>
                  </a:ext>
                </a:extLst>
              </p:cNvPr>
              <p:cNvPicPr>
                <a:picLocks noChangeAspect="1"/>
              </p:cNvPicPr>
              <p:nvPr/>
            </p:nvPicPr>
            <p:blipFill>
              <a:blip r:embed="rId6"/>
              <a:stretch>
                <a:fillRect/>
              </a:stretch>
            </p:blipFill>
            <p:spPr>
              <a:xfrm>
                <a:off x="1716363" y="4418849"/>
                <a:ext cx="1264413" cy="1376639"/>
              </a:xfrm>
              <a:prstGeom prst="rect">
                <a:avLst/>
              </a:prstGeom>
              <a:ln w="38100">
                <a:solidFill>
                  <a:srgbClr val="C05100"/>
                </a:solidFill>
              </a:ln>
            </p:spPr>
          </p:pic>
          <p:pic>
            <p:nvPicPr>
              <p:cNvPr id="7" name="Picture 6">
                <a:extLst>
                  <a:ext uri="{FF2B5EF4-FFF2-40B4-BE49-F238E27FC236}">
                    <a16:creationId xmlns:a16="http://schemas.microsoft.com/office/drawing/2014/main" id="{18045687-3B20-79A8-C3E6-5FA88801F6ED}"/>
                  </a:ext>
                </a:extLst>
              </p:cNvPr>
              <p:cNvPicPr>
                <a:picLocks noChangeAspect="1"/>
              </p:cNvPicPr>
              <p:nvPr/>
            </p:nvPicPr>
            <p:blipFill>
              <a:blip r:embed="rId7"/>
              <a:stretch>
                <a:fillRect/>
              </a:stretch>
            </p:blipFill>
            <p:spPr>
              <a:xfrm>
                <a:off x="2099254" y="1589581"/>
                <a:ext cx="498630" cy="2537803"/>
              </a:xfrm>
              <a:prstGeom prst="rect">
                <a:avLst/>
              </a:prstGeom>
              <a:ln w="38100">
                <a:solidFill>
                  <a:srgbClr val="C05100"/>
                </a:solidFill>
              </a:ln>
            </p:spPr>
          </p:pic>
        </p:grpSp>
        <p:grpSp>
          <p:nvGrpSpPr>
            <p:cNvPr id="23" name="Group 22">
              <a:extLst>
                <a:ext uri="{FF2B5EF4-FFF2-40B4-BE49-F238E27FC236}">
                  <a16:creationId xmlns:a16="http://schemas.microsoft.com/office/drawing/2014/main" id="{E7F97CD2-52DF-AF92-A71F-54667781D387}"/>
                </a:ext>
              </a:extLst>
            </p:cNvPr>
            <p:cNvGrpSpPr/>
            <p:nvPr/>
          </p:nvGrpSpPr>
          <p:grpSpPr>
            <a:xfrm>
              <a:off x="2333667" y="906830"/>
              <a:ext cx="5143214" cy="5090071"/>
              <a:chOff x="3122629" y="906830"/>
              <a:chExt cx="5143214" cy="5090071"/>
            </a:xfrm>
          </p:grpSpPr>
          <p:pic>
            <p:nvPicPr>
              <p:cNvPr id="4" name="Picture 3">
                <a:extLst>
                  <a:ext uri="{FF2B5EF4-FFF2-40B4-BE49-F238E27FC236}">
                    <a16:creationId xmlns:a16="http://schemas.microsoft.com/office/drawing/2014/main" id="{9EEC0591-88EB-5B27-3AEC-8D24DEA762F4}"/>
                  </a:ext>
                </a:extLst>
              </p:cNvPr>
              <p:cNvPicPr>
                <a:picLocks noChangeAspect="1"/>
              </p:cNvPicPr>
              <p:nvPr/>
            </p:nvPicPr>
            <p:blipFill>
              <a:blip r:embed="rId8"/>
              <a:stretch>
                <a:fillRect/>
              </a:stretch>
            </p:blipFill>
            <p:spPr>
              <a:xfrm>
                <a:off x="3576448" y="906830"/>
                <a:ext cx="4689395" cy="5090071"/>
              </a:xfrm>
              <a:prstGeom prst="rect">
                <a:avLst/>
              </a:prstGeom>
              <a:ln w="12700">
                <a:solidFill>
                  <a:schemeClr val="bg1">
                    <a:lumMod val="75000"/>
                  </a:schemeClr>
                </a:solidFill>
              </a:ln>
            </p:spPr>
          </p:pic>
          <p:pic>
            <p:nvPicPr>
              <p:cNvPr id="18" name="Picture 17">
                <a:extLst>
                  <a:ext uri="{FF2B5EF4-FFF2-40B4-BE49-F238E27FC236}">
                    <a16:creationId xmlns:a16="http://schemas.microsoft.com/office/drawing/2014/main" id="{DC3CAC62-B9D2-6A21-785A-9E575F8E1C44}"/>
                  </a:ext>
                </a:extLst>
              </p:cNvPr>
              <p:cNvPicPr>
                <a:picLocks noChangeAspect="1"/>
              </p:cNvPicPr>
              <p:nvPr/>
            </p:nvPicPr>
            <p:blipFill>
              <a:blip r:embed="rId9"/>
              <a:stretch>
                <a:fillRect/>
              </a:stretch>
            </p:blipFill>
            <p:spPr>
              <a:xfrm>
                <a:off x="3805465" y="2531393"/>
                <a:ext cx="178401" cy="178401"/>
              </a:xfrm>
              <a:prstGeom prst="rect">
                <a:avLst/>
              </a:prstGeom>
            </p:spPr>
          </p:pic>
          <p:pic>
            <p:nvPicPr>
              <p:cNvPr id="20" name="Picture 19">
                <a:extLst>
                  <a:ext uri="{FF2B5EF4-FFF2-40B4-BE49-F238E27FC236}">
                    <a16:creationId xmlns:a16="http://schemas.microsoft.com/office/drawing/2014/main" id="{4EDB3BB5-126F-3C3B-8994-3828E63EDBAB}"/>
                  </a:ext>
                </a:extLst>
              </p:cNvPr>
              <p:cNvPicPr>
                <a:picLocks noChangeAspect="1"/>
              </p:cNvPicPr>
              <p:nvPr/>
            </p:nvPicPr>
            <p:blipFill>
              <a:blip r:embed="rId10"/>
              <a:stretch>
                <a:fillRect/>
              </a:stretch>
            </p:blipFill>
            <p:spPr>
              <a:xfrm>
                <a:off x="4470814" y="4929525"/>
                <a:ext cx="3651112" cy="952875"/>
              </a:xfrm>
              <a:prstGeom prst="rect">
                <a:avLst/>
              </a:prstGeom>
            </p:spPr>
          </p:pic>
          <p:cxnSp>
            <p:nvCxnSpPr>
              <p:cNvPr id="11" name="Straight Arrow Connector 10">
                <a:extLst>
                  <a:ext uri="{FF2B5EF4-FFF2-40B4-BE49-F238E27FC236}">
                    <a16:creationId xmlns:a16="http://schemas.microsoft.com/office/drawing/2014/main" id="{AD76964E-0548-2CE8-BFD8-CE0DEF0F7690}"/>
                  </a:ext>
                </a:extLst>
              </p:cNvPr>
              <p:cNvCxnSpPr>
                <a:cxnSpLocks/>
              </p:cNvCxnSpPr>
              <p:nvPr/>
            </p:nvCxnSpPr>
            <p:spPr>
              <a:xfrm flipV="1">
                <a:off x="3122629" y="2341319"/>
                <a:ext cx="683617" cy="274451"/>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pic>
          <p:nvPicPr>
            <p:cNvPr id="10" name="Graphic 9" descr="Cursor with solid fill">
              <a:extLst>
                <a:ext uri="{FF2B5EF4-FFF2-40B4-BE49-F238E27FC236}">
                  <a16:creationId xmlns:a16="http://schemas.microsoft.com/office/drawing/2014/main" id="{60DB5EFB-5C99-88FC-D7C1-21ECA09B1AD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6911" y="5197773"/>
              <a:ext cx="797003" cy="797003"/>
            </a:xfrm>
            <a:prstGeom prst="rect">
              <a:avLst/>
            </a:prstGeom>
          </p:spPr>
        </p:pic>
      </p:grpSp>
      <p:sp>
        <p:nvSpPr>
          <p:cNvPr id="2" name="Slide Number Placeholder 1">
            <a:extLst>
              <a:ext uri="{FF2B5EF4-FFF2-40B4-BE49-F238E27FC236}">
                <a16:creationId xmlns:a16="http://schemas.microsoft.com/office/drawing/2014/main" id="{A2253C0C-9367-A7E6-2BDE-9E8713FBCC37}"/>
              </a:ext>
            </a:extLst>
          </p:cNvPr>
          <p:cNvSpPr>
            <a:spLocks noGrp="1"/>
          </p:cNvSpPr>
          <p:nvPr>
            <p:ph type="sldNum" sz="quarter" idx="17"/>
          </p:nvPr>
        </p:nvSpPr>
        <p:spPr/>
        <p:txBody>
          <a:bodyPr/>
          <a:lstStyle/>
          <a:p>
            <a:fld id="{58AE716E-68DD-2249-A7FA-8AEF0B14DF81}" type="slidenum">
              <a:rPr lang="en-US" smtClean="0"/>
              <a:pPr/>
              <a:t>17</a:t>
            </a:fld>
            <a:endParaRPr lang="en-US" dirty="0"/>
          </a:p>
        </p:txBody>
      </p:sp>
    </p:spTree>
    <p:custDataLst>
      <p:tags r:id="rId1"/>
    </p:custDataLst>
    <p:extLst>
      <p:ext uri="{BB962C8B-B14F-4D97-AF65-F5344CB8AC3E}">
        <p14:creationId xmlns:p14="http://schemas.microsoft.com/office/powerpoint/2010/main" val="2944498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CB6821-A7AA-AF3E-C638-FB25B86CA411}"/>
              </a:ext>
            </a:extLst>
          </p:cNvPr>
          <p:cNvSpPr>
            <a:spLocks noGrp="1"/>
          </p:cNvSpPr>
          <p:nvPr>
            <p:ph type="title"/>
          </p:nvPr>
        </p:nvSpPr>
        <p:spPr/>
        <p:txBody>
          <a:bodyPr/>
          <a:lstStyle/>
          <a:p>
            <a:r>
              <a:rPr lang="en-US" dirty="0"/>
              <a:t>Create a New Label</a:t>
            </a:r>
          </a:p>
        </p:txBody>
      </p:sp>
      <p:grpSp>
        <p:nvGrpSpPr>
          <p:cNvPr id="9" name="Group 8" descr="Images displaying the Apply Label and Edit Label windows.">
            <a:extLst>
              <a:ext uri="{FF2B5EF4-FFF2-40B4-BE49-F238E27FC236}">
                <a16:creationId xmlns:a16="http://schemas.microsoft.com/office/drawing/2014/main" id="{59EA356A-3F9A-6CA6-B769-B6B5E30AF624}"/>
              </a:ext>
            </a:extLst>
          </p:cNvPr>
          <p:cNvGrpSpPr/>
          <p:nvPr/>
        </p:nvGrpSpPr>
        <p:grpSpPr>
          <a:xfrm>
            <a:off x="1840676" y="1082910"/>
            <a:ext cx="9345840" cy="4860180"/>
            <a:chOff x="1840676" y="1082910"/>
            <a:chExt cx="9345840" cy="4860180"/>
          </a:xfrm>
        </p:grpSpPr>
        <p:pic>
          <p:nvPicPr>
            <p:cNvPr id="4" name="Picture 3">
              <a:extLst>
                <a:ext uri="{FF2B5EF4-FFF2-40B4-BE49-F238E27FC236}">
                  <a16:creationId xmlns:a16="http://schemas.microsoft.com/office/drawing/2014/main" id="{A5F16D0F-8717-20AB-8C8A-52964E1833C7}"/>
                </a:ext>
              </a:extLst>
            </p:cNvPr>
            <p:cNvPicPr>
              <a:picLocks noChangeAspect="1"/>
            </p:cNvPicPr>
            <p:nvPr/>
          </p:nvPicPr>
          <p:blipFill>
            <a:blip r:embed="rId4"/>
            <a:stretch>
              <a:fillRect/>
            </a:stretch>
          </p:blipFill>
          <p:spPr>
            <a:xfrm>
              <a:off x="1840676" y="1082910"/>
              <a:ext cx="4023490" cy="4367269"/>
            </a:xfrm>
            <a:prstGeom prst="rect">
              <a:avLst/>
            </a:prstGeom>
            <a:ln w="12700">
              <a:solidFill>
                <a:schemeClr val="bg1">
                  <a:lumMod val="75000"/>
                </a:schemeClr>
              </a:solidFill>
            </a:ln>
          </p:spPr>
        </p:pic>
        <p:pic>
          <p:nvPicPr>
            <p:cNvPr id="5" name="Picture 4" descr="The edit label window displays a field for entering a label name, options for creating sublabels, and save and cancel buttons.">
              <a:extLst>
                <a:ext uri="{FF2B5EF4-FFF2-40B4-BE49-F238E27FC236}">
                  <a16:creationId xmlns:a16="http://schemas.microsoft.com/office/drawing/2014/main" id="{75BF38E1-F9B5-B517-FA05-2D0027E5DC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2975" y="1082910"/>
              <a:ext cx="4353160" cy="4367268"/>
            </a:xfrm>
            <a:prstGeom prst="rect">
              <a:avLst/>
            </a:prstGeom>
            <a:ln w="12700">
              <a:solidFill>
                <a:schemeClr val="bg1">
                  <a:lumMod val="75000"/>
                </a:schemeClr>
              </a:solidFill>
            </a:ln>
          </p:spPr>
        </p:pic>
        <p:cxnSp>
          <p:nvCxnSpPr>
            <p:cNvPr id="6" name="Straight Arrow Connector 5">
              <a:extLst>
                <a:ext uri="{FF2B5EF4-FFF2-40B4-BE49-F238E27FC236}">
                  <a16:creationId xmlns:a16="http://schemas.microsoft.com/office/drawing/2014/main" id="{D5F76B13-7237-9C82-0BC2-7FD1D49B0036}"/>
                </a:ext>
              </a:extLst>
            </p:cNvPr>
            <p:cNvCxnSpPr>
              <a:cxnSpLocks/>
            </p:cNvCxnSpPr>
            <p:nvPr/>
          </p:nvCxnSpPr>
          <p:spPr>
            <a:xfrm flipV="1">
              <a:off x="6081166" y="1992826"/>
              <a:ext cx="683617" cy="274451"/>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7" name="Graphic 6" descr="Cursor with solid fill">
              <a:extLst>
                <a:ext uri="{FF2B5EF4-FFF2-40B4-BE49-F238E27FC236}">
                  <a16:creationId xmlns:a16="http://schemas.microsoft.com/office/drawing/2014/main" id="{3E8104DC-1477-F1DF-652B-4C6760405D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79985" y="4629416"/>
              <a:ext cx="820762" cy="820762"/>
            </a:xfrm>
            <a:prstGeom prst="rect">
              <a:avLst/>
            </a:prstGeom>
          </p:spPr>
        </p:pic>
        <p:pic>
          <p:nvPicPr>
            <p:cNvPr id="8" name="Graphic 7" descr="Cursor with solid fill">
              <a:extLst>
                <a:ext uri="{FF2B5EF4-FFF2-40B4-BE49-F238E27FC236}">
                  <a16:creationId xmlns:a16="http://schemas.microsoft.com/office/drawing/2014/main" id="{ADFCC400-42DF-316F-9889-10CE7D6364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365754" y="5122328"/>
              <a:ext cx="820762" cy="820762"/>
            </a:xfrm>
            <a:prstGeom prst="rect">
              <a:avLst/>
            </a:prstGeom>
          </p:spPr>
        </p:pic>
      </p:grpSp>
      <p:sp>
        <p:nvSpPr>
          <p:cNvPr id="2" name="Slide Number Placeholder 1">
            <a:extLst>
              <a:ext uri="{FF2B5EF4-FFF2-40B4-BE49-F238E27FC236}">
                <a16:creationId xmlns:a16="http://schemas.microsoft.com/office/drawing/2014/main" id="{77966AE0-12E5-D8EB-F745-8DC3109EEAA6}"/>
              </a:ext>
            </a:extLst>
          </p:cNvPr>
          <p:cNvSpPr>
            <a:spLocks noGrp="1"/>
          </p:cNvSpPr>
          <p:nvPr>
            <p:ph type="sldNum" sz="quarter" idx="17"/>
          </p:nvPr>
        </p:nvSpPr>
        <p:spPr/>
        <p:txBody>
          <a:bodyPr/>
          <a:lstStyle/>
          <a:p>
            <a:fld id="{58AE716E-68DD-2249-A7FA-8AEF0B14DF81}" type="slidenum">
              <a:rPr lang="en-US" smtClean="0"/>
              <a:pPr/>
              <a:t>18</a:t>
            </a:fld>
            <a:endParaRPr lang="en-US" dirty="0"/>
          </a:p>
        </p:txBody>
      </p:sp>
    </p:spTree>
    <p:custDataLst>
      <p:tags r:id="rId1"/>
    </p:custDataLst>
    <p:extLst>
      <p:ext uri="{BB962C8B-B14F-4D97-AF65-F5344CB8AC3E}">
        <p14:creationId xmlns:p14="http://schemas.microsoft.com/office/powerpoint/2010/main" val="2189470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A590E-2FCF-45EA-8E2B-E3B50FC62B9F}"/>
              </a:ext>
            </a:extLst>
          </p:cNvPr>
          <p:cNvSpPr>
            <a:spLocks noGrp="1"/>
          </p:cNvSpPr>
          <p:nvPr>
            <p:ph type="title"/>
          </p:nvPr>
        </p:nvSpPr>
        <p:spPr>
          <a:xfrm>
            <a:off x="209968" y="36736"/>
            <a:ext cx="11369528" cy="518012"/>
          </a:xfrm>
        </p:spPr>
        <p:txBody>
          <a:bodyPr>
            <a:noAutofit/>
          </a:bodyPr>
          <a:lstStyle/>
          <a:p>
            <a:r>
              <a:rPr lang="en-US" dirty="0">
                <a:latin typeface="+mn-lt"/>
              </a:rPr>
              <a:t>How to Share Your Tests with Others for Administration</a:t>
            </a:r>
          </a:p>
        </p:txBody>
      </p:sp>
      <p:grpSp>
        <p:nvGrpSpPr>
          <p:cNvPr id="11" name="Group 10" descr="Image displaying step one of the process of sharing tests for administration purposes.">
            <a:extLst>
              <a:ext uri="{FF2B5EF4-FFF2-40B4-BE49-F238E27FC236}">
                <a16:creationId xmlns:a16="http://schemas.microsoft.com/office/drawing/2014/main" id="{15BBFBAE-5C61-DA2F-A0F0-16DF41E75FFA}"/>
              </a:ext>
            </a:extLst>
          </p:cNvPr>
          <p:cNvGrpSpPr/>
          <p:nvPr/>
        </p:nvGrpSpPr>
        <p:grpSpPr>
          <a:xfrm>
            <a:off x="582236" y="1164172"/>
            <a:ext cx="11027527" cy="4671180"/>
            <a:chOff x="582236" y="1349079"/>
            <a:chExt cx="11027527" cy="4671180"/>
          </a:xfrm>
        </p:grpSpPr>
        <p:grpSp>
          <p:nvGrpSpPr>
            <p:cNvPr id="2" name="Group 1">
              <a:extLst>
                <a:ext uri="{FF2B5EF4-FFF2-40B4-BE49-F238E27FC236}">
                  <a16:creationId xmlns:a16="http://schemas.microsoft.com/office/drawing/2014/main" id="{77A4D407-0BF0-E0A9-5F6E-3571BB402F45}"/>
                </a:ext>
              </a:extLst>
            </p:cNvPr>
            <p:cNvGrpSpPr/>
            <p:nvPr/>
          </p:nvGrpSpPr>
          <p:grpSpPr>
            <a:xfrm>
              <a:off x="582236" y="1349079"/>
              <a:ext cx="11027527" cy="4159842"/>
              <a:chOff x="1308110" y="1735631"/>
              <a:chExt cx="9575775" cy="3386737"/>
            </a:xfrm>
          </p:grpSpPr>
          <p:pic>
            <p:nvPicPr>
              <p:cNvPr id="4" name="Picture 3" descr="A screenshot of a computer&#10;&#10;Description automatically generated">
                <a:extLst>
                  <a:ext uri="{FF2B5EF4-FFF2-40B4-BE49-F238E27FC236}">
                    <a16:creationId xmlns:a16="http://schemas.microsoft.com/office/drawing/2014/main" id="{7738556C-B7D6-0376-6391-63B4FF6AC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110" y="1735631"/>
                <a:ext cx="9575775" cy="338673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7" name="Flowchart: Connector 26">
                <a:extLst>
                  <a:ext uri="{FF2B5EF4-FFF2-40B4-BE49-F238E27FC236}">
                    <a16:creationId xmlns:a16="http://schemas.microsoft.com/office/drawing/2014/main" id="{87A5694F-B352-9D49-DED4-AF1BEEF69281}"/>
                  </a:ext>
                </a:extLst>
              </p:cNvPr>
              <p:cNvSpPr/>
              <p:nvPr/>
            </p:nvSpPr>
            <p:spPr>
              <a:xfrm>
                <a:off x="5133326" y="2128537"/>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grpSp>
        <p:pic>
          <p:nvPicPr>
            <p:cNvPr id="5" name="Graphic 4" descr="Cursor with solid fill">
              <a:extLst>
                <a:ext uri="{FF2B5EF4-FFF2-40B4-BE49-F238E27FC236}">
                  <a16:creationId xmlns:a16="http://schemas.microsoft.com/office/drawing/2014/main" id="{DE054A2A-7F9A-5614-0E50-9E3BCC5FBF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0478" y="4271542"/>
              <a:ext cx="698863" cy="698863"/>
            </a:xfrm>
            <a:prstGeom prst="rect">
              <a:avLst/>
            </a:prstGeom>
          </p:spPr>
        </p:pic>
        <p:pic>
          <p:nvPicPr>
            <p:cNvPr id="7" name="Picture 6">
              <a:extLst>
                <a:ext uri="{FF2B5EF4-FFF2-40B4-BE49-F238E27FC236}">
                  <a16:creationId xmlns:a16="http://schemas.microsoft.com/office/drawing/2014/main" id="{358CF813-A89E-AA54-F2BF-50A14A86256C}"/>
                </a:ext>
              </a:extLst>
            </p:cNvPr>
            <p:cNvPicPr>
              <a:picLocks noChangeAspect="1"/>
            </p:cNvPicPr>
            <p:nvPr/>
          </p:nvPicPr>
          <p:blipFill>
            <a:blip r:embed="rId7"/>
            <a:stretch>
              <a:fillRect/>
            </a:stretch>
          </p:blipFill>
          <p:spPr>
            <a:xfrm>
              <a:off x="1833437" y="4719025"/>
              <a:ext cx="2059293" cy="1301234"/>
            </a:xfrm>
            <a:prstGeom prst="rect">
              <a:avLst/>
            </a:prstGeom>
            <a:ln w="38100">
              <a:solidFill>
                <a:srgbClr val="C05100"/>
              </a:solidFill>
            </a:ln>
          </p:spPr>
        </p:pic>
        <p:pic>
          <p:nvPicPr>
            <p:cNvPr id="10" name="Picture 9">
              <a:extLst>
                <a:ext uri="{FF2B5EF4-FFF2-40B4-BE49-F238E27FC236}">
                  <a16:creationId xmlns:a16="http://schemas.microsoft.com/office/drawing/2014/main" id="{2A83A50C-2A24-9EFB-0A39-DD0D7278A36A}"/>
                </a:ext>
              </a:extLst>
            </p:cNvPr>
            <p:cNvPicPr>
              <a:picLocks noChangeAspect="1"/>
            </p:cNvPicPr>
            <p:nvPr/>
          </p:nvPicPr>
          <p:blipFill>
            <a:blip r:embed="rId8"/>
            <a:stretch>
              <a:fillRect/>
            </a:stretch>
          </p:blipFill>
          <p:spPr>
            <a:xfrm>
              <a:off x="770709" y="4916356"/>
              <a:ext cx="313507" cy="356259"/>
            </a:xfrm>
            <a:prstGeom prst="rect">
              <a:avLst/>
            </a:prstGeom>
          </p:spPr>
        </p:pic>
      </p:grpSp>
      <p:sp>
        <p:nvSpPr>
          <p:cNvPr id="3" name="Slide Number Placeholder 2">
            <a:extLst>
              <a:ext uri="{FF2B5EF4-FFF2-40B4-BE49-F238E27FC236}">
                <a16:creationId xmlns:a16="http://schemas.microsoft.com/office/drawing/2014/main" id="{71B95CF3-BB9C-4169-B0B3-F53495C5221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423999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1"/>
          <p:cNvSpPr>
            <a:spLocks noGrp="1"/>
          </p:cNvSpPr>
          <p:nvPr>
            <p:ph type="title"/>
          </p:nvPr>
        </p:nvSpPr>
        <p:spPr/>
        <p:txBody>
          <a:bodyPr/>
          <a:lstStyle/>
          <a:p>
            <a:r>
              <a:rPr lang="en-US" dirty="0">
                <a:latin typeface="+mn-lt"/>
              </a:rPr>
              <a:t>Objectives</a:t>
            </a:r>
          </a:p>
        </p:txBody>
      </p:sp>
      <p:graphicFrame>
        <p:nvGraphicFramePr>
          <p:cNvPr id="2" name="Table 6">
            <a:extLst>
              <a:ext uri="{FF2B5EF4-FFF2-40B4-BE49-F238E27FC236}">
                <a16:creationId xmlns:a16="http://schemas.microsoft.com/office/drawing/2014/main" id="{89113B5D-B702-9B20-EB3B-E75C0A6A5924}"/>
              </a:ext>
            </a:extLst>
          </p:cNvPr>
          <p:cNvGraphicFramePr>
            <a:graphicFrameLocks noGrp="1"/>
          </p:cNvGraphicFramePr>
          <p:nvPr>
            <p:extLst>
              <p:ext uri="{D42A27DB-BD31-4B8C-83A1-F6EECF244321}">
                <p14:modId xmlns:p14="http://schemas.microsoft.com/office/powerpoint/2010/main" val="3204608496"/>
              </p:ext>
            </p:extLst>
          </p:nvPr>
        </p:nvGraphicFramePr>
        <p:xfrm>
          <a:off x="706381" y="963994"/>
          <a:ext cx="5389619" cy="4985250"/>
        </p:xfrm>
        <a:graphic>
          <a:graphicData uri="http://schemas.openxmlformats.org/drawingml/2006/table">
            <a:tbl>
              <a:tblPr firstRow="1" bandRow="1">
                <a:tableStyleId>{5C22544A-7EE6-4342-B048-85BDC9FD1C3A}</a:tableStyleId>
              </a:tblPr>
              <a:tblGrid>
                <a:gridCol w="4407345">
                  <a:extLst>
                    <a:ext uri="{9D8B030D-6E8A-4147-A177-3AD203B41FA5}">
                      <a16:colId xmlns:a16="http://schemas.microsoft.com/office/drawing/2014/main" val="728412979"/>
                    </a:ext>
                  </a:extLst>
                </a:gridCol>
                <a:gridCol w="982274">
                  <a:extLst>
                    <a:ext uri="{9D8B030D-6E8A-4147-A177-3AD203B41FA5}">
                      <a16:colId xmlns:a16="http://schemas.microsoft.com/office/drawing/2014/main" val="1108310202"/>
                    </a:ext>
                  </a:extLst>
                </a:gridCol>
              </a:tblGrid>
              <a:tr h="447510">
                <a:tc>
                  <a:txBody>
                    <a:bodyPr/>
                    <a:lstStyle/>
                    <a:p>
                      <a:r>
                        <a:rPr lang="en-US" sz="2400" dirty="0">
                          <a:latin typeface="+mn-lt"/>
                        </a:rPr>
                        <a:t>Topics</a:t>
                      </a:r>
                    </a:p>
                  </a:txBody>
                  <a:tcPr/>
                </a:tc>
                <a:tc>
                  <a:txBody>
                    <a:bodyPr/>
                    <a:lstStyle/>
                    <a:p>
                      <a:r>
                        <a:rPr lang="en-US" sz="2400" dirty="0">
                          <a:latin typeface="+mn-lt"/>
                        </a:rPr>
                        <a:t>Slides</a:t>
                      </a:r>
                    </a:p>
                  </a:txBody>
                  <a:tcPr/>
                </a:tc>
                <a:extLst>
                  <a:ext uri="{0D108BD9-81ED-4DB2-BD59-A6C34878D82A}">
                    <a16:rowId xmlns:a16="http://schemas.microsoft.com/office/drawing/2014/main" val="3139074663"/>
                  </a:ext>
                </a:extLst>
              </a:tr>
              <a:tr h="6252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1. How to Find Tests Using Quick Links, Content Tab, and the Standards Panel</a:t>
                      </a:r>
                    </a:p>
                  </a:txBody>
                  <a:tcPr anchor="ctr"/>
                </a:tc>
                <a:tc>
                  <a:txBody>
                    <a:bodyPr/>
                    <a:lstStyle/>
                    <a:p>
                      <a:pPr algn="l"/>
                      <a:r>
                        <a:rPr lang="en-US" sz="2000" dirty="0"/>
                        <a:t>3–11</a:t>
                      </a:r>
                    </a:p>
                  </a:txBody>
                  <a:tcPr anchor="ctr"/>
                </a:tc>
                <a:extLst>
                  <a:ext uri="{0D108BD9-81ED-4DB2-BD59-A6C34878D82A}">
                    <a16:rowId xmlns:a16="http://schemas.microsoft.com/office/drawing/2014/main" val="1407595950"/>
                  </a:ext>
                </a:extLst>
              </a:tr>
              <a:tr h="5293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2. How to Perform Common Tasks on Tests</a:t>
                      </a:r>
                    </a:p>
                  </a:txBody>
                  <a:tcPr anchor="ctr"/>
                </a:tc>
                <a:tc>
                  <a:txBody>
                    <a:bodyPr/>
                    <a:lstStyle/>
                    <a:p>
                      <a:pPr algn="l"/>
                      <a:r>
                        <a:rPr lang="en-US" sz="2000" dirty="0"/>
                        <a:t>12–25</a:t>
                      </a:r>
                    </a:p>
                  </a:txBody>
                  <a:tcPr anchor="ctr"/>
                </a:tc>
                <a:extLst>
                  <a:ext uri="{0D108BD9-81ED-4DB2-BD59-A6C34878D82A}">
                    <a16:rowId xmlns:a16="http://schemas.microsoft.com/office/drawing/2014/main" val="2674837791"/>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Preview a Test</a:t>
                      </a:r>
                    </a:p>
                  </a:txBody>
                  <a:tcPr/>
                </a:tc>
                <a:tc>
                  <a:txBody>
                    <a:bodyPr/>
                    <a:lstStyle/>
                    <a:p>
                      <a:pPr algn="l"/>
                      <a:r>
                        <a:rPr lang="en-US" sz="2000" dirty="0"/>
                        <a:t>14</a:t>
                      </a:r>
                    </a:p>
                  </a:txBody>
                  <a:tcPr/>
                </a:tc>
                <a:extLst>
                  <a:ext uri="{0D108BD9-81ED-4DB2-BD59-A6C34878D82A}">
                    <a16:rowId xmlns:a16="http://schemas.microsoft.com/office/drawing/2014/main" val="4168116360"/>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Copy/Duplicate a Test</a:t>
                      </a:r>
                    </a:p>
                  </a:txBody>
                  <a:tcPr/>
                </a:tc>
                <a:tc>
                  <a:txBody>
                    <a:bodyPr/>
                    <a:lstStyle/>
                    <a:p>
                      <a:pPr algn="l"/>
                      <a:r>
                        <a:rPr lang="en-US" sz="2000" dirty="0"/>
                        <a:t>15</a:t>
                      </a:r>
                    </a:p>
                  </a:txBody>
                  <a:tcPr/>
                </a:tc>
                <a:extLst>
                  <a:ext uri="{0D108BD9-81ED-4DB2-BD59-A6C34878D82A}">
                    <a16:rowId xmlns:a16="http://schemas.microsoft.com/office/drawing/2014/main" val="3030522114"/>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Edit a Test with Draft Status</a:t>
                      </a:r>
                    </a:p>
                  </a:txBody>
                  <a:tcPr/>
                </a:tc>
                <a:tc>
                  <a:txBody>
                    <a:bodyPr/>
                    <a:lstStyle/>
                    <a:p>
                      <a:pPr algn="l"/>
                      <a:r>
                        <a:rPr lang="en-US" sz="2000" dirty="0"/>
                        <a:t>16</a:t>
                      </a:r>
                    </a:p>
                  </a:txBody>
                  <a:tcPr/>
                </a:tc>
                <a:extLst>
                  <a:ext uri="{0D108BD9-81ED-4DB2-BD59-A6C34878D82A}">
                    <a16:rowId xmlns:a16="http://schemas.microsoft.com/office/drawing/2014/main" val="2002759378"/>
                  </a:ext>
                </a:extLst>
              </a:tr>
              <a:tr h="41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Add a Label  </a:t>
                      </a:r>
                    </a:p>
                  </a:txBody>
                  <a:tcPr/>
                </a:tc>
                <a:tc>
                  <a:txBody>
                    <a:bodyPr/>
                    <a:lstStyle/>
                    <a:p>
                      <a:pPr algn="l"/>
                      <a:r>
                        <a:rPr lang="en-US" sz="2000" dirty="0"/>
                        <a:t>17–18</a:t>
                      </a:r>
                    </a:p>
                  </a:txBody>
                  <a:tcPr/>
                </a:tc>
                <a:extLst>
                  <a:ext uri="{0D108BD9-81ED-4DB2-BD59-A6C34878D82A}">
                    <a16:rowId xmlns:a16="http://schemas.microsoft.com/office/drawing/2014/main" val="2134759732"/>
                  </a:ext>
                </a:extLst>
              </a:tr>
              <a:tr h="4428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Share Tests with Other Educators</a:t>
                      </a:r>
                    </a:p>
                  </a:txBody>
                  <a:tcPr/>
                </a:tc>
                <a:tc>
                  <a:txBody>
                    <a:bodyPr/>
                    <a:lstStyle/>
                    <a:p>
                      <a:pPr algn="l"/>
                      <a:r>
                        <a:rPr lang="en-US" sz="2000" dirty="0"/>
                        <a:t>19–21</a:t>
                      </a:r>
                    </a:p>
                  </a:txBody>
                  <a:tcPr/>
                </a:tc>
                <a:extLst>
                  <a:ext uri="{0D108BD9-81ED-4DB2-BD59-A6C34878D82A}">
                    <a16:rowId xmlns:a16="http://schemas.microsoft.com/office/drawing/2014/main" val="3063232776"/>
                  </a:ext>
                </a:extLst>
              </a:tr>
              <a:tr h="4103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Build a Test Booklet for Printing</a:t>
                      </a:r>
                    </a:p>
                  </a:txBody>
                  <a:tcPr/>
                </a:tc>
                <a:tc>
                  <a:txBody>
                    <a:bodyPr/>
                    <a:lstStyle/>
                    <a:p>
                      <a:pPr algn="l"/>
                      <a:r>
                        <a:rPr lang="en-US" sz="2000" dirty="0"/>
                        <a:t>22–24</a:t>
                      </a:r>
                    </a:p>
                  </a:txBody>
                  <a:tcPr/>
                </a:tc>
                <a:extLst>
                  <a:ext uri="{0D108BD9-81ED-4DB2-BD59-A6C34878D82A}">
                    <a16:rowId xmlns:a16="http://schemas.microsoft.com/office/drawing/2014/main" val="3341720200"/>
                  </a:ext>
                </a:extLst>
              </a:tr>
              <a:tr h="6252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      — Archive, Delete, or Restore a Test</a:t>
                      </a:r>
                    </a:p>
                  </a:txBody>
                  <a:tcPr/>
                </a:tc>
                <a:tc>
                  <a:txBody>
                    <a:bodyPr/>
                    <a:lstStyle/>
                    <a:p>
                      <a:pPr algn="l"/>
                      <a:r>
                        <a:rPr lang="en-US" sz="2000" dirty="0"/>
                        <a:t>25</a:t>
                      </a:r>
                    </a:p>
                  </a:txBody>
                  <a:tcPr/>
                </a:tc>
                <a:extLst>
                  <a:ext uri="{0D108BD9-81ED-4DB2-BD59-A6C34878D82A}">
                    <a16:rowId xmlns:a16="http://schemas.microsoft.com/office/drawing/2014/main" val="3490117513"/>
                  </a:ext>
                </a:extLst>
              </a:tr>
            </a:tbl>
          </a:graphicData>
        </a:graphic>
      </p:graphicFrame>
      <p:graphicFrame>
        <p:nvGraphicFramePr>
          <p:cNvPr id="3" name="Table 6">
            <a:extLst>
              <a:ext uri="{FF2B5EF4-FFF2-40B4-BE49-F238E27FC236}">
                <a16:creationId xmlns:a16="http://schemas.microsoft.com/office/drawing/2014/main" id="{A72DD693-4426-EE49-CF81-F5BBC8D88D7F}"/>
              </a:ext>
            </a:extLst>
          </p:cNvPr>
          <p:cNvGraphicFramePr>
            <a:graphicFrameLocks noGrp="1"/>
          </p:cNvGraphicFramePr>
          <p:nvPr>
            <p:extLst>
              <p:ext uri="{D42A27DB-BD31-4B8C-83A1-F6EECF244321}">
                <p14:modId xmlns:p14="http://schemas.microsoft.com/office/powerpoint/2010/main" val="3622667576"/>
              </p:ext>
            </p:extLst>
          </p:nvPr>
        </p:nvGraphicFramePr>
        <p:xfrm>
          <a:off x="6220207" y="963994"/>
          <a:ext cx="5222225" cy="4950143"/>
        </p:xfrm>
        <a:graphic>
          <a:graphicData uri="http://schemas.openxmlformats.org/drawingml/2006/table">
            <a:tbl>
              <a:tblPr firstRow="1" bandRow="1">
                <a:tableStyleId>{5C22544A-7EE6-4342-B048-85BDC9FD1C3A}</a:tableStyleId>
              </a:tblPr>
              <a:tblGrid>
                <a:gridCol w="4196366">
                  <a:extLst>
                    <a:ext uri="{9D8B030D-6E8A-4147-A177-3AD203B41FA5}">
                      <a16:colId xmlns:a16="http://schemas.microsoft.com/office/drawing/2014/main" val="728412979"/>
                    </a:ext>
                  </a:extLst>
                </a:gridCol>
                <a:gridCol w="1025859">
                  <a:extLst>
                    <a:ext uri="{9D8B030D-6E8A-4147-A177-3AD203B41FA5}">
                      <a16:colId xmlns:a16="http://schemas.microsoft.com/office/drawing/2014/main" val="1108310202"/>
                    </a:ext>
                  </a:extLst>
                </a:gridCol>
              </a:tblGrid>
              <a:tr h="470110">
                <a:tc>
                  <a:txBody>
                    <a:bodyPr/>
                    <a:lstStyle/>
                    <a:p>
                      <a:r>
                        <a:rPr lang="en-US" sz="2400" dirty="0"/>
                        <a:t>Topics</a:t>
                      </a:r>
                      <a:endParaRPr lang="en-US" sz="2400" dirty="0">
                        <a:latin typeface="+mn-lt"/>
                      </a:endParaRPr>
                    </a:p>
                  </a:txBody>
                  <a:tcPr/>
                </a:tc>
                <a:tc>
                  <a:txBody>
                    <a:bodyPr/>
                    <a:lstStyle/>
                    <a:p>
                      <a:r>
                        <a:rPr lang="en-US" sz="2400" dirty="0"/>
                        <a:t>Slides</a:t>
                      </a:r>
                      <a:endParaRPr lang="en-US" sz="2400" dirty="0">
                        <a:latin typeface="+mn-lt"/>
                      </a:endParaRPr>
                    </a:p>
                  </a:txBody>
                  <a:tcPr/>
                </a:tc>
                <a:extLst>
                  <a:ext uri="{0D108BD9-81ED-4DB2-BD59-A6C34878D82A}">
                    <a16:rowId xmlns:a16="http://schemas.microsoft.com/office/drawing/2014/main" val="3139074663"/>
                  </a:ext>
                </a:extLst>
              </a:tr>
              <a:tr h="690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3. How to Automatically Create a Test</a:t>
                      </a:r>
                    </a:p>
                  </a:txBody>
                  <a:tcPr anchor="ctr"/>
                </a:tc>
                <a:tc>
                  <a:txBody>
                    <a:bodyPr/>
                    <a:lstStyle/>
                    <a:p>
                      <a:pPr algn="l"/>
                      <a:r>
                        <a:rPr lang="en-US" sz="2000" dirty="0"/>
                        <a:t>26–32</a:t>
                      </a:r>
                    </a:p>
                  </a:txBody>
                  <a:tcPr anchor="ctr"/>
                </a:tc>
                <a:extLst>
                  <a:ext uri="{0D108BD9-81ED-4DB2-BD59-A6C34878D82A}">
                    <a16:rowId xmlns:a16="http://schemas.microsoft.com/office/drawing/2014/main" val="1407595950"/>
                  </a:ext>
                </a:extLst>
              </a:tr>
              <a:tr h="71749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4. How to Manually Create a Test</a:t>
                      </a:r>
                    </a:p>
                  </a:txBody>
                  <a:tcPr anchor="ctr"/>
                </a:tc>
                <a:tc>
                  <a:txBody>
                    <a:bodyPr/>
                    <a:lstStyle/>
                    <a:p>
                      <a:pPr algn="l"/>
                      <a:r>
                        <a:rPr lang="en-US" sz="2000" dirty="0"/>
                        <a:t>33–37</a:t>
                      </a:r>
                    </a:p>
                  </a:txBody>
                  <a:tcPr anchor="ctr"/>
                </a:tc>
                <a:extLst>
                  <a:ext uri="{0D108BD9-81ED-4DB2-BD59-A6C34878D82A}">
                    <a16:rowId xmlns:a16="http://schemas.microsoft.com/office/drawing/2014/main" val="2674837791"/>
                  </a:ext>
                </a:extLst>
              </a:tr>
              <a:tr h="12014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5. How to Publish a Test and Change Administration Dates</a:t>
                      </a:r>
                    </a:p>
                  </a:txBody>
                  <a:tcPr anchor="ctr"/>
                </a:tc>
                <a:tc>
                  <a:txBody>
                    <a:bodyPr/>
                    <a:lstStyle/>
                    <a:p>
                      <a:pPr algn="l"/>
                      <a:r>
                        <a:rPr lang="en-US" sz="2000" dirty="0"/>
                        <a:t>38–40</a:t>
                      </a:r>
                    </a:p>
                  </a:txBody>
                  <a:tcPr anchor="ctr"/>
                </a:tc>
                <a:extLst>
                  <a:ext uri="{0D108BD9-81ED-4DB2-BD59-A6C34878D82A}">
                    <a16:rowId xmlns:a16="http://schemas.microsoft.com/office/drawing/2014/main" val="4168116360"/>
                  </a:ext>
                </a:extLst>
              </a:tr>
              <a:tr h="8886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6. How to Create Workgroups for Sharing Tests with Other Educators</a:t>
                      </a:r>
                    </a:p>
                  </a:txBody>
                  <a:tcPr anchor="ctr"/>
                </a:tc>
                <a:tc>
                  <a:txBody>
                    <a:bodyPr/>
                    <a:lstStyle/>
                    <a:p>
                      <a:pPr algn="l"/>
                      <a:r>
                        <a:rPr lang="en-US" sz="2000" dirty="0"/>
                        <a:t>41–43</a:t>
                      </a:r>
                    </a:p>
                  </a:txBody>
                  <a:tcPr anchor="ctr"/>
                </a:tc>
                <a:extLst>
                  <a:ext uri="{0D108BD9-81ED-4DB2-BD59-A6C34878D82A}">
                    <a16:rowId xmlns:a16="http://schemas.microsoft.com/office/drawing/2014/main" val="3030522114"/>
                  </a:ext>
                </a:extLst>
              </a:tr>
              <a:tr h="9815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t>7. More Information and More Modules</a:t>
                      </a:r>
                    </a:p>
                  </a:txBody>
                  <a:tcPr anchor="ctr"/>
                </a:tc>
                <a:tc>
                  <a:txBody>
                    <a:bodyPr/>
                    <a:lstStyle/>
                    <a:p>
                      <a:pPr algn="l"/>
                      <a:r>
                        <a:rPr lang="en-US" sz="2000" dirty="0"/>
                        <a:t>44–45</a:t>
                      </a:r>
                    </a:p>
                  </a:txBody>
                  <a:tcPr anchor="ctr"/>
                </a:tc>
                <a:extLst>
                  <a:ext uri="{0D108BD9-81ED-4DB2-BD59-A6C34878D82A}">
                    <a16:rowId xmlns:a16="http://schemas.microsoft.com/office/drawing/2014/main" val="2134759732"/>
                  </a:ext>
                </a:extLst>
              </a:tr>
            </a:tbl>
          </a:graphicData>
        </a:graphic>
      </p:graphicFrame>
      <p:sp>
        <p:nvSpPr>
          <p:cNvPr id="5" name="Slide Number Placeholder 4">
            <a:extLst>
              <a:ext uri="{FF2B5EF4-FFF2-40B4-BE49-F238E27FC236}">
                <a16:creationId xmlns:a16="http://schemas.microsoft.com/office/drawing/2014/main" id="{6F11B0C0-A69E-7B4B-AAAF-723E589D726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536400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DEA590E-2FCF-45EA-8E2B-E3B50FC62B9F}"/>
              </a:ext>
            </a:extLst>
          </p:cNvPr>
          <p:cNvSpPr>
            <a:spLocks noGrp="1"/>
          </p:cNvSpPr>
          <p:nvPr>
            <p:ph type="title"/>
          </p:nvPr>
        </p:nvSpPr>
        <p:spPr>
          <a:xfrm>
            <a:off x="209968" y="36736"/>
            <a:ext cx="11369528" cy="518012"/>
          </a:xfrm>
        </p:spPr>
        <p:txBody>
          <a:bodyPr>
            <a:noAutofit/>
          </a:bodyPr>
          <a:lstStyle/>
          <a:p>
            <a:r>
              <a:rPr lang="en-US" dirty="0">
                <a:latin typeface="+mn-lt"/>
              </a:rPr>
              <a:t>How to Share Your Tests with Others for Administration (continued)</a:t>
            </a:r>
          </a:p>
        </p:txBody>
      </p:sp>
      <p:sp>
        <p:nvSpPr>
          <p:cNvPr id="3" name="Slide Number Placeholder 2">
            <a:extLst>
              <a:ext uri="{FF2B5EF4-FFF2-40B4-BE49-F238E27FC236}">
                <a16:creationId xmlns:a16="http://schemas.microsoft.com/office/drawing/2014/main" id="{71B95CF3-BB9C-4169-B0B3-F53495C5221E}"/>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nvGrpSpPr>
          <p:cNvPr id="5" name="Group 4" descr="Steps two through six in the process of sharing tests for administration purposes.">
            <a:extLst>
              <a:ext uri="{FF2B5EF4-FFF2-40B4-BE49-F238E27FC236}">
                <a16:creationId xmlns:a16="http://schemas.microsoft.com/office/drawing/2014/main" id="{288F1473-7877-6D3D-2EF9-C54F77387D8F}"/>
              </a:ext>
            </a:extLst>
          </p:cNvPr>
          <p:cNvGrpSpPr/>
          <p:nvPr/>
        </p:nvGrpSpPr>
        <p:grpSpPr>
          <a:xfrm>
            <a:off x="522003" y="994731"/>
            <a:ext cx="11413816" cy="5010063"/>
            <a:chOff x="522003" y="1153280"/>
            <a:chExt cx="11413816" cy="5010063"/>
          </a:xfrm>
        </p:grpSpPr>
        <p:pic>
          <p:nvPicPr>
            <p:cNvPr id="7" name="Picture 6" descr="A screenshot of a computer&#10;&#10;Description automatically generated with medium confidence">
              <a:extLst>
                <a:ext uri="{FF2B5EF4-FFF2-40B4-BE49-F238E27FC236}">
                  <a16:creationId xmlns:a16="http://schemas.microsoft.com/office/drawing/2014/main" id="{562B535C-67E0-ED21-6530-32021C894E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3" y="1153280"/>
              <a:ext cx="11147993" cy="455143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Flowchart: Connector 9">
              <a:extLst>
                <a:ext uri="{FF2B5EF4-FFF2-40B4-BE49-F238E27FC236}">
                  <a16:creationId xmlns:a16="http://schemas.microsoft.com/office/drawing/2014/main" id="{92552045-34EE-6DA1-26ED-244457758644}"/>
                </a:ext>
              </a:extLst>
            </p:cNvPr>
            <p:cNvSpPr/>
            <p:nvPr/>
          </p:nvSpPr>
          <p:spPr>
            <a:xfrm>
              <a:off x="1945431" y="1602791"/>
              <a:ext cx="267128" cy="256854"/>
            </a:xfrm>
            <a:prstGeom prst="flowChartConnector">
              <a:avLst/>
            </a:prstGeom>
            <a:solidFill>
              <a:srgbClr val="C051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18" name="Flowchart: Connector 17">
              <a:extLst>
                <a:ext uri="{FF2B5EF4-FFF2-40B4-BE49-F238E27FC236}">
                  <a16:creationId xmlns:a16="http://schemas.microsoft.com/office/drawing/2014/main" id="{A3184F4E-02F8-FDD6-3BB9-79B659D563F8}"/>
                </a:ext>
              </a:extLst>
            </p:cNvPr>
            <p:cNvSpPr/>
            <p:nvPr/>
          </p:nvSpPr>
          <p:spPr>
            <a:xfrm>
              <a:off x="1944920" y="317214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9" name="Flowchart: Connector 18">
              <a:extLst>
                <a:ext uri="{FF2B5EF4-FFF2-40B4-BE49-F238E27FC236}">
                  <a16:creationId xmlns:a16="http://schemas.microsoft.com/office/drawing/2014/main" id="{7274976D-F483-6E42-B780-9F63DBB9B438}"/>
                </a:ext>
              </a:extLst>
            </p:cNvPr>
            <p:cNvSpPr/>
            <p:nvPr/>
          </p:nvSpPr>
          <p:spPr>
            <a:xfrm>
              <a:off x="5136922" y="5052592"/>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20" name="Flowchart: Connector 19">
              <a:extLst>
                <a:ext uri="{FF2B5EF4-FFF2-40B4-BE49-F238E27FC236}">
                  <a16:creationId xmlns:a16="http://schemas.microsoft.com/office/drawing/2014/main" id="{6F0FE6A3-E156-5906-F825-C019667F4F63}"/>
                </a:ext>
              </a:extLst>
            </p:cNvPr>
            <p:cNvSpPr/>
            <p:nvPr/>
          </p:nvSpPr>
          <p:spPr>
            <a:xfrm>
              <a:off x="11103392" y="5108593"/>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21" name="Flowchart: Connector 20">
              <a:extLst>
                <a:ext uri="{FF2B5EF4-FFF2-40B4-BE49-F238E27FC236}">
                  <a16:creationId xmlns:a16="http://schemas.microsoft.com/office/drawing/2014/main" id="{B30611F3-7594-C538-1E40-6D8AC9CFDABA}"/>
                </a:ext>
              </a:extLst>
            </p:cNvPr>
            <p:cNvSpPr/>
            <p:nvPr/>
          </p:nvSpPr>
          <p:spPr>
            <a:xfrm>
              <a:off x="7235864" y="317214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pic>
          <p:nvPicPr>
            <p:cNvPr id="30" name="Picture 29">
              <a:extLst>
                <a:ext uri="{FF2B5EF4-FFF2-40B4-BE49-F238E27FC236}">
                  <a16:creationId xmlns:a16="http://schemas.microsoft.com/office/drawing/2014/main" id="{8BB9F47E-113A-3062-6226-070152C5BEE6}"/>
                </a:ext>
              </a:extLst>
            </p:cNvPr>
            <p:cNvPicPr>
              <a:picLocks noChangeAspect="1"/>
            </p:cNvPicPr>
            <p:nvPr/>
          </p:nvPicPr>
          <p:blipFill>
            <a:blip r:embed="rId5"/>
            <a:stretch>
              <a:fillRect/>
            </a:stretch>
          </p:blipFill>
          <p:spPr>
            <a:xfrm>
              <a:off x="10392355" y="5365447"/>
              <a:ext cx="1060225" cy="339272"/>
            </a:xfrm>
            <a:prstGeom prst="rect">
              <a:avLst/>
            </a:prstGeom>
          </p:spPr>
        </p:pic>
        <p:pic>
          <p:nvPicPr>
            <p:cNvPr id="2" name="Graphic 1" descr="Cursor with solid fill">
              <a:extLst>
                <a:ext uri="{FF2B5EF4-FFF2-40B4-BE49-F238E27FC236}">
                  <a16:creationId xmlns:a16="http://schemas.microsoft.com/office/drawing/2014/main" id="{B63965D3-CDC0-7375-531D-6519E90F33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3082" y="1766474"/>
              <a:ext cx="698863" cy="698863"/>
            </a:xfrm>
            <a:prstGeom prst="rect">
              <a:avLst/>
            </a:prstGeom>
          </p:spPr>
        </p:pic>
        <p:pic>
          <p:nvPicPr>
            <p:cNvPr id="4" name="Graphic 3" descr="Cursor with solid fill">
              <a:extLst>
                <a:ext uri="{FF2B5EF4-FFF2-40B4-BE49-F238E27FC236}">
                  <a16:creationId xmlns:a16="http://schemas.microsoft.com/office/drawing/2014/main" id="{5F897CBA-77AD-1ED4-3C4B-7D39F956DF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36956" y="5464480"/>
              <a:ext cx="698863" cy="698863"/>
            </a:xfrm>
            <a:prstGeom prst="rect">
              <a:avLst/>
            </a:prstGeom>
          </p:spPr>
        </p:pic>
      </p:grpSp>
    </p:spTree>
    <p:custDataLst>
      <p:tags r:id="rId1"/>
    </p:custDataLst>
    <p:extLst>
      <p:ext uri="{BB962C8B-B14F-4D97-AF65-F5344CB8AC3E}">
        <p14:creationId xmlns:p14="http://schemas.microsoft.com/office/powerpoint/2010/main" val="873860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A6B358C-3AAA-C574-749D-4A9296904BF0}"/>
              </a:ext>
            </a:extLst>
          </p:cNvPr>
          <p:cNvSpPr>
            <a:spLocks noGrp="1"/>
          </p:cNvSpPr>
          <p:nvPr>
            <p:ph type="title"/>
          </p:nvPr>
        </p:nvSpPr>
        <p:spPr>
          <a:xfrm>
            <a:off x="425450" y="65088"/>
            <a:ext cx="11369675" cy="519112"/>
          </a:xfrm>
        </p:spPr>
        <p:txBody>
          <a:bodyPr>
            <a:noAutofit/>
          </a:bodyPr>
          <a:lstStyle/>
          <a:p>
            <a:r>
              <a:rPr lang="en-US" dirty="0">
                <a:latin typeface="+mn-lt"/>
              </a:rPr>
              <a:t>How to Share Your Tests with Others for Collaboration</a:t>
            </a:r>
          </a:p>
        </p:txBody>
      </p:sp>
      <p:grpSp>
        <p:nvGrpSpPr>
          <p:cNvPr id="4" name="Group 3" descr="The Test Sharing page, showing four steps.">
            <a:extLst>
              <a:ext uri="{FF2B5EF4-FFF2-40B4-BE49-F238E27FC236}">
                <a16:creationId xmlns:a16="http://schemas.microsoft.com/office/drawing/2014/main" id="{5B839CAF-45C2-0A2E-6296-B92B6BE4A7F0}"/>
              </a:ext>
            </a:extLst>
          </p:cNvPr>
          <p:cNvGrpSpPr/>
          <p:nvPr/>
        </p:nvGrpSpPr>
        <p:grpSpPr>
          <a:xfrm>
            <a:off x="718251" y="1053494"/>
            <a:ext cx="10678624" cy="4871055"/>
            <a:chOff x="718251" y="1053494"/>
            <a:chExt cx="10678624" cy="4871055"/>
          </a:xfrm>
        </p:grpSpPr>
        <p:grpSp>
          <p:nvGrpSpPr>
            <p:cNvPr id="12" name="Group 11">
              <a:extLst>
                <a:ext uri="{FF2B5EF4-FFF2-40B4-BE49-F238E27FC236}">
                  <a16:creationId xmlns:a16="http://schemas.microsoft.com/office/drawing/2014/main" id="{6E5BD32C-C17D-10B7-79AC-06842F976FD9}"/>
                </a:ext>
              </a:extLst>
            </p:cNvPr>
            <p:cNvGrpSpPr/>
            <p:nvPr/>
          </p:nvGrpSpPr>
          <p:grpSpPr>
            <a:xfrm>
              <a:off x="718251" y="1053494"/>
              <a:ext cx="10678624" cy="4871055"/>
              <a:chOff x="718251" y="1053494"/>
              <a:chExt cx="10678624" cy="4871055"/>
            </a:xfrm>
          </p:grpSpPr>
          <p:pic>
            <p:nvPicPr>
              <p:cNvPr id="10" name="Picture 9" descr="A screenshot of a computer&#10;&#10;Description automatically generated with medium confidence">
                <a:extLst>
                  <a:ext uri="{FF2B5EF4-FFF2-40B4-BE49-F238E27FC236}">
                    <a16:creationId xmlns:a16="http://schemas.microsoft.com/office/drawing/2014/main" id="{DF88BF0F-728C-3F88-8976-A74DD111C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251" y="1053494"/>
                <a:ext cx="10678624" cy="487105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Rectangle: Rounded Corners 10">
                <a:extLst>
                  <a:ext uri="{FF2B5EF4-FFF2-40B4-BE49-F238E27FC236}">
                    <a16:creationId xmlns:a16="http://schemas.microsoft.com/office/drawing/2014/main" id="{503D2BAE-5A71-F635-0FDA-F7C136FC43CA}"/>
                  </a:ext>
                </a:extLst>
              </p:cNvPr>
              <p:cNvSpPr/>
              <p:nvPr/>
            </p:nvSpPr>
            <p:spPr>
              <a:xfrm>
                <a:off x="5514975" y="2924175"/>
                <a:ext cx="352425" cy="209550"/>
              </a:xfrm>
              <a:prstGeom prst="roundRect">
                <a:avLst/>
              </a:prstGeom>
              <a:solidFill>
                <a:schemeClr val="bg1"/>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18" name="Flowchart: Connector 17">
              <a:extLst>
                <a:ext uri="{FF2B5EF4-FFF2-40B4-BE49-F238E27FC236}">
                  <a16:creationId xmlns:a16="http://schemas.microsoft.com/office/drawing/2014/main" id="{4451473F-6A85-4FD6-52DE-ACB6D1D7EE3C}"/>
                </a:ext>
              </a:extLst>
            </p:cNvPr>
            <p:cNvSpPr/>
            <p:nvPr/>
          </p:nvSpPr>
          <p:spPr>
            <a:xfrm>
              <a:off x="9737883" y="4064727"/>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9" name="Flowchart: Connector 18">
              <a:extLst>
                <a:ext uri="{FF2B5EF4-FFF2-40B4-BE49-F238E27FC236}">
                  <a16:creationId xmlns:a16="http://schemas.microsoft.com/office/drawing/2014/main" id="{24E364FA-264E-9AEA-5317-5B70C7880B2D}"/>
                </a:ext>
              </a:extLst>
            </p:cNvPr>
            <p:cNvSpPr/>
            <p:nvPr/>
          </p:nvSpPr>
          <p:spPr>
            <a:xfrm>
              <a:off x="5035225" y="5193625"/>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20" name="Flowchart: Connector 19">
              <a:extLst>
                <a:ext uri="{FF2B5EF4-FFF2-40B4-BE49-F238E27FC236}">
                  <a16:creationId xmlns:a16="http://schemas.microsoft.com/office/drawing/2014/main" id="{D8230084-3DA4-3050-85D5-202E62D1E224}"/>
                </a:ext>
              </a:extLst>
            </p:cNvPr>
            <p:cNvSpPr/>
            <p:nvPr/>
          </p:nvSpPr>
          <p:spPr>
            <a:xfrm>
              <a:off x="2366490" y="3360594"/>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21" name="Flowchart: Connector 20">
              <a:extLst>
                <a:ext uri="{FF2B5EF4-FFF2-40B4-BE49-F238E27FC236}">
                  <a16:creationId xmlns:a16="http://schemas.microsoft.com/office/drawing/2014/main" id="{F09C8204-C792-EE68-6B1C-D23FFB957E14}"/>
                </a:ext>
              </a:extLst>
            </p:cNvPr>
            <p:cNvSpPr/>
            <p:nvPr/>
          </p:nvSpPr>
          <p:spPr>
            <a:xfrm>
              <a:off x="2366490" y="1494388"/>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2" name="Graphic 1" descr="Cursor with solid fill">
              <a:extLst>
                <a:ext uri="{FF2B5EF4-FFF2-40B4-BE49-F238E27FC236}">
                  <a16:creationId xmlns:a16="http://schemas.microsoft.com/office/drawing/2014/main" id="{317B88A8-80C8-B897-88D1-08025CB1A5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16112" y="1751242"/>
              <a:ext cx="698863" cy="698863"/>
            </a:xfrm>
            <a:prstGeom prst="rect">
              <a:avLst/>
            </a:prstGeom>
          </p:spPr>
        </p:pic>
      </p:grpSp>
      <p:sp>
        <p:nvSpPr>
          <p:cNvPr id="3" name="Slide Number Placeholder 2">
            <a:extLst>
              <a:ext uri="{FF2B5EF4-FFF2-40B4-BE49-F238E27FC236}">
                <a16:creationId xmlns:a16="http://schemas.microsoft.com/office/drawing/2014/main" id="{9DCD3A37-759B-AE7E-70D4-2B8CC74CF29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67783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C55A6-9694-4751-8809-802343B4FBBF}"/>
              </a:ext>
            </a:extLst>
          </p:cNvPr>
          <p:cNvSpPr>
            <a:spLocks noGrp="1"/>
          </p:cNvSpPr>
          <p:nvPr>
            <p:ph type="title"/>
          </p:nvPr>
        </p:nvSpPr>
        <p:spPr/>
        <p:txBody>
          <a:bodyPr/>
          <a:lstStyle/>
          <a:p>
            <a:r>
              <a:rPr lang="en-US" dirty="0">
                <a:latin typeface="+mn-lt"/>
              </a:rPr>
              <a:t>Build a Test Booklet</a:t>
            </a:r>
          </a:p>
        </p:txBody>
      </p:sp>
      <p:grpSp>
        <p:nvGrpSpPr>
          <p:cNvPr id="2" name="Group 1" descr="The Build Booklet button.">
            <a:extLst>
              <a:ext uri="{FF2B5EF4-FFF2-40B4-BE49-F238E27FC236}">
                <a16:creationId xmlns:a16="http://schemas.microsoft.com/office/drawing/2014/main" id="{2316D7DE-9119-A141-0C4B-87451E126271}"/>
              </a:ext>
            </a:extLst>
          </p:cNvPr>
          <p:cNvGrpSpPr/>
          <p:nvPr/>
        </p:nvGrpSpPr>
        <p:grpSpPr>
          <a:xfrm>
            <a:off x="2222500" y="933937"/>
            <a:ext cx="8013699" cy="4750202"/>
            <a:chOff x="2222500" y="933937"/>
            <a:chExt cx="8013699" cy="4750202"/>
          </a:xfrm>
        </p:grpSpPr>
        <p:pic>
          <p:nvPicPr>
            <p:cNvPr id="4" name="Picture 3" descr="Test Actions button open with options displayed.">
              <a:extLst>
                <a:ext uri="{FF2B5EF4-FFF2-40B4-BE49-F238E27FC236}">
                  <a16:creationId xmlns:a16="http://schemas.microsoft.com/office/drawing/2014/main" id="{E40D4BC8-B597-18AD-5002-DAFBDA436693}"/>
                </a:ext>
              </a:extLst>
            </p:cNvPr>
            <p:cNvPicPr>
              <a:picLocks noChangeAspect="1"/>
            </p:cNvPicPr>
            <p:nvPr/>
          </p:nvPicPr>
          <p:blipFill>
            <a:blip r:embed="rId4"/>
            <a:stretch>
              <a:fillRect/>
            </a:stretch>
          </p:blipFill>
          <p:spPr>
            <a:xfrm>
              <a:off x="2222500" y="933937"/>
              <a:ext cx="8013699" cy="475020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Graphic 5" descr="Cursor with solid fill">
              <a:extLst>
                <a:ext uri="{FF2B5EF4-FFF2-40B4-BE49-F238E27FC236}">
                  <a16:creationId xmlns:a16="http://schemas.microsoft.com/office/drawing/2014/main" id="{95E6B4D9-F308-A2AE-86DA-4D862C8355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3571" y="3888689"/>
              <a:ext cx="621945" cy="621945"/>
            </a:xfrm>
            <a:prstGeom prst="rect">
              <a:avLst/>
            </a:prstGeom>
          </p:spPr>
        </p:pic>
      </p:grpSp>
      <p:sp>
        <p:nvSpPr>
          <p:cNvPr id="3" name="Slide Number Placeholder 2">
            <a:extLst>
              <a:ext uri="{FF2B5EF4-FFF2-40B4-BE49-F238E27FC236}">
                <a16:creationId xmlns:a16="http://schemas.microsoft.com/office/drawing/2014/main" id="{57CD2770-26A7-4686-821A-BE935CAA982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144532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AB217F-6CDD-498C-A196-85622E8F1D19}"/>
              </a:ext>
            </a:extLst>
          </p:cNvPr>
          <p:cNvSpPr>
            <a:spLocks noGrp="1"/>
          </p:cNvSpPr>
          <p:nvPr>
            <p:ph type="title"/>
          </p:nvPr>
        </p:nvSpPr>
        <p:spPr/>
        <p:txBody>
          <a:bodyPr/>
          <a:lstStyle/>
          <a:p>
            <a:r>
              <a:rPr lang="en-US" dirty="0">
                <a:latin typeface="+mn-lt"/>
              </a:rPr>
              <a:t>Test Booklet Generator</a:t>
            </a:r>
          </a:p>
        </p:txBody>
      </p:sp>
      <p:grpSp>
        <p:nvGrpSpPr>
          <p:cNvPr id="4" name="Group 3" descr="Images displaying the sections of the Test Booklet Generator page.">
            <a:extLst>
              <a:ext uri="{FF2B5EF4-FFF2-40B4-BE49-F238E27FC236}">
                <a16:creationId xmlns:a16="http://schemas.microsoft.com/office/drawing/2014/main" id="{671C340B-B3E1-8B80-988C-2F18CA9772C8}"/>
              </a:ext>
            </a:extLst>
          </p:cNvPr>
          <p:cNvGrpSpPr/>
          <p:nvPr/>
        </p:nvGrpSpPr>
        <p:grpSpPr>
          <a:xfrm>
            <a:off x="907781" y="912773"/>
            <a:ext cx="10657110" cy="5422991"/>
            <a:chOff x="650204" y="861257"/>
            <a:chExt cx="10657110" cy="5422991"/>
          </a:xfrm>
        </p:grpSpPr>
        <p:pic>
          <p:nvPicPr>
            <p:cNvPr id="2" name="Picture 1" descr="Test Booklet Generator open to the Select Sections panel, which displays options to add a cover page, test directions, test resources, and an end test page">
              <a:extLst>
                <a:ext uri="{FF2B5EF4-FFF2-40B4-BE49-F238E27FC236}">
                  <a16:creationId xmlns:a16="http://schemas.microsoft.com/office/drawing/2014/main" id="{A2ED02EC-E159-C7F7-D0BF-B0ECB7F04DB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204" y="861257"/>
              <a:ext cx="7976730" cy="3055796"/>
            </a:xfrm>
            <a:prstGeom prst="rect">
              <a:avLst/>
            </a:prstGeom>
          </p:spPr>
        </p:pic>
        <p:pic>
          <p:nvPicPr>
            <p:cNvPr id="6" name="Picture 5" descr="Test Booklet Generator open to the Select Editions panel, which displays Student and Teacher editions, along with Preview, Generate PDF, and Cancel buttons">
              <a:extLst>
                <a:ext uri="{FF2B5EF4-FFF2-40B4-BE49-F238E27FC236}">
                  <a16:creationId xmlns:a16="http://schemas.microsoft.com/office/drawing/2014/main" id="{2EC4736C-3B2F-FD51-18DF-CE3945DCB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569" y="3238099"/>
              <a:ext cx="6668745" cy="2901443"/>
            </a:xfrm>
            <a:prstGeom prst="rect">
              <a:avLst/>
            </a:prstGeom>
          </p:spPr>
        </p:pic>
        <p:pic>
          <p:nvPicPr>
            <p:cNvPr id="7" name="Graphic 6" descr="Cursor with solid fill">
              <a:extLst>
                <a:ext uri="{FF2B5EF4-FFF2-40B4-BE49-F238E27FC236}">
                  <a16:creationId xmlns:a16="http://schemas.microsoft.com/office/drawing/2014/main" id="{D483736E-C702-1334-DC8D-286EC1F53A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6284" y="1187285"/>
              <a:ext cx="621945" cy="621945"/>
            </a:xfrm>
            <a:prstGeom prst="rect">
              <a:avLst/>
            </a:prstGeom>
          </p:spPr>
        </p:pic>
        <p:pic>
          <p:nvPicPr>
            <p:cNvPr id="9" name="Graphic 8" descr="Cursor with solid fill">
              <a:extLst>
                <a:ext uri="{FF2B5EF4-FFF2-40B4-BE49-F238E27FC236}">
                  <a16:creationId xmlns:a16="http://schemas.microsoft.com/office/drawing/2014/main" id="{7AB175C9-6C22-EC06-6824-22E7DBEB95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39411" y="5662303"/>
              <a:ext cx="621945" cy="621945"/>
            </a:xfrm>
            <a:prstGeom prst="rect">
              <a:avLst/>
            </a:prstGeom>
          </p:spPr>
        </p:pic>
      </p:grpSp>
      <p:sp>
        <p:nvSpPr>
          <p:cNvPr id="3" name="Slide Number Placeholder 2">
            <a:extLst>
              <a:ext uri="{FF2B5EF4-FFF2-40B4-BE49-F238E27FC236}">
                <a16:creationId xmlns:a16="http://schemas.microsoft.com/office/drawing/2014/main" id="{F3948F39-5E5F-49C6-BA1B-0F37ED95A70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38478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1EE80C-87A7-B231-CB5C-DE41E6452714}"/>
              </a:ext>
            </a:extLst>
          </p:cNvPr>
          <p:cNvSpPr>
            <a:spLocks noGrp="1"/>
          </p:cNvSpPr>
          <p:nvPr>
            <p:ph type="title"/>
          </p:nvPr>
        </p:nvSpPr>
        <p:spPr/>
        <p:txBody>
          <a:bodyPr/>
          <a:lstStyle/>
          <a:p>
            <a:r>
              <a:rPr lang="en-US" dirty="0"/>
              <a:t>Preview the Booklet</a:t>
            </a:r>
          </a:p>
        </p:txBody>
      </p:sp>
      <p:grpSp>
        <p:nvGrpSpPr>
          <p:cNvPr id="9" name="Group 8" descr="Images showing the Print Preview page and the Secure File Center button.">
            <a:extLst>
              <a:ext uri="{FF2B5EF4-FFF2-40B4-BE49-F238E27FC236}">
                <a16:creationId xmlns:a16="http://schemas.microsoft.com/office/drawing/2014/main" id="{5318C5DD-B00D-8C59-B492-1C284649A9B1}"/>
              </a:ext>
            </a:extLst>
          </p:cNvPr>
          <p:cNvGrpSpPr/>
          <p:nvPr/>
        </p:nvGrpSpPr>
        <p:grpSpPr>
          <a:xfrm>
            <a:off x="1140031" y="818539"/>
            <a:ext cx="10302401" cy="5326691"/>
            <a:chOff x="1140031" y="818539"/>
            <a:chExt cx="10302401" cy="5326691"/>
          </a:xfrm>
        </p:grpSpPr>
        <p:grpSp>
          <p:nvGrpSpPr>
            <p:cNvPr id="4" name="Group 3">
              <a:extLst>
                <a:ext uri="{FF2B5EF4-FFF2-40B4-BE49-F238E27FC236}">
                  <a16:creationId xmlns:a16="http://schemas.microsoft.com/office/drawing/2014/main" id="{3BAFB1F4-6B3F-F1C5-9BD6-DB78A56A322D}"/>
                </a:ext>
              </a:extLst>
            </p:cNvPr>
            <p:cNvGrpSpPr/>
            <p:nvPr/>
          </p:nvGrpSpPr>
          <p:grpSpPr>
            <a:xfrm>
              <a:off x="2072518" y="5388403"/>
              <a:ext cx="7976731" cy="756827"/>
              <a:chOff x="2072518" y="5388403"/>
              <a:chExt cx="7976731" cy="756827"/>
            </a:xfrm>
          </p:grpSpPr>
          <p:pic>
            <p:nvPicPr>
              <p:cNvPr id="5" name="Picture 4">
                <a:extLst>
                  <a:ext uri="{FF2B5EF4-FFF2-40B4-BE49-F238E27FC236}">
                    <a16:creationId xmlns:a16="http://schemas.microsoft.com/office/drawing/2014/main" id="{A941E200-9C00-088D-80AF-9AC1CF45276E}"/>
                  </a:ext>
                </a:extLst>
              </p:cNvPr>
              <p:cNvPicPr>
                <a:picLocks noChangeAspect="1"/>
              </p:cNvPicPr>
              <p:nvPr/>
            </p:nvPicPr>
            <p:blipFill>
              <a:blip r:embed="rId4"/>
              <a:stretch>
                <a:fillRect/>
              </a:stretch>
            </p:blipFill>
            <p:spPr>
              <a:xfrm>
                <a:off x="2072518" y="5388403"/>
                <a:ext cx="7976731" cy="756827"/>
              </a:xfrm>
              <a:prstGeom prst="rect">
                <a:avLst/>
              </a:prstGeom>
              <a:ln w="12700">
                <a:solidFill>
                  <a:schemeClr val="bg1">
                    <a:lumMod val="75000"/>
                  </a:schemeClr>
                </a:solidFill>
              </a:ln>
            </p:spPr>
          </p:pic>
          <p:sp>
            <p:nvSpPr>
              <p:cNvPr id="6" name="Oval 5">
                <a:extLst>
                  <a:ext uri="{FF2B5EF4-FFF2-40B4-BE49-F238E27FC236}">
                    <a16:creationId xmlns:a16="http://schemas.microsoft.com/office/drawing/2014/main" id="{1EC630FF-DD3A-38D0-E227-040EB9102016}"/>
                  </a:ext>
                  <a:ext uri="{C183D7F6-B498-43B3-948B-1728B52AA6E4}">
                    <adec:decorative xmlns:adec="http://schemas.microsoft.com/office/drawing/2017/decorative" val="1"/>
                  </a:ext>
                </a:extLst>
              </p:cNvPr>
              <p:cNvSpPr/>
              <p:nvPr/>
            </p:nvSpPr>
            <p:spPr>
              <a:xfrm>
                <a:off x="2072518" y="5459065"/>
                <a:ext cx="3332239" cy="648159"/>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10" name="Picture 9" descr="Test Booklet Generator open to the Select Editions panel, which displays Student and Teacher editions, along with Preview, Generate PDF, and Cancel buttons">
              <a:extLst>
                <a:ext uri="{FF2B5EF4-FFF2-40B4-BE49-F238E27FC236}">
                  <a16:creationId xmlns:a16="http://schemas.microsoft.com/office/drawing/2014/main" id="{17ABC370-4762-3390-D9E9-31F9DEF84C73}"/>
                </a:ext>
              </a:extLst>
            </p:cNvPr>
            <p:cNvPicPr>
              <a:picLocks noChangeAspect="1"/>
            </p:cNvPicPr>
            <p:nvPr/>
          </p:nvPicPr>
          <p:blipFill rotWithShape="1">
            <a:blip r:embed="rId5">
              <a:extLst>
                <a:ext uri="{28A0092B-C50C-407E-A947-70E740481C1C}">
                  <a14:useLocalDpi xmlns:a14="http://schemas.microsoft.com/office/drawing/2010/main" val="0"/>
                </a:ext>
              </a:extLst>
            </a:blip>
            <a:srcRect l="50032" t="58253"/>
            <a:stretch/>
          </p:blipFill>
          <p:spPr>
            <a:xfrm>
              <a:off x="8110193" y="2030682"/>
              <a:ext cx="3332239" cy="1211280"/>
            </a:xfrm>
            <a:prstGeom prst="rect">
              <a:avLst/>
            </a:prstGeom>
            <a:ln w="12700">
              <a:solidFill>
                <a:schemeClr val="bg1">
                  <a:lumMod val="75000"/>
                </a:schemeClr>
              </a:solidFill>
            </a:ln>
          </p:spPr>
        </p:pic>
        <p:pic>
          <p:nvPicPr>
            <p:cNvPr id="11" name="Graphic 10" descr="Cursor with solid fill">
              <a:extLst>
                <a:ext uri="{FF2B5EF4-FFF2-40B4-BE49-F238E27FC236}">
                  <a16:creationId xmlns:a16="http://schemas.microsoft.com/office/drawing/2014/main" id="{D475FB40-2BFF-817C-B8C1-2A2DA7EB31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49249" y="2784286"/>
              <a:ext cx="852299" cy="852299"/>
            </a:xfrm>
            <a:prstGeom prst="rect">
              <a:avLst/>
            </a:prstGeom>
          </p:spPr>
        </p:pic>
        <p:grpSp>
          <p:nvGrpSpPr>
            <p:cNvPr id="13" name="Group 12">
              <a:extLst>
                <a:ext uri="{FF2B5EF4-FFF2-40B4-BE49-F238E27FC236}">
                  <a16:creationId xmlns:a16="http://schemas.microsoft.com/office/drawing/2014/main" id="{8A4C1D98-8FEF-245A-5FFF-12601930FD1B}"/>
                </a:ext>
              </a:extLst>
            </p:cNvPr>
            <p:cNvGrpSpPr/>
            <p:nvPr/>
          </p:nvGrpSpPr>
          <p:grpSpPr>
            <a:xfrm>
              <a:off x="1140031" y="818539"/>
              <a:ext cx="7212476" cy="4405595"/>
              <a:chOff x="1140031" y="818539"/>
              <a:chExt cx="7212476" cy="4405595"/>
            </a:xfrm>
          </p:grpSpPr>
          <p:pic>
            <p:nvPicPr>
              <p:cNvPr id="7" name="Picture 6" descr="The Preview window displays the test booklet's content, with options to view single or double page layout, and insert page break buttons in the margins.">
                <a:extLst>
                  <a:ext uri="{FF2B5EF4-FFF2-40B4-BE49-F238E27FC236}">
                    <a16:creationId xmlns:a16="http://schemas.microsoft.com/office/drawing/2014/main" id="{06BA7BC3-1D8F-BAA1-5853-F88A26B1E9F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0031" y="818539"/>
                <a:ext cx="6507678" cy="4405595"/>
              </a:xfrm>
              <a:prstGeom prst="rect">
                <a:avLst/>
              </a:prstGeom>
              <a:ln>
                <a:solidFill>
                  <a:schemeClr val="bg1">
                    <a:lumMod val="85000"/>
                  </a:schemeClr>
                </a:solidFill>
              </a:ln>
              <a:effectLst>
                <a:outerShdw blurRad="50800" dist="38100" dir="2700000" algn="tl" rotWithShape="0">
                  <a:prstClr val="black">
                    <a:alpha val="40000"/>
                  </a:prstClr>
                </a:outerShdw>
              </a:effectLst>
            </p:spPr>
          </p:pic>
          <p:cxnSp>
            <p:nvCxnSpPr>
              <p:cNvPr id="8" name="Straight Arrow Connector 7">
                <a:extLst>
                  <a:ext uri="{FF2B5EF4-FFF2-40B4-BE49-F238E27FC236}">
                    <a16:creationId xmlns:a16="http://schemas.microsoft.com/office/drawing/2014/main" id="{8A629E83-1586-4D51-50E5-8FBF5078A444}"/>
                  </a:ext>
                </a:extLst>
              </p:cNvPr>
              <p:cNvCxnSpPr>
                <a:cxnSpLocks/>
              </p:cNvCxnSpPr>
              <p:nvPr/>
            </p:nvCxnSpPr>
            <p:spPr>
              <a:xfrm flipH="1">
                <a:off x="7528958" y="1482187"/>
                <a:ext cx="823549"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91D91AF7-F0BC-27F3-B143-98575EE8DD98}"/>
                  </a:ext>
                </a:extLst>
              </p:cNvPr>
              <p:cNvSpPr/>
              <p:nvPr/>
            </p:nvSpPr>
            <p:spPr>
              <a:xfrm>
                <a:off x="1720427" y="1070187"/>
                <a:ext cx="291253" cy="1449494"/>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
        <p:nvSpPr>
          <p:cNvPr id="2" name="Slide Number Placeholder 1">
            <a:extLst>
              <a:ext uri="{FF2B5EF4-FFF2-40B4-BE49-F238E27FC236}">
                <a16:creationId xmlns:a16="http://schemas.microsoft.com/office/drawing/2014/main" id="{86F7EE3F-ECFE-56E0-C29E-506444030948}"/>
              </a:ext>
            </a:extLst>
          </p:cNvPr>
          <p:cNvSpPr>
            <a:spLocks noGrp="1"/>
          </p:cNvSpPr>
          <p:nvPr>
            <p:ph type="sldNum" sz="quarter" idx="17"/>
          </p:nvPr>
        </p:nvSpPr>
        <p:spPr/>
        <p:txBody>
          <a:bodyPr/>
          <a:lstStyle/>
          <a:p>
            <a:fld id="{58AE716E-68DD-2249-A7FA-8AEF0B14DF81}" type="slidenum">
              <a:rPr lang="en-US" smtClean="0"/>
              <a:pPr/>
              <a:t>24</a:t>
            </a:fld>
            <a:endParaRPr lang="en-US" dirty="0"/>
          </a:p>
        </p:txBody>
      </p:sp>
    </p:spTree>
    <p:custDataLst>
      <p:tags r:id="rId1"/>
    </p:custDataLst>
    <p:extLst>
      <p:ext uri="{BB962C8B-B14F-4D97-AF65-F5344CB8AC3E}">
        <p14:creationId xmlns:p14="http://schemas.microsoft.com/office/powerpoint/2010/main" val="612532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2E8050-3C34-4018-8A4A-A3841D730C19}"/>
              </a:ext>
            </a:extLst>
          </p:cNvPr>
          <p:cNvSpPr>
            <a:spLocks noGrp="1"/>
          </p:cNvSpPr>
          <p:nvPr>
            <p:ph type="title"/>
          </p:nvPr>
        </p:nvSpPr>
        <p:spPr/>
        <p:txBody>
          <a:bodyPr/>
          <a:lstStyle/>
          <a:p>
            <a:r>
              <a:rPr lang="en-US" dirty="0">
                <a:latin typeface="+mn-lt"/>
              </a:rPr>
              <a:t>Archiving and Deleting Tests You No Longer Need</a:t>
            </a:r>
          </a:p>
        </p:txBody>
      </p:sp>
      <p:grpSp>
        <p:nvGrpSpPr>
          <p:cNvPr id="2" name="Group 1" descr="The Tests toolbar options.">
            <a:extLst>
              <a:ext uri="{FF2B5EF4-FFF2-40B4-BE49-F238E27FC236}">
                <a16:creationId xmlns:a16="http://schemas.microsoft.com/office/drawing/2014/main" id="{C85ECA2D-3DAE-3027-032B-A823D41B85A7}"/>
              </a:ext>
            </a:extLst>
          </p:cNvPr>
          <p:cNvGrpSpPr/>
          <p:nvPr/>
        </p:nvGrpSpPr>
        <p:grpSpPr>
          <a:xfrm>
            <a:off x="848295" y="753746"/>
            <a:ext cx="10124505" cy="521225"/>
            <a:chOff x="848295" y="753746"/>
            <a:chExt cx="10124505" cy="521225"/>
          </a:xfrm>
        </p:grpSpPr>
        <p:pic>
          <p:nvPicPr>
            <p:cNvPr id="12" name="Picture 11">
              <a:extLst>
                <a:ext uri="{FF2B5EF4-FFF2-40B4-BE49-F238E27FC236}">
                  <a16:creationId xmlns:a16="http://schemas.microsoft.com/office/drawing/2014/main" id="{5DC0FA92-48F4-6818-7FEB-5B70866D458F}"/>
                </a:ext>
              </a:extLst>
            </p:cNvPr>
            <p:cNvPicPr>
              <a:picLocks noChangeAspect="1"/>
            </p:cNvPicPr>
            <p:nvPr/>
          </p:nvPicPr>
          <p:blipFill>
            <a:blip r:embed="rId4"/>
            <a:stretch>
              <a:fillRect/>
            </a:stretch>
          </p:blipFill>
          <p:spPr>
            <a:xfrm>
              <a:off x="848295" y="753746"/>
              <a:ext cx="10010205" cy="521225"/>
            </a:xfrm>
            <a:prstGeom prst="rect">
              <a:avLst/>
            </a:prstGeom>
          </p:spPr>
        </p:pic>
        <p:pic>
          <p:nvPicPr>
            <p:cNvPr id="9" name="Picture 8">
              <a:extLst>
                <a:ext uri="{FF2B5EF4-FFF2-40B4-BE49-F238E27FC236}">
                  <a16:creationId xmlns:a16="http://schemas.microsoft.com/office/drawing/2014/main" id="{B3A9E2BD-91EA-B942-7DA9-BCB39C432EF0}"/>
                </a:ext>
              </a:extLst>
            </p:cNvPr>
            <p:cNvPicPr>
              <a:picLocks noChangeAspect="1"/>
            </p:cNvPicPr>
            <p:nvPr/>
          </p:nvPicPr>
          <p:blipFill>
            <a:blip r:embed="rId5"/>
            <a:stretch>
              <a:fillRect/>
            </a:stretch>
          </p:blipFill>
          <p:spPr>
            <a:xfrm>
              <a:off x="7528405" y="803991"/>
              <a:ext cx="1717686" cy="470980"/>
            </a:xfrm>
            <a:prstGeom prst="rect">
              <a:avLst/>
            </a:prstGeom>
          </p:spPr>
        </p:pic>
        <p:pic>
          <p:nvPicPr>
            <p:cNvPr id="4" name="Picture 3">
              <a:extLst>
                <a:ext uri="{FF2B5EF4-FFF2-40B4-BE49-F238E27FC236}">
                  <a16:creationId xmlns:a16="http://schemas.microsoft.com/office/drawing/2014/main" id="{C021414D-F79A-C721-35ED-380BFD2CDBFC}"/>
                </a:ext>
              </a:extLst>
            </p:cNvPr>
            <p:cNvPicPr>
              <a:picLocks noChangeAspect="1"/>
            </p:cNvPicPr>
            <p:nvPr/>
          </p:nvPicPr>
          <p:blipFill rotWithShape="1">
            <a:blip r:embed="rId6"/>
            <a:srcRect l="70479"/>
            <a:stretch/>
          </p:blipFill>
          <p:spPr>
            <a:xfrm>
              <a:off x="5545812" y="756959"/>
              <a:ext cx="1849976" cy="518012"/>
            </a:xfrm>
            <a:prstGeom prst="rect">
              <a:avLst/>
            </a:prstGeom>
          </p:spPr>
        </p:pic>
        <p:sp>
          <p:nvSpPr>
            <p:cNvPr id="13" name="Rectangle 12">
              <a:extLst>
                <a:ext uri="{FF2B5EF4-FFF2-40B4-BE49-F238E27FC236}">
                  <a16:creationId xmlns:a16="http://schemas.microsoft.com/office/drawing/2014/main" id="{D52826A5-C3C7-6583-0FD9-AA0FD4347675}"/>
                </a:ext>
              </a:extLst>
            </p:cNvPr>
            <p:cNvSpPr/>
            <p:nvPr/>
          </p:nvSpPr>
          <p:spPr>
            <a:xfrm>
              <a:off x="848295" y="803991"/>
              <a:ext cx="10124505" cy="470980"/>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aphicFrame>
        <p:nvGraphicFramePr>
          <p:cNvPr id="6" name="Table 6">
            <a:extLst>
              <a:ext uri="{FF2B5EF4-FFF2-40B4-BE49-F238E27FC236}">
                <a16:creationId xmlns:a16="http://schemas.microsoft.com/office/drawing/2014/main" id="{4C0B503E-7626-4D19-A17B-9608936B6A0E}"/>
              </a:ext>
            </a:extLst>
          </p:cNvPr>
          <p:cNvGraphicFramePr>
            <a:graphicFrameLocks noGrp="1"/>
          </p:cNvGraphicFramePr>
          <p:nvPr>
            <p:extLst>
              <p:ext uri="{D42A27DB-BD31-4B8C-83A1-F6EECF244321}">
                <p14:modId xmlns:p14="http://schemas.microsoft.com/office/powerpoint/2010/main" val="1648002011"/>
              </p:ext>
            </p:extLst>
          </p:nvPr>
        </p:nvGraphicFramePr>
        <p:xfrm>
          <a:off x="2032000" y="1445108"/>
          <a:ext cx="8128000" cy="1529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4706">
                  <a:extLst>
                    <a:ext uri="{9D8B030D-6E8A-4147-A177-3AD203B41FA5}">
                      <a16:colId xmlns:a16="http://schemas.microsoft.com/office/drawing/2014/main" val="3999448903"/>
                    </a:ext>
                  </a:extLst>
                </a:gridCol>
                <a:gridCol w="6113294">
                  <a:extLst>
                    <a:ext uri="{9D8B030D-6E8A-4147-A177-3AD203B41FA5}">
                      <a16:colId xmlns:a16="http://schemas.microsoft.com/office/drawing/2014/main" val="2342248061"/>
                    </a:ext>
                  </a:extLst>
                </a:gridCol>
              </a:tblGrid>
              <a:tr h="370840">
                <a:tc>
                  <a:txBody>
                    <a:bodyPr/>
                    <a:lstStyle/>
                    <a:p>
                      <a:r>
                        <a:rPr lang="en-US" dirty="0"/>
                        <a:t>Content Type</a:t>
                      </a:r>
                    </a:p>
                  </a:txBody>
                  <a:tcPr/>
                </a:tc>
                <a:tc>
                  <a:txBody>
                    <a:bodyPr/>
                    <a:lstStyle/>
                    <a:p>
                      <a:r>
                        <a:rPr lang="en-US" dirty="0"/>
                        <a:t>Archive and Delete Permissions</a:t>
                      </a:r>
                    </a:p>
                  </a:txBody>
                  <a:tcPr/>
                </a:tc>
                <a:extLst>
                  <a:ext uri="{0D108BD9-81ED-4DB2-BD59-A6C34878D82A}">
                    <a16:rowId xmlns:a16="http://schemas.microsoft.com/office/drawing/2014/main" val="2295809948"/>
                  </a:ext>
                </a:extLst>
              </a:tr>
              <a:tr h="370840">
                <a:tc>
                  <a:txBody>
                    <a:bodyPr/>
                    <a:lstStyle/>
                    <a:p>
                      <a:r>
                        <a:rPr lang="en-US" dirty="0"/>
                        <a:t>Draft Tests</a:t>
                      </a:r>
                    </a:p>
                  </a:txBody>
                  <a:tcPr/>
                </a:tc>
                <a:tc>
                  <a:txBody>
                    <a:bodyPr/>
                    <a:lstStyle/>
                    <a:p>
                      <a:pPr marL="285750" indent="-285750">
                        <a:buFont typeface="Arial" panose="020B0604020202020204" pitchFamily="34" charset="0"/>
                        <a:buChar char="•"/>
                      </a:pPr>
                      <a:r>
                        <a:rPr lang="en-US" dirty="0"/>
                        <a:t>Draft tests can be deleted.</a:t>
                      </a:r>
                    </a:p>
                    <a:p>
                      <a:pPr marL="285750" indent="-285750">
                        <a:buFont typeface="Arial" panose="020B0604020202020204" pitchFamily="34" charset="0"/>
                        <a:buChar char="•"/>
                      </a:pPr>
                      <a:r>
                        <a:rPr lang="en-US" dirty="0"/>
                        <a:t>Draft tests cannot be archived.</a:t>
                      </a:r>
                    </a:p>
                  </a:txBody>
                  <a:tcPr/>
                </a:tc>
                <a:extLst>
                  <a:ext uri="{0D108BD9-81ED-4DB2-BD59-A6C34878D82A}">
                    <a16:rowId xmlns:a16="http://schemas.microsoft.com/office/drawing/2014/main" val="3752685975"/>
                  </a:ext>
                </a:extLst>
              </a:tr>
              <a:tr h="370840">
                <a:tc>
                  <a:txBody>
                    <a:bodyPr/>
                    <a:lstStyle/>
                    <a:p>
                      <a:r>
                        <a:rPr lang="en-US" dirty="0"/>
                        <a:t>Published Tests</a:t>
                      </a:r>
                    </a:p>
                  </a:txBody>
                  <a:tcPr/>
                </a:tc>
                <a:tc>
                  <a:txBody>
                    <a:bodyPr/>
                    <a:lstStyle/>
                    <a:p>
                      <a:pPr marL="285750" indent="-285750">
                        <a:buFont typeface="Arial" panose="020B0604020202020204" pitchFamily="34" charset="0"/>
                        <a:buChar char="•"/>
                      </a:pPr>
                      <a:r>
                        <a:rPr lang="en-US" dirty="0"/>
                        <a:t>Published tests cannot be deleted.</a:t>
                      </a:r>
                    </a:p>
                    <a:p>
                      <a:pPr marL="285750" indent="-285750">
                        <a:buFont typeface="Arial" panose="020B0604020202020204" pitchFamily="34" charset="0"/>
                        <a:buChar char="•"/>
                      </a:pPr>
                      <a:r>
                        <a:rPr lang="en-US" dirty="0"/>
                        <a:t>Published tests can be archived.</a:t>
                      </a:r>
                    </a:p>
                  </a:txBody>
                  <a:tcPr/>
                </a:tc>
                <a:extLst>
                  <a:ext uri="{0D108BD9-81ED-4DB2-BD59-A6C34878D82A}">
                    <a16:rowId xmlns:a16="http://schemas.microsoft.com/office/drawing/2014/main" val="945763783"/>
                  </a:ext>
                </a:extLst>
              </a:tr>
            </a:tbl>
          </a:graphicData>
        </a:graphic>
      </p:graphicFrame>
      <p:grpSp>
        <p:nvGrpSpPr>
          <p:cNvPr id="7" name="Group 6" descr="The Deleting Test and Archiving Test windows.">
            <a:extLst>
              <a:ext uri="{FF2B5EF4-FFF2-40B4-BE49-F238E27FC236}">
                <a16:creationId xmlns:a16="http://schemas.microsoft.com/office/drawing/2014/main" id="{CACE0811-BB43-8627-2814-A201A9A98C4A}"/>
              </a:ext>
            </a:extLst>
          </p:cNvPr>
          <p:cNvGrpSpPr/>
          <p:nvPr/>
        </p:nvGrpSpPr>
        <p:grpSpPr>
          <a:xfrm>
            <a:off x="1258948" y="3291927"/>
            <a:ext cx="9283509" cy="2720986"/>
            <a:chOff x="1258948" y="3291927"/>
            <a:chExt cx="9283509" cy="2720986"/>
          </a:xfrm>
        </p:grpSpPr>
        <p:pic>
          <p:nvPicPr>
            <p:cNvPr id="8" name="Picture 7" descr="Deleting Test confirmation pop-up.">
              <a:extLst>
                <a:ext uri="{FF2B5EF4-FFF2-40B4-BE49-F238E27FC236}">
                  <a16:creationId xmlns:a16="http://schemas.microsoft.com/office/drawing/2014/main" id="{0225A819-BB44-46DB-8AB4-ACB9DF903EFD}"/>
                </a:ext>
              </a:extLst>
            </p:cNvPr>
            <p:cNvPicPr>
              <a:picLocks noChangeAspect="1"/>
            </p:cNvPicPr>
            <p:nvPr/>
          </p:nvPicPr>
          <p:blipFill rotWithShape="1">
            <a:blip r:embed="rId7"/>
            <a:srcRect l="18685" t="17439" r="18993" b="10264"/>
            <a:stretch/>
          </p:blipFill>
          <p:spPr>
            <a:xfrm>
              <a:off x="1258948" y="3291927"/>
              <a:ext cx="4286864" cy="27209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descr="Archiving Test confirmation pop-up.">
              <a:extLst>
                <a:ext uri="{FF2B5EF4-FFF2-40B4-BE49-F238E27FC236}">
                  <a16:creationId xmlns:a16="http://schemas.microsoft.com/office/drawing/2014/main" id="{7E02B635-6E35-42D5-97A9-63265EBF2569}"/>
                </a:ext>
              </a:extLst>
            </p:cNvPr>
            <p:cNvPicPr>
              <a:picLocks noChangeAspect="1"/>
            </p:cNvPicPr>
            <p:nvPr/>
          </p:nvPicPr>
          <p:blipFill rotWithShape="1">
            <a:blip r:embed="rId8"/>
            <a:srcRect l="17231" t="17157" r="18975" b="7335"/>
            <a:stretch/>
          </p:blipFill>
          <p:spPr>
            <a:xfrm>
              <a:off x="6232038" y="3291927"/>
              <a:ext cx="4310419" cy="272098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52384230-1845-4FDE-913F-1007C2F053B7}"/>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335858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171" y="1225493"/>
            <a:ext cx="8906699" cy="2530079"/>
          </a:xfrm>
        </p:spPr>
        <p:txBody>
          <a:bodyPr>
            <a:normAutofit/>
          </a:bodyPr>
          <a:lstStyle/>
          <a:p>
            <a:r>
              <a:rPr lang="en-US" sz="4400" dirty="0">
                <a:latin typeface="+mn-lt"/>
              </a:rPr>
              <a:t>Create a Test with the</a:t>
            </a:r>
            <a:br>
              <a:rPr lang="en-US" sz="4400" dirty="0">
                <a:latin typeface="+mn-lt"/>
              </a:rPr>
            </a:br>
            <a:r>
              <a:rPr lang="en-US" sz="4400" dirty="0">
                <a:latin typeface="+mn-lt"/>
              </a:rPr>
              <a:t> Test Generator Wizard</a:t>
            </a:r>
          </a:p>
        </p:txBody>
      </p:sp>
    </p:spTree>
    <p:custDataLst>
      <p:tags r:id="rId1"/>
    </p:custDataLst>
    <p:extLst>
      <p:ext uri="{BB962C8B-B14F-4D97-AF65-F5344CB8AC3E}">
        <p14:creationId xmlns:p14="http://schemas.microsoft.com/office/powerpoint/2010/main" val="96760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585AC-4251-45BE-8B38-533CE1A7F4D9}"/>
              </a:ext>
            </a:extLst>
          </p:cNvPr>
          <p:cNvSpPr>
            <a:spLocks noGrp="1"/>
          </p:cNvSpPr>
          <p:nvPr>
            <p:ph type="title"/>
          </p:nvPr>
        </p:nvSpPr>
        <p:spPr/>
        <p:txBody>
          <a:bodyPr/>
          <a:lstStyle/>
          <a:p>
            <a:r>
              <a:rPr lang="en-US" dirty="0">
                <a:latin typeface="+mn-lt"/>
              </a:rPr>
              <a:t>Access the Test Generator Wizard</a:t>
            </a:r>
          </a:p>
        </p:txBody>
      </p:sp>
      <p:sp>
        <p:nvSpPr>
          <p:cNvPr id="3" name="Slide Number Placeholder 2">
            <a:extLst>
              <a:ext uri="{FF2B5EF4-FFF2-40B4-BE49-F238E27FC236}">
                <a16:creationId xmlns:a16="http://schemas.microsoft.com/office/drawing/2014/main" id="{D393114B-F2EB-4B29-B846-0A47CD76C18C}"/>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7" name="Group 6" descr="Images highlighting ways to access the Test Generator Wizard.">
            <a:extLst>
              <a:ext uri="{FF2B5EF4-FFF2-40B4-BE49-F238E27FC236}">
                <a16:creationId xmlns:a16="http://schemas.microsoft.com/office/drawing/2014/main" id="{468BBA0E-7908-7A3C-5366-73B8274562E1}"/>
              </a:ext>
            </a:extLst>
          </p:cNvPr>
          <p:cNvGrpSpPr/>
          <p:nvPr/>
        </p:nvGrpSpPr>
        <p:grpSpPr>
          <a:xfrm>
            <a:off x="703542" y="819019"/>
            <a:ext cx="11281934" cy="5552483"/>
            <a:chOff x="703542" y="819019"/>
            <a:chExt cx="11281934" cy="5552483"/>
          </a:xfrm>
        </p:grpSpPr>
        <p:pic>
          <p:nvPicPr>
            <p:cNvPr id="6" name="Picture 5" descr="The Test Generator Wizard tab on the dashboard.">
              <a:extLst>
                <a:ext uri="{FF2B5EF4-FFF2-40B4-BE49-F238E27FC236}">
                  <a16:creationId xmlns:a16="http://schemas.microsoft.com/office/drawing/2014/main" id="{E24C46DC-73D9-3711-98BE-B3B2AE01F695}"/>
                </a:ext>
              </a:extLst>
            </p:cNvPr>
            <p:cNvPicPr>
              <a:picLocks noChangeAspect="1"/>
            </p:cNvPicPr>
            <p:nvPr/>
          </p:nvPicPr>
          <p:blipFill>
            <a:blip r:embed="rId4"/>
            <a:stretch>
              <a:fillRect/>
            </a:stretch>
          </p:blipFill>
          <p:spPr>
            <a:xfrm>
              <a:off x="4506557" y="819019"/>
              <a:ext cx="3178886" cy="37568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8" name="Picture 7" descr="The Authoring Dashboard with a focus on the Test Generator Wizard.">
              <a:extLst>
                <a:ext uri="{FF2B5EF4-FFF2-40B4-BE49-F238E27FC236}">
                  <a16:creationId xmlns:a16="http://schemas.microsoft.com/office/drawing/2014/main" id="{EA1A12CF-9CF0-7BF7-4708-089EFDB9C37E}"/>
                </a:ext>
              </a:extLst>
            </p:cNvPr>
            <p:cNvPicPr>
              <a:picLocks noChangeAspect="1"/>
            </p:cNvPicPr>
            <p:nvPr/>
          </p:nvPicPr>
          <p:blipFill>
            <a:blip r:embed="rId5"/>
            <a:stretch>
              <a:fillRect/>
            </a:stretch>
          </p:blipFill>
          <p:spPr>
            <a:xfrm>
              <a:off x="703542" y="4815168"/>
              <a:ext cx="11092217" cy="91580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4E8C5E5E-8665-51B8-7200-075C9F3ECC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022614" y="2553728"/>
              <a:ext cx="1141671" cy="1141671"/>
            </a:xfrm>
            <a:prstGeom prst="rect">
              <a:avLst/>
            </a:prstGeom>
          </p:spPr>
        </p:pic>
        <p:pic>
          <p:nvPicPr>
            <p:cNvPr id="4" name="Graphic 3" descr="Cursor with solid fill">
              <a:extLst>
                <a:ext uri="{FF2B5EF4-FFF2-40B4-BE49-F238E27FC236}">
                  <a16:creationId xmlns:a16="http://schemas.microsoft.com/office/drawing/2014/main" id="{609C6080-BE32-3D5E-8FC7-311214582CB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91440" y="5377466"/>
              <a:ext cx="994036" cy="994036"/>
            </a:xfrm>
            <a:prstGeom prst="rect">
              <a:avLst/>
            </a:prstGeom>
          </p:spPr>
        </p:pic>
      </p:grpSp>
    </p:spTree>
    <p:custDataLst>
      <p:tags r:id="rId1"/>
    </p:custDataLst>
    <p:extLst>
      <p:ext uri="{BB962C8B-B14F-4D97-AF65-F5344CB8AC3E}">
        <p14:creationId xmlns:p14="http://schemas.microsoft.com/office/powerpoint/2010/main" val="1212707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C61272-DE21-4B51-BC62-2F2BAC7FACC8}"/>
              </a:ext>
            </a:extLst>
          </p:cNvPr>
          <p:cNvSpPr>
            <a:spLocks noGrp="1"/>
          </p:cNvSpPr>
          <p:nvPr>
            <p:ph type="title"/>
          </p:nvPr>
        </p:nvSpPr>
        <p:spPr/>
        <p:txBody>
          <a:bodyPr/>
          <a:lstStyle/>
          <a:p>
            <a:r>
              <a:rPr lang="en-US" dirty="0">
                <a:latin typeface="+mn-lt"/>
              </a:rPr>
              <a:t>Steps in the Process: Step 1—Get Started</a:t>
            </a:r>
          </a:p>
        </p:txBody>
      </p:sp>
      <p:grpSp>
        <p:nvGrpSpPr>
          <p:cNvPr id="2" name="Group 1" descr="Step one on the Test Generator Wizard screen.">
            <a:extLst>
              <a:ext uri="{FF2B5EF4-FFF2-40B4-BE49-F238E27FC236}">
                <a16:creationId xmlns:a16="http://schemas.microsoft.com/office/drawing/2014/main" id="{BD64725B-0331-F1EF-57E4-892A93ED539B}"/>
              </a:ext>
            </a:extLst>
          </p:cNvPr>
          <p:cNvGrpSpPr/>
          <p:nvPr/>
        </p:nvGrpSpPr>
        <p:grpSpPr>
          <a:xfrm>
            <a:off x="957066" y="1008675"/>
            <a:ext cx="10277867" cy="4840649"/>
            <a:chOff x="957066" y="1008675"/>
            <a:chExt cx="10277867" cy="4840649"/>
          </a:xfrm>
        </p:grpSpPr>
        <p:grpSp>
          <p:nvGrpSpPr>
            <p:cNvPr id="12" name="Group 11">
              <a:extLst>
                <a:ext uri="{FF2B5EF4-FFF2-40B4-BE49-F238E27FC236}">
                  <a16:creationId xmlns:a16="http://schemas.microsoft.com/office/drawing/2014/main" id="{8608B02E-E3D7-44E4-EE65-10890B4065E4}"/>
                </a:ext>
              </a:extLst>
            </p:cNvPr>
            <p:cNvGrpSpPr/>
            <p:nvPr/>
          </p:nvGrpSpPr>
          <p:grpSpPr>
            <a:xfrm>
              <a:off x="957066" y="1008675"/>
              <a:ext cx="10277867" cy="4840649"/>
              <a:chOff x="957066" y="1008675"/>
              <a:chExt cx="10277867" cy="4840649"/>
            </a:xfrm>
          </p:grpSpPr>
          <p:pic>
            <p:nvPicPr>
              <p:cNvPr id="8" name="Picture 7" descr="Tests tab displaying Test Generator Wizard at the first step in the generation process Get Started.">
                <a:extLst>
                  <a:ext uri="{FF2B5EF4-FFF2-40B4-BE49-F238E27FC236}">
                    <a16:creationId xmlns:a16="http://schemas.microsoft.com/office/drawing/2014/main" id="{AF775343-4B37-47D1-BD6A-E62CB9726A75}"/>
                  </a:ext>
                </a:extLst>
              </p:cNvPr>
              <p:cNvPicPr>
                <a:picLocks noChangeAspect="1"/>
              </p:cNvPicPr>
              <p:nvPr/>
            </p:nvPicPr>
            <p:blipFill rotWithShape="1">
              <a:blip r:embed="rId4"/>
              <a:srcRect t="7298"/>
              <a:stretch/>
            </p:blipFill>
            <p:spPr>
              <a:xfrm>
                <a:off x="957066" y="1008675"/>
                <a:ext cx="10277867" cy="48406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5E737C78-247B-8AB6-DB86-D9B5E3404B8C}"/>
                  </a:ext>
                </a:extLst>
              </p:cNvPr>
              <p:cNvPicPr>
                <a:picLocks noChangeAspect="1"/>
              </p:cNvPicPr>
              <p:nvPr/>
            </p:nvPicPr>
            <p:blipFill rotWithShape="1">
              <a:blip r:embed="rId5"/>
              <a:srcRect r="24662"/>
              <a:stretch/>
            </p:blipFill>
            <p:spPr>
              <a:xfrm>
                <a:off x="9238937" y="2573986"/>
                <a:ext cx="1862051" cy="647777"/>
              </a:xfrm>
              <a:prstGeom prst="rect">
                <a:avLst/>
              </a:prstGeom>
            </p:spPr>
          </p:pic>
          <p:pic>
            <p:nvPicPr>
              <p:cNvPr id="11" name="Picture 10">
                <a:extLst>
                  <a:ext uri="{FF2B5EF4-FFF2-40B4-BE49-F238E27FC236}">
                    <a16:creationId xmlns:a16="http://schemas.microsoft.com/office/drawing/2014/main" id="{A1195293-C65E-3E07-0C25-CB01CEA9F47B}"/>
                  </a:ext>
                </a:extLst>
              </p:cNvPr>
              <p:cNvPicPr>
                <a:picLocks noChangeAspect="1"/>
              </p:cNvPicPr>
              <p:nvPr/>
            </p:nvPicPr>
            <p:blipFill>
              <a:blip r:embed="rId6"/>
              <a:stretch>
                <a:fillRect/>
              </a:stretch>
            </p:blipFill>
            <p:spPr>
              <a:xfrm>
                <a:off x="4109927" y="5175807"/>
                <a:ext cx="1986073" cy="153684"/>
              </a:xfrm>
              <a:prstGeom prst="rect">
                <a:avLst/>
              </a:prstGeom>
            </p:spPr>
          </p:pic>
        </p:grpSp>
        <p:cxnSp>
          <p:nvCxnSpPr>
            <p:cNvPr id="13" name="Straight Arrow Connector 12">
              <a:extLst>
                <a:ext uri="{FF2B5EF4-FFF2-40B4-BE49-F238E27FC236}">
                  <a16:creationId xmlns:a16="http://schemas.microsoft.com/office/drawing/2014/main" id="{0FE0382B-7B1C-14E0-CE0B-5725563887F8}"/>
                </a:ext>
              </a:extLst>
            </p:cNvPr>
            <p:cNvCxnSpPr>
              <a:cxnSpLocks/>
            </p:cNvCxnSpPr>
            <p:nvPr/>
          </p:nvCxnSpPr>
          <p:spPr>
            <a:xfrm flipV="1">
              <a:off x="10642302" y="1425667"/>
              <a:ext cx="0" cy="58116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05EE8E5F-7D19-49EF-A375-DAB48E1F4F96}"/>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188763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D6A1C7A-2268-4A47-8D00-55A0B38D173D}"/>
              </a:ext>
            </a:extLst>
          </p:cNvPr>
          <p:cNvSpPr>
            <a:spLocks noGrp="1"/>
          </p:cNvSpPr>
          <p:nvPr>
            <p:ph type="title"/>
          </p:nvPr>
        </p:nvSpPr>
        <p:spPr/>
        <p:txBody>
          <a:bodyPr/>
          <a:lstStyle/>
          <a:p>
            <a:r>
              <a:rPr lang="en-US" dirty="0">
                <a:latin typeface="+mn-lt"/>
              </a:rPr>
              <a:t>Step 2—Select Standards</a:t>
            </a:r>
          </a:p>
        </p:txBody>
      </p:sp>
      <p:grpSp>
        <p:nvGrpSpPr>
          <p:cNvPr id="2" name="Group 1" descr="Step 2 on the Test Generator Wizard screen.">
            <a:extLst>
              <a:ext uri="{FF2B5EF4-FFF2-40B4-BE49-F238E27FC236}">
                <a16:creationId xmlns:a16="http://schemas.microsoft.com/office/drawing/2014/main" id="{8FC30F7D-55F7-4FC4-B39C-56C29A3D3CB9}"/>
              </a:ext>
            </a:extLst>
          </p:cNvPr>
          <p:cNvGrpSpPr/>
          <p:nvPr/>
        </p:nvGrpSpPr>
        <p:grpSpPr>
          <a:xfrm>
            <a:off x="1696207" y="845344"/>
            <a:ext cx="9130477" cy="5515377"/>
            <a:chOff x="1696207" y="845344"/>
            <a:chExt cx="9130477" cy="5515377"/>
          </a:xfrm>
        </p:grpSpPr>
        <p:pic>
          <p:nvPicPr>
            <p:cNvPr id="7" name="Picture 6" descr="Test Generator Wizard at the second step in the generation process, Select Standards.">
              <a:extLst>
                <a:ext uri="{FF2B5EF4-FFF2-40B4-BE49-F238E27FC236}">
                  <a16:creationId xmlns:a16="http://schemas.microsoft.com/office/drawing/2014/main" id="{8688E9D4-408E-43C6-8F0C-D3DF81FE5DEF}"/>
                </a:ext>
              </a:extLst>
            </p:cNvPr>
            <p:cNvPicPr>
              <a:picLocks noChangeAspect="1"/>
            </p:cNvPicPr>
            <p:nvPr/>
          </p:nvPicPr>
          <p:blipFill>
            <a:blip r:embed="rId4"/>
            <a:stretch>
              <a:fillRect/>
            </a:stretch>
          </p:blipFill>
          <p:spPr>
            <a:xfrm>
              <a:off x="1696207" y="845344"/>
              <a:ext cx="9130477" cy="51673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1EAB6ED2-505C-D655-35E1-C9ACD11307EA}"/>
                </a:ext>
              </a:extLst>
            </p:cNvPr>
            <p:cNvPicPr>
              <a:picLocks noChangeAspect="1"/>
            </p:cNvPicPr>
            <p:nvPr/>
          </p:nvPicPr>
          <p:blipFill rotWithShape="1">
            <a:blip r:embed="rId5"/>
            <a:srcRect r="6819" b="11610"/>
            <a:stretch/>
          </p:blipFill>
          <p:spPr>
            <a:xfrm>
              <a:off x="3858626" y="2893334"/>
              <a:ext cx="1739154" cy="127658"/>
            </a:xfrm>
            <a:prstGeom prst="rect">
              <a:avLst/>
            </a:prstGeom>
          </p:spPr>
        </p:pic>
        <p:pic>
          <p:nvPicPr>
            <p:cNvPr id="8" name="Picture 7">
              <a:extLst>
                <a:ext uri="{FF2B5EF4-FFF2-40B4-BE49-F238E27FC236}">
                  <a16:creationId xmlns:a16="http://schemas.microsoft.com/office/drawing/2014/main" id="{EBA2748C-CCBA-448B-F150-15CFD3AEBAFF}"/>
                </a:ext>
              </a:extLst>
            </p:cNvPr>
            <p:cNvPicPr>
              <a:picLocks noChangeAspect="1"/>
            </p:cNvPicPr>
            <p:nvPr/>
          </p:nvPicPr>
          <p:blipFill>
            <a:blip r:embed="rId5"/>
            <a:stretch>
              <a:fillRect/>
            </a:stretch>
          </p:blipFill>
          <p:spPr>
            <a:xfrm>
              <a:off x="9215657" y="2175704"/>
              <a:ext cx="1280136" cy="99058"/>
            </a:xfrm>
            <a:prstGeom prst="rect">
              <a:avLst/>
            </a:prstGeom>
          </p:spPr>
        </p:pic>
        <p:pic>
          <p:nvPicPr>
            <p:cNvPr id="11" name="Graphic 10" descr="Cursor with solid fill">
              <a:extLst>
                <a:ext uri="{FF2B5EF4-FFF2-40B4-BE49-F238E27FC236}">
                  <a16:creationId xmlns:a16="http://schemas.microsoft.com/office/drawing/2014/main" id="{72EBE8CD-4236-9203-992A-F6E26BB405F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22220" y="5284055"/>
              <a:ext cx="584309" cy="584309"/>
            </a:xfrm>
            <a:prstGeom prst="rect">
              <a:avLst/>
            </a:prstGeom>
          </p:spPr>
        </p:pic>
        <p:cxnSp>
          <p:nvCxnSpPr>
            <p:cNvPr id="12" name="Straight Arrow Connector 11">
              <a:extLst>
                <a:ext uri="{FF2B5EF4-FFF2-40B4-BE49-F238E27FC236}">
                  <a16:creationId xmlns:a16="http://schemas.microsoft.com/office/drawing/2014/main" id="{1C207FB3-FB1A-26CD-6447-F43AEEFCC87C}"/>
                </a:ext>
              </a:extLst>
            </p:cNvPr>
            <p:cNvCxnSpPr>
              <a:cxnSpLocks/>
            </p:cNvCxnSpPr>
            <p:nvPr/>
          </p:nvCxnSpPr>
          <p:spPr>
            <a:xfrm flipH="1">
              <a:off x="4706529" y="2269311"/>
              <a:ext cx="710423"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54C2AFC-D722-B795-2663-59F1E3067F3C}"/>
                </a:ext>
              </a:extLst>
            </p:cNvPr>
            <p:cNvCxnSpPr>
              <a:cxnSpLocks/>
            </p:cNvCxnSpPr>
            <p:nvPr/>
          </p:nvCxnSpPr>
          <p:spPr>
            <a:xfrm>
              <a:off x="8234768" y="3129571"/>
              <a:ext cx="504118"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17" name="Graphic 16" descr="Cursor with solid fill">
              <a:extLst>
                <a:ext uri="{FF2B5EF4-FFF2-40B4-BE49-F238E27FC236}">
                  <a16:creationId xmlns:a16="http://schemas.microsoft.com/office/drawing/2014/main" id="{B765DE55-C283-3021-699B-AF6FEEC14E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53390" y="5776412"/>
              <a:ext cx="584309" cy="584309"/>
            </a:xfrm>
            <a:prstGeom prst="rect">
              <a:avLst/>
            </a:prstGeom>
          </p:spPr>
        </p:pic>
      </p:grpSp>
      <p:sp>
        <p:nvSpPr>
          <p:cNvPr id="3" name="Slide Number Placeholder 2">
            <a:extLst>
              <a:ext uri="{FF2B5EF4-FFF2-40B4-BE49-F238E27FC236}">
                <a16:creationId xmlns:a16="http://schemas.microsoft.com/office/drawing/2014/main" id="{65C27286-EC02-478E-B510-222176F47739}"/>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34760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1663" y="1650237"/>
            <a:ext cx="8684769" cy="2530079"/>
          </a:xfrm>
        </p:spPr>
        <p:txBody>
          <a:bodyPr>
            <a:normAutofit/>
          </a:bodyPr>
          <a:lstStyle/>
          <a:p>
            <a:r>
              <a:rPr lang="en-US" sz="4400" dirty="0">
                <a:latin typeface="+mn-lt"/>
              </a:rPr>
              <a:t>How to Find Tests Using Quick Links, the Tests Content Tab, and the Standards Panel</a:t>
            </a:r>
          </a:p>
        </p:txBody>
      </p:sp>
    </p:spTree>
    <p:custDataLst>
      <p:tags r:id="rId1"/>
    </p:custDataLst>
    <p:extLst>
      <p:ext uri="{BB962C8B-B14F-4D97-AF65-F5344CB8AC3E}">
        <p14:creationId xmlns:p14="http://schemas.microsoft.com/office/powerpoint/2010/main" val="3413631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FB326-F91D-4FF1-868E-0052FE341299}"/>
              </a:ext>
            </a:extLst>
          </p:cNvPr>
          <p:cNvSpPr>
            <a:spLocks noGrp="1"/>
          </p:cNvSpPr>
          <p:nvPr>
            <p:ph type="title"/>
          </p:nvPr>
        </p:nvSpPr>
        <p:spPr/>
        <p:txBody>
          <a:bodyPr/>
          <a:lstStyle/>
          <a:p>
            <a:r>
              <a:rPr lang="en-US" dirty="0">
                <a:latin typeface="+mn-lt"/>
              </a:rPr>
              <a:t>Step 3—Item Distribution</a:t>
            </a:r>
          </a:p>
        </p:txBody>
      </p:sp>
      <p:grpSp>
        <p:nvGrpSpPr>
          <p:cNvPr id="2" name="Group 1" descr="Step 3 on the Test Generator Wizard screen.">
            <a:extLst>
              <a:ext uri="{FF2B5EF4-FFF2-40B4-BE49-F238E27FC236}">
                <a16:creationId xmlns:a16="http://schemas.microsoft.com/office/drawing/2014/main" id="{99EBA0CA-5CD5-027B-A3F8-9EDC89171A4D}"/>
              </a:ext>
            </a:extLst>
          </p:cNvPr>
          <p:cNvGrpSpPr/>
          <p:nvPr/>
        </p:nvGrpSpPr>
        <p:grpSpPr>
          <a:xfrm>
            <a:off x="546500" y="1253646"/>
            <a:ext cx="11099000" cy="4350708"/>
            <a:chOff x="546500" y="1253646"/>
            <a:chExt cx="11099000" cy="4350708"/>
          </a:xfrm>
        </p:grpSpPr>
        <p:pic>
          <p:nvPicPr>
            <p:cNvPr id="6" name="Picture 5" descr="Test Generator Wizard in the third step of the test generation process, Item Distribution.">
              <a:extLst>
                <a:ext uri="{FF2B5EF4-FFF2-40B4-BE49-F238E27FC236}">
                  <a16:creationId xmlns:a16="http://schemas.microsoft.com/office/drawing/2014/main" id="{BD8C2717-968F-471A-9909-2BED11E41D92}"/>
                </a:ext>
              </a:extLst>
            </p:cNvPr>
            <p:cNvPicPr>
              <a:picLocks noChangeAspect="1"/>
            </p:cNvPicPr>
            <p:nvPr/>
          </p:nvPicPr>
          <p:blipFill>
            <a:blip r:embed="rId4"/>
            <a:stretch>
              <a:fillRect/>
            </a:stretch>
          </p:blipFill>
          <p:spPr>
            <a:xfrm>
              <a:off x="546500" y="1253646"/>
              <a:ext cx="11099000" cy="435070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B8294BC1-4431-1630-8727-186DAB3431DA}"/>
                </a:ext>
              </a:extLst>
            </p:cNvPr>
            <p:cNvPicPr>
              <a:picLocks noChangeAspect="1"/>
            </p:cNvPicPr>
            <p:nvPr/>
          </p:nvPicPr>
          <p:blipFill>
            <a:blip r:embed="rId5"/>
            <a:stretch>
              <a:fillRect/>
            </a:stretch>
          </p:blipFill>
          <p:spPr>
            <a:xfrm>
              <a:off x="9391323" y="3264061"/>
              <a:ext cx="2131522" cy="164939"/>
            </a:xfrm>
            <a:prstGeom prst="rect">
              <a:avLst/>
            </a:prstGeom>
          </p:spPr>
        </p:pic>
        <p:cxnSp>
          <p:nvCxnSpPr>
            <p:cNvPr id="7" name="Straight Arrow Connector 6">
              <a:extLst>
                <a:ext uri="{FF2B5EF4-FFF2-40B4-BE49-F238E27FC236}">
                  <a16:creationId xmlns:a16="http://schemas.microsoft.com/office/drawing/2014/main" id="{0CC13F0F-7BB3-7A6C-C219-B1B45E4783FF}"/>
                </a:ext>
              </a:extLst>
            </p:cNvPr>
            <p:cNvCxnSpPr>
              <a:cxnSpLocks/>
            </p:cNvCxnSpPr>
            <p:nvPr/>
          </p:nvCxnSpPr>
          <p:spPr>
            <a:xfrm flipV="1">
              <a:off x="7621311" y="3324825"/>
              <a:ext cx="0" cy="58116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9784AA1B-77E6-4031-B307-BE783D00B0FF}"/>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2630713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ABB98C-4D80-435B-AECF-585D80BD11F4}"/>
              </a:ext>
            </a:extLst>
          </p:cNvPr>
          <p:cNvSpPr>
            <a:spLocks noGrp="1"/>
          </p:cNvSpPr>
          <p:nvPr>
            <p:ph type="title"/>
          </p:nvPr>
        </p:nvSpPr>
        <p:spPr/>
        <p:txBody>
          <a:bodyPr/>
          <a:lstStyle/>
          <a:p>
            <a:r>
              <a:rPr lang="en-US" dirty="0">
                <a:latin typeface="+mn-lt"/>
              </a:rPr>
              <a:t>Confirmation Message</a:t>
            </a:r>
          </a:p>
        </p:txBody>
      </p:sp>
      <p:pic>
        <p:nvPicPr>
          <p:cNvPr id="6" name="Picture 5" descr="Confirmation message saying that a test has been successfully generated.">
            <a:extLst>
              <a:ext uri="{FF2B5EF4-FFF2-40B4-BE49-F238E27FC236}">
                <a16:creationId xmlns:a16="http://schemas.microsoft.com/office/drawing/2014/main" id="{70CFF703-E2E3-45FE-B889-9080C72F4C71}"/>
              </a:ext>
            </a:extLst>
          </p:cNvPr>
          <p:cNvPicPr>
            <a:picLocks noChangeAspect="1"/>
          </p:cNvPicPr>
          <p:nvPr/>
        </p:nvPicPr>
        <p:blipFill>
          <a:blip r:embed="rId4"/>
          <a:stretch>
            <a:fillRect/>
          </a:stretch>
        </p:blipFill>
        <p:spPr>
          <a:xfrm>
            <a:off x="1490792" y="1046547"/>
            <a:ext cx="8807133" cy="476490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F5859E36-6FF3-4BED-80FB-19DEA718D5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862813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1CD6E2-5A3A-49D3-9341-A411248DA57F}"/>
              </a:ext>
            </a:extLst>
          </p:cNvPr>
          <p:cNvSpPr>
            <a:spLocks noGrp="1"/>
          </p:cNvSpPr>
          <p:nvPr>
            <p:ph type="title"/>
          </p:nvPr>
        </p:nvSpPr>
        <p:spPr/>
        <p:txBody>
          <a:bodyPr/>
          <a:lstStyle/>
          <a:p>
            <a:r>
              <a:rPr lang="en-US" dirty="0">
                <a:latin typeface="+mn-lt"/>
              </a:rPr>
              <a:t>Review the Test Using the Test Builder</a:t>
            </a:r>
          </a:p>
        </p:txBody>
      </p:sp>
      <p:pic>
        <p:nvPicPr>
          <p:cNvPr id="4" name="Picture 3" descr="The Test Builder page with Layout view enabled.">
            <a:extLst>
              <a:ext uri="{FF2B5EF4-FFF2-40B4-BE49-F238E27FC236}">
                <a16:creationId xmlns:a16="http://schemas.microsoft.com/office/drawing/2014/main" id="{7159DC16-B235-64EF-99C5-2F49EB821D6F}"/>
              </a:ext>
            </a:extLst>
          </p:cNvPr>
          <p:cNvPicPr>
            <a:picLocks noChangeAspect="1"/>
          </p:cNvPicPr>
          <p:nvPr/>
        </p:nvPicPr>
        <p:blipFill>
          <a:blip r:embed="rId4"/>
          <a:stretch>
            <a:fillRect/>
          </a:stretch>
        </p:blipFill>
        <p:spPr>
          <a:xfrm>
            <a:off x="954548" y="1180323"/>
            <a:ext cx="10312891" cy="41284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418AC26B-CF6A-4352-9CDA-DE0988BE6F6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931970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171" y="1019431"/>
            <a:ext cx="8906699" cy="2530079"/>
          </a:xfrm>
        </p:spPr>
        <p:txBody>
          <a:bodyPr>
            <a:normAutofit/>
          </a:bodyPr>
          <a:lstStyle/>
          <a:p>
            <a:r>
              <a:rPr lang="en-US" sz="4400" dirty="0">
                <a:latin typeface="+mn-lt"/>
              </a:rPr>
              <a:t>Manually Create a Test</a:t>
            </a:r>
          </a:p>
        </p:txBody>
      </p:sp>
    </p:spTree>
    <p:custDataLst>
      <p:tags r:id="rId1"/>
    </p:custDataLst>
    <p:extLst>
      <p:ext uri="{BB962C8B-B14F-4D97-AF65-F5344CB8AC3E}">
        <p14:creationId xmlns:p14="http://schemas.microsoft.com/office/powerpoint/2010/main" val="4037158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856923-9AC7-445D-A6B9-07E68CD28F74}"/>
              </a:ext>
            </a:extLst>
          </p:cNvPr>
          <p:cNvSpPr>
            <a:spLocks noGrp="1"/>
          </p:cNvSpPr>
          <p:nvPr>
            <p:ph type="title"/>
          </p:nvPr>
        </p:nvSpPr>
        <p:spPr>
          <a:xfrm>
            <a:off x="215216" y="134403"/>
            <a:ext cx="11369529" cy="518012"/>
          </a:xfrm>
        </p:spPr>
        <p:txBody>
          <a:bodyPr>
            <a:noAutofit/>
          </a:bodyPr>
          <a:lstStyle/>
          <a:p>
            <a:r>
              <a:rPr lang="en-US" dirty="0">
                <a:latin typeface="+mn-lt"/>
              </a:rPr>
              <a:t>Add an Item from a Library </a:t>
            </a:r>
          </a:p>
        </p:txBody>
      </p:sp>
      <p:grpSp>
        <p:nvGrpSpPr>
          <p:cNvPr id="6" name="Group 5" descr="The Test Builder page displaying items to add, filtered by subject and grade.">
            <a:extLst>
              <a:ext uri="{FF2B5EF4-FFF2-40B4-BE49-F238E27FC236}">
                <a16:creationId xmlns:a16="http://schemas.microsoft.com/office/drawing/2014/main" id="{CCE3D9B7-30C2-23C3-40B3-E85BD8B58C27}"/>
              </a:ext>
            </a:extLst>
          </p:cNvPr>
          <p:cNvGrpSpPr/>
          <p:nvPr/>
        </p:nvGrpSpPr>
        <p:grpSpPr>
          <a:xfrm>
            <a:off x="670417" y="1125761"/>
            <a:ext cx="11125343" cy="4415045"/>
            <a:chOff x="577788" y="919699"/>
            <a:chExt cx="11125343" cy="4415045"/>
          </a:xfrm>
        </p:grpSpPr>
        <p:pic>
          <p:nvPicPr>
            <p:cNvPr id="11" name="Picture 10" descr="The Item Filters panel open showing Mathematics and Grade 5 selected.">
              <a:extLst>
                <a:ext uri="{FF2B5EF4-FFF2-40B4-BE49-F238E27FC236}">
                  <a16:creationId xmlns:a16="http://schemas.microsoft.com/office/drawing/2014/main" id="{083D939A-7D9A-6099-293C-52A716DDEB66}"/>
                </a:ext>
              </a:extLst>
            </p:cNvPr>
            <p:cNvPicPr>
              <a:picLocks noChangeAspect="1"/>
            </p:cNvPicPr>
            <p:nvPr/>
          </p:nvPicPr>
          <p:blipFill>
            <a:blip r:embed="rId4"/>
            <a:stretch>
              <a:fillRect/>
            </a:stretch>
          </p:blipFill>
          <p:spPr>
            <a:xfrm>
              <a:off x="577788" y="919699"/>
              <a:ext cx="1874484" cy="3166049"/>
            </a:xfrm>
            <a:prstGeom prst="rect">
              <a:avLst/>
            </a:prstGeom>
            <a:ln w="38100">
              <a:solidFill>
                <a:srgbClr val="C00000"/>
              </a:solidFill>
            </a:ln>
          </p:spPr>
        </p:pic>
        <p:grpSp>
          <p:nvGrpSpPr>
            <p:cNvPr id="23" name="Group 22" descr="The tests table of results.">
              <a:extLst>
                <a:ext uri="{FF2B5EF4-FFF2-40B4-BE49-F238E27FC236}">
                  <a16:creationId xmlns:a16="http://schemas.microsoft.com/office/drawing/2014/main" id="{B42DC0D5-C520-86EB-07C5-D9484FDC960E}"/>
                </a:ext>
              </a:extLst>
            </p:cNvPr>
            <p:cNvGrpSpPr/>
            <p:nvPr/>
          </p:nvGrpSpPr>
          <p:grpSpPr>
            <a:xfrm>
              <a:off x="2653708" y="1523256"/>
              <a:ext cx="9049423" cy="3811488"/>
              <a:chOff x="2653708" y="1523256"/>
              <a:chExt cx="9049423" cy="3811488"/>
            </a:xfrm>
            <a:solidFill>
              <a:srgbClr val="F0F2F3"/>
            </a:solidFill>
            <a:effectLst>
              <a:outerShdw blurRad="50800" dist="38100" dir="2700000" algn="tl" rotWithShape="0">
                <a:prstClr val="black">
                  <a:alpha val="40000"/>
                </a:prstClr>
              </a:outerShdw>
            </a:effectLst>
          </p:grpSpPr>
          <p:pic>
            <p:nvPicPr>
              <p:cNvPr id="19" name="Picture 18" descr="A screenshot of a computer&#10;&#10;Description automatically generated">
                <a:extLst>
                  <a:ext uri="{FF2B5EF4-FFF2-40B4-BE49-F238E27FC236}">
                    <a16:creationId xmlns:a16="http://schemas.microsoft.com/office/drawing/2014/main" id="{E0985628-770E-23A1-CD8F-E306DB8347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3708" y="1523256"/>
                <a:ext cx="9049423" cy="3811488"/>
              </a:xfrm>
              <a:prstGeom prst="rect">
                <a:avLst/>
              </a:prstGeom>
              <a:grpFill/>
              <a:ln w="12700">
                <a:noFill/>
              </a:ln>
            </p:spPr>
          </p:pic>
          <p:sp>
            <p:nvSpPr>
              <p:cNvPr id="22" name="Rectangle 21">
                <a:extLst>
                  <a:ext uri="{FF2B5EF4-FFF2-40B4-BE49-F238E27FC236}">
                    <a16:creationId xmlns:a16="http://schemas.microsoft.com/office/drawing/2014/main" id="{1E68688F-02FE-37AF-532D-36FB38A82273}"/>
                  </a:ext>
                </a:extLst>
              </p:cNvPr>
              <p:cNvSpPr/>
              <p:nvPr/>
            </p:nvSpPr>
            <p:spPr>
              <a:xfrm>
                <a:off x="6370099" y="2141264"/>
                <a:ext cx="808320" cy="236175"/>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1" name="Picture 20">
                <a:extLst>
                  <a:ext uri="{FF2B5EF4-FFF2-40B4-BE49-F238E27FC236}">
                    <a16:creationId xmlns:a16="http://schemas.microsoft.com/office/drawing/2014/main" id="{1B848B74-D5C1-1685-0666-D9E949402B45}"/>
                  </a:ext>
                </a:extLst>
              </p:cNvPr>
              <p:cNvPicPr>
                <a:picLocks noChangeAspect="1"/>
              </p:cNvPicPr>
              <p:nvPr/>
            </p:nvPicPr>
            <p:blipFill>
              <a:blip r:embed="rId6"/>
              <a:stretch>
                <a:fillRect/>
              </a:stretch>
            </p:blipFill>
            <p:spPr>
              <a:xfrm>
                <a:off x="6105625" y="2159689"/>
                <a:ext cx="677694" cy="199323"/>
              </a:xfrm>
              <a:prstGeom prst="rect">
                <a:avLst/>
              </a:prstGeom>
              <a:grpFill/>
              <a:ln w="12700">
                <a:noFill/>
              </a:ln>
            </p:spPr>
          </p:pic>
        </p:grpSp>
        <p:sp>
          <p:nvSpPr>
            <p:cNvPr id="2" name="Rectangle 1">
              <a:extLst>
                <a:ext uri="{FF2B5EF4-FFF2-40B4-BE49-F238E27FC236}">
                  <a16:creationId xmlns:a16="http://schemas.microsoft.com/office/drawing/2014/main" id="{5C843567-5A46-963B-46A8-49712CC07E77}"/>
                </a:ext>
              </a:extLst>
            </p:cNvPr>
            <p:cNvSpPr/>
            <p:nvPr/>
          </p:nvSpPr>
          <p:spPr>
            <a:xfrm>
              <a:off x="2847372" y="3229337"/>
              <a:ext cx="1388962" cy="416689"/>
            </a:xfrm>
            <a:prstGeom prst="rect">
              <a:avLst/>
            </a:prstGeom>
            <a:solidFill>
              <a:srgbClr val="F0F2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Graphic 3" descr="Cursor with solid fill">
              <a:extLst>
                <a:ext uri="{FF2B5EF4-FFF2-40B4-BE49-F238E27FC236}">
                  <a16:creationId xmlns:a16="http://schemas.microsoft.com/office/drawing/2014/main" id="{70FC1530-99B6-5820-85E7-D2474D4336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7729" y="2952238"/>
              <a:ext cx="994036" cy="994036"/>
            </a:xfrm>
            <a:prstGeom prst="rect">
              <a:avLst/>
            </a:prstGeom>
          </p:spPr>
        </p:pic>
      </p:grpSp>
      <p:sp>
        <p:nvSpPr>
          <p:cNvPr id="3" name="Slide Number Placeholder 2">
            <a:extLst>
              <a:ext uri="{FF2B5EF4-FFF2-40B4-BE49-F238E27FC236}">
                <a16:creationId xmlns:a16="http://schemas.microsoft.com/office/drawing/2014/main" id="{35196B64-D4A9-486E-8C6D-0F490ADE2DA3}"/>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F8B02743-25E7-B0EB-9FBD-46F8C9E66041}"/>
              </a:ext>
            </a:extLst>
          </p:cNvPr>
          <p:cNvSpPr txBox="1"/>
          <p:nvPr/>
        </p:nvSpPr>
        <p:spPr>
          <a:xfrm>
            <a:off x="8373291" y="5917474"/>
            <a:ext cx="2076995" cy="369332"/>
          </a:xfrm>
          <a:prstGeom prst="rect">
            <a:avLst/>
          </a:prstGeom>
          <a:noFill/>
        </p:spPr>
        <p:txBody>
          <a:bodyPr wrap="square" rtlCol="0">
            <a:spAutoFit/>
          </a:bodyPr>
          <a:lstStyle/>
          <a:p>
            <a:r>
              <a:rPr lang="en-US" dirty="0"/>
              <a:t>See </a:t>
            </a:r>
            <a:r>
              <a:rPr lang="en-US" dirty="0">
                <a:hlinkClick r:id="rId9"/>
              </a:rPr>
              <a:t>Mini Module 2</a:t>
            </a:r>
            <a:endParaRPr lang="en-US" dirty="0"/>
          </a:p>
        </p:txBody>
      </p:sp>
    </p:spTree>
    <p:custDataLst>
      <p:tags r:id="rId1"/>
    </p:custDataLst>
    <p:extLst>
      <p:ext uri="{BB962C8B-B14F-4D97-AF65-F5344CB8AC3E}">
        <p14:creationId xmlns:p14="http://schemas.microsoft.com/office/powerpoint/2010/main" val="14302479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a:extLst>
              <a:ext uri="{FF2B5EF4-FFF2-40B4-BE49-F238E27FC236}">
                <a16:creationId xmlns:a16="http://schemas.microsoft.com/office/drawing/2014/main" id="{F7BCB83A-0674-40FE-AC7C-463CBBACA05A}"/>
              </a:ext>
            </a:extLst>
          </p:cNvPr>
          <p:cNvSpPr>
            <a:spLocks noGrp="1"/>
          </p:cNvSpPr>
          <p:nvPr>
            <p:ph type="title"/>
          </p:nvPr>
        </p:nvSpPr>
        <p:spPr>
          <a:xfrm>
            <a:off x="411161" y="84299"/>
            <a:ext cx="11369675" cy="519112"/>
          </a:xfrm>
        </p:spPr>
        <p:txBody>
          <a:bodyPr>
            <a:noAutofit/>
          </a:bodyPr>
          <a:lstStyle/>
          <a:p>
            <a:r>
              <a:rPr lang="en-US" dirty="0">
                <a:latin typeface="+mn-lt"/>
              </a:rPr>
              <a:t>Add an Item from a Library (continued) </a:t>
            </a:r>
          </a:p>
        </p:txBody>
      </p:sp>
      <p:grpSp>
        <p:nvGrpSpPr>
          <p:cNvPr id="7" name="Group 6" descr="The Item preview window with a focus on the Add Item to Test button.">
            <a:extLst>
              <a:ext uri="{FF2B5EF4-FFF2-40B4-BE49-F238E27FC236}">
                <a16:creationId xmlns:a16="http://schemas.microsoft.com/office/drawing/2014/main" id="{0DB1A70B-DBD4-A52C-B587-AA42846505B6}"/>
              </a:ext>
            </a:extLst>
          </p:cNvPr>
          <p:cNvGrpSpPr/>
          <p:nvPr/>
        </p:nvGrpSpPr>
        <p:grpSpPr>
          <a:xfrm>
            <a:off x="842303" y="1513600"/>
            <a:ext cx="10507389" cy="3462821"/>
            <a:chOff x="842303" y="1513600"/>
            <a:chExt cx="10507389" cy="3462821"/>
          </a:xfrm>
        </p:grpSpPr>
        <p:grpSp>
          <p:nvGrpSpPr>
            <p:cNvPr id="4" name="Group 3">
              <a:extLst>
                <a:ext uri="{FF2B5EF4-FFF2-40B4-BE49-F238E27FC236}">
                  <a16:creationId xmlns:a16="http://schemas.microsoft.com/office/drawing/2014/main" id="{E6C28269-66C1-F9CC-B465-CF72052CA392}"/>
                </a:ext>
              </a:extLst>
            </p:cNvPr>
            <p:cNvGrpSpPr/>
            <p:nvPr/>
          </p:nvGrpSpPr>
          <p:grpSpPr>
            <a:xfrm>
              <a:off x="842303" y="1513600"/>
              <a:ext cx="10507389" cy="3366687"/>
              <a:chOff x="842303" y="1513600"/>
              <a:chExt cx="10507389" cy="3366687"/>
            </a:xfrm>
          </p:grpSpPr>
          <p:pic>
            <p:nvPicPr>
              <p:cNvPr id="13" name="Picture 12" descr="A test item preview page.">
                <a:extLst>
                  <a:ext uri="{FF2B5EF4-FFF2-40B4-BE49-F238E27FC236}">
                    <a16:creationId xmlns:a16="http://schemas.microsoft.com/office/drawing/2014/main" id="{C145A0F6-BF73-1101-E5AA-7157E9FCDE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303" y="1513600"/>
                <a:ext cx="10507389" cy="3366687"/>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2E9467F2-25A2-FDB8-F24C-E7807C258645}"/>
                  </a:ext>
                </a:extLst>
              </p:cNvPr>
              <p:cNvSpPr/>
              <p:nvPr/>
            </p:nvSpPr>
            <p:spPr>
              <a:xfrm>
                <a:off x="1145893" y="2627453"/>
                <a:ext cx="1585732" cy="474562"/>
              </a:xfrm>
              <a:prstGeom prst="rect">
                <a:avLst/>
              </a:prstGeom>
              <a:solidFill>
                <a:srgbClr val="F0F2F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5" name="Graphic 4" descr="Cursor with solid fill">
              <a:extLst>
                <a:ext uri="{FF2B5EF4-FFF2-40B4-BE49-F238E27FC236}">
                  <a16:creationId xmlns:a16="http://schemas.microsoft.com/office/drawing/2014/main" id="{DF243CA6-75B5-CB0F-0A98-6AB3A4AF8C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95131" y="3982385"/>
              <a:ext cx="994036" cy="994036"/>
            </a:xfrm>
            <a:prstGeom prst="rect">
              <a:avLst/>
            </a:prstGeom>
          </p:spPr>
        </p:pic>
        <p:sp>
          <p:nvSpPr>
            <p:cNvPr id="6" name="Rectangle 5">
              <a:extLst>
                <a:ext uri="{FF2B5EF4-FFF2-40B4-BE49-F238E27FC236}">
                  <a16:creationId xmlns:a16="http://schemas.microsoft.com/office/drawing/2014/main" id="{E38E2B5C-1814-9AB7-5AD4-6607D5613414}"/>
                </a:ext>
              </a:extLst>
            </p:cNvPr>
            <p:cNvSpPr/>
            <p:nvPr/>
          </p:nvSpPr>
          <p:spPr>
            <a:xfrm>
              <a:off x="3148314" y="2222339"/>
              <a:ext cx="3738622" cy="2639028"/>
            </a:xfrm>
            <a:prstGeom prst="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Slide Number Placeholder 2">
            <a:extLst>
              <a:ext uri="{FF2B5EF4-FFF2-40B4-BE49-F238E27FC236}">
                <a16:creationId xmlns:a16="http://schemas.microsoft.com/office/drawing/2014/main" id="{8D002345-76E0-4513-9061-739F82FA8BB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49170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804D5D-5A2D-4D59-ADF4-E11988C1C376}"/>
              </a:ext>
            </a:extLst>
          </p:cNvPr>
          <p:cNvSpPr>
            <a:spLocks noGrp="1"/>
          </p:cNvSpPr>
          <p:nvPr>
            <p:ph type="title"/>
          </p:nvPr>
        </p:nvSpPr>
        <p:spPr/>
        <p:txBody>
          <a:bodyPr>
            <a:noAutofit/>
          </a:bodyPr>
          <a:lstStyle/>
          <a:p>
            <a:r>
              <a:rPr lang="en-US" dirty="0">
                <a:latin typeface="+mn-lt"/>
              </a:rPr>
              <a:t>Editing Item Content when Creating a Test</a:t>
            </a:r>
          </a:p>
        </p:txBody>
      </p:sp>
      <p:grpSp>
        <p:nvGrpSpPr>
          <p:cNvPr id="7" name="Group 6" descr="The Add from Library results table with a focus on the Add Items buttons.">
            <a:extLst>
              <a:ext uri="{FF2B5EF4-FFF2-40B4-BE49-F238E27FC236}">
                <a16:creationId xmlns:a16="http://schemas.microsoft.com/office/drawing/2014/main" id="{82293D72-93BA-3905-0A7B-A3901E160B0B}"/>
              </a:ext>
            </a:extLst>
          </p:cNvPr>
          <p:cNvGrpSpPr/>
          <p:nvPr/>
        </p:nvGrpSpPr>
        <p:grpSpPr>
          <a:xfrm>
            <a:off x="633099" y="1161123"/>
            <a:ext cx="10925801" cy="4847492"/>
            <a:chOff x="633099" y="1161123"/>
            <a:chExt cx="10925801" cy="4847492"/>
          </a:xfrm>
        </p:grpSpPr>
        <p:grpSp>
          <p:nvGrpSpPr>
            <p:cNvPr id="6" name="Group 5">
              <a:extLst>
                <a:ext uri="{FF2B5EF4-FFF2-40B4-BE49-F238E27FC236}">
                  <a16:creationId xmlns:a16="http://schemas.microsoft.com/office/drawing/2014/main" id="{2EF331DC-4F57-A6CA-4A72-2273F2CDA6A6}"/>
                </a:ext>
              </a:extLst>
            </p:cNvPr>
            <p:cNvGrpSpPr/>
            <p:nvPr/>
          </p:nvGrpSpPr>
          <p:grpSpPr>
            <a:xfrm>
              <a:off x="633099" y="1161123"/>
              <a:ext cx="10925801" cy="4411330"/>
              <a:chOff x="516631" y="934578"/>
              <a:chExt cx="10925801" cy="4411330"/>
            </a:xfrm>
          </p:grpSpPr>
          <p:pic>
            <p:nvPicPr>
              <p:cNvPr id="20" name="Picture 19" descr="Tests table of contents showing the Add button.">
                <a:extLst>
                  <a:ext uri="{FF2B5EF4-FFF2-40B4-BE49-F238E27FC236}">
                    <a16:creationId xmlns:a16="http://schemas.microsoft.com/office/drawing/2014/main" id="{B76CF866-9266-7451-B8D6-17F0FE14D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31" y="934578"/>
                <a:ext cx="10925801" cy="441133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9A2EDA2B-F6A0-42ED-E27D-31D826D94E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85308" y="2315630"/>
                <a:ext cx="994036" cy="994036"/>
              </a:xfrm>
              <a:prstGeom prst="rect">
                <a:avLst/>
              </a:prstGeom>
            </p:spPr>
          </p:pic>
        </p:grpSp>
        <p:pic>
          <p:nvPicPr>
            <p:cNvPr id="4" name="Graphic 3" descr="Cursor with solid fill">
              <a:extLst>
                <a:ext uri="{FF2B5EF4-FFF2-40B4-BE49-F238E27FC236}">
                  <a16:creationId xmlns:a16="http://schemas.microsoft.com/office/drawing/2014/main" id="{DC61AD16-61DB-84A9-ABFD-AC79FB2598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07740" y="5014579"/>
              <a:ext cx="994036" cy="994036"/>
            </a:xfrm>
            <a:prstGeom prst="rect">
              <a:avLst/>
            </a:prstGeom>
          </p:spPr>
        </p:pic>
      </p:grpSp>
      <p:sp>
        <p:nvSpPr>
          <p:cNvPr id="3" name="Slide Number Placeholder 2">
            <a:extLst>
              <a:ext uri="{FF2B5EF4-FFF2-40B4-BE49-F238E27FC236}">
                <a16:creationId xmlns:a16="http://schemas.microsoft.com/office/drawing/2014/main" id="{12EDA09E-B51D-499E-8D71-40621622DEA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248773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7F9AEA1-FE3F-4590-AA4E-9B1804C3CDC5}"/>
              </a:ext>
            </a:extLst>
          </p:cNvPr>
          <p:cNvSpPr>
            <a:spLocks noGrp="1"/>
          </p:cNvSpPr>
          <p:nvPr>
            <p:ph type="title"/>
          </p:nvPr>
        </p:nvSpPr>
        <p:spPr/>
        <p:txBody>
          <a:bodyPr>
            <a:noAutofit/>
          </a:bodyPr>
          <a:lstStyle/>
          <a:p>
            <a:r>
              <a:rPr lang="en-US" dirty="0">
                <a:latin typeface="+mn-lt"/>
              </a:rPr>
              <a:t>Test Properties Menu/Preview Item</a:t>
            </a:r>
          </a:p>
        </p:txBody>
      </p:sp>
      <p:grpSp>
        <p:nvGrpSpPr>
          <p:cNvPr id="2" name="Group 1" descr="Images displaying a preview of a sample test and the test properties panel.">
            <a:extLst>
              <a:ext uri="{FF2B5EF4-FFF2-40B4-BE49-F238E27FC236}">
                <a16:creationId xmlns:a16="http://schemas.microsoft.com/office/drawing/2014/main" id="{6835B4DE-E04D-FB4A-08F4-1F7F4CC09E34}"/>
              </a:ext>
            </a:extLst>
          </p:cNvPr>
          <p:cNvGrpSpPr/>
          <p:nvPr/>
        </p:nvGrpSpPr>
        <p:grpSpPr>
          <a:xfrm>
            <a:off x="894861" y="1104897"/>
            <a:ext cx="10402278" cy="4648206"/>
            <a:chOff x="849742" y="911386"/>
            <a:chExt cx="10402278" cy="4648206"/>
          </a:xfrm>
        </p:grpSpPr>
        <p:pic>
          <p:nvPicPr>
            <p:cNvPr id="6" name="Picture 5" descr="The Test Properties panel open to show options.">
              <a:extLst>
                <a:ext uri="{FF2B5EF4-FFF2-40B4-BE49-F238E27FC236}">
                  <a16:creationId xmlns:a16="http://schemas.microsoft.com/office/drawing/2014/main" id="{B4F4E2FF-9354-1936-9690-2119E37FBEDB}"/>
                </a:ext>
              </a:extLst>
            </p:cNvPr>
            <p:cNvPicPr>
              <a:picLocks noChangeAspect="1"/>
            </p:cNvPicPr>
            <p:nvPr/>
          </p:nvPicPr>
          <p:blipFill>
            <a:blip r:embed="rId4"/>
            <a:stretch>
              <a:fillRect/>
            </a:stretch>
          </p:blipFill>
          <p:spPr>
            <a:xfrm>
              <a:off x="849742" y="911386"/>
              <a:ext cx="1691608" cy="3276537"/>
            </a:xfrm>
            <a:prstGeom prst="rect">
              <a:avLst/>
            </a:prstGeom>
            <a:ln w="38100">
              <a:solidFill>
                <a:srgbClr val="C05100"/>
              </a:solidFill>
            </a:ln>
          </p:spPr>
        </p:pic>
        <p:pic>
          <p:nvPicPr>
            <p:cNvPr id="12" name="Picture 11" descr="Tests toolbar.">
              <a:extLst>
                <a:ext uri="{FF2B5EF4-FFF2-40B4-BE49-F238E27FC236}">
                  <a16:creationId xmlns:a16="http://schemas.microsoft.com/office/drawing/2014/main" id="{A13FEBED-F648-6F46-312F-397CADAC1779}"/>
                </a:ext>
              </a:extLst>
            </p:cNvPr>
            <p:cNvPicPr>
              <a:picLocks noChangeAspect="1"/>
            </p:cNvPicPr>
            <p:nvPr/>
          </p:nvPicPr>
          <p:blipFill rotWithShape="1">
            <a:blip r:embed="rId5"/>
            <a:srcRect r="60650"/>
            <a:stretch/>
          </p:blipFill>
          <p:spPr>
            <a:xfrm>
              <a:off x="3020381" y="911386"/>
              <a:ext cx="2507056" cy="320298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CC645ADF-AF15-4AAD-90CD-DF6885E0DAAE}"/>
                </a:ext>
                <a:ext uri="{C183D7F6-B498-43B3-948B-1728B52AA6E4}">
                  <adec:decorative xmlns:adec="http://schemas.microsoft.com/office/drawing/2017/decorative" val="1"/>
                </a:ext>
              </a:extLst>
            </p:cNvPr>
            <p:cNvSpPr/>
            <p:nvPr/>
          </p:nvSpPr>
          <p:spPr>
            <a:xfrm>
              <a:off x="3020381" y="1068968"/>
              <a:ext cx="1590120" cy="356136"/>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0" name="Picture 9" descr="Preview of a sample stimulus.">
              <a:extLst>
                <a:ext uri="{FF2B5EF4-FFF2-40B4-BE49-F238E27FC236}">
                  <a16:creationId xmlns:a16="http://schemas.microsoft.com/office/drawing/2014/main" id="{9C0C2BF4-DFF0-47CE-A108-5AA86E960C57}"/>
                </a:ext>
              </a:extLst>
            </p:cNvPr>
            <p:cNvPicPr>
              <a:picLocks noChangeAspect="1"/>
            </p:cNvPicPr>
            <p:nvPr/>
          </p:nvPicPr>
          <p:blipFill rotWithShape="1">
            <a:blip r:embed="rId6">
              <a:extLst>
                <a:ext uri="{28A0092B-C50C-407E-A947-70E740481C1C}">
                  <a14:useLocalDpi xmlns:a14="http://schemas.microsoft.com/office/drawing/2010/main" val="0"/>
                </a:ext>
              </a:extLst>
            </a:blip>
            <a:srcRect r="23768"/>
            <a:stretch/>
          </p:blipFill>
          <p:spPr>
            <a:xfrm>
              <a:off x="4273909" y="2294957"/>
              <a:ext cx="6978111" cy="3264635"/>
            </a:xfrm>
            <a:prstGeom prst="rect">
              <a:avLst/>
            </a:prstGeom>
            <a:ln w="38100">
              <a:solidFill>
                <a:srgbClr val="C05100"/>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79BB3896-C840-4CD8-BAB4-306241FEB34C}"/>
              </a:ext>
            </a:extLst>
          </p:cNvPr>
          <p:cNvSpPr>
            <a:spLocks noGrp="1"/>
          </p:cNvSpPr>
          <p:nvPr>
            <p:ph type="sldNum" sz="quarter" idx="17"/>
          </p:nvPr>
        </p:nvSpPr>
        <p:spPr>
          <a:xfrm>
            <a:off x="11341948" y="6513583"/>
            <a:ext cx="706657"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643937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422F6-14BD-4895-94C1-6EBC108F8412}"/>
              </a:ext>
            </a:extLst>
          </p:cNvPr>
          <p:cNvSpPr>
            <a:spLocks noGrp="1"/>
          </p:cNvSpPr>
          <p:nvPr>
            <p:ph type="title"/>
          </p:nvPr>
        </p:nvSpPr>
        <p:spPr>
          <a:xfrm>
            <a:off x="2831032" y="1605624"/>
            <a:ext cx="7484945" cy="2530079"/>
          </a:xfrm>
        </p:spPr>
        <p:txBody>
          <a:bodyPr>
            <a:normAutofit/>
          </a:bodyPr>
          <a:lstStyle/>
          <a:p>
            <a:r>
              <a:rPr lang="en-US" sz="4400" b="1" dirty="0">
                <a:latin typeface="+mn-lt"/>
              </a:rPr>
              <a:t>How to Publish a Test for Online Administration and Change the Administration Dates</a:t>
            </a:r>
          </a:p>
        </p:txBody>
      </p:sp>
    </p:spTree>
    <p:custDataLst>
      <p:tags r:id="rId1"/>
    </p:custDataLst>
    <p:extLst>
      <p:ext uri="{BB962C8B-B14F-4D97-AF65-F5344CB8AC3E}">
        <p14:creationId xmlns:p14="http://schemas.microsoft.com/office/powerpoint/2010/main" val="3256157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0C55A6-9694-4751-8809-802343B4FBBF}"/>
              </a:ext>
            </a:extLst>
          </p:cNvPr>
          <p:cNvSpPr>
            <a:spLocks noGrp="1"/>
          </p:cNvSpPr>
          <p:nvPr>
            <p:ph type="title"/>
          </p:nvPr>
        </p:nvSpPr>
        <p:spPr/>
        <p:txBody>
          <a:bodyPr/>
          <a:lstStyle/>
          <a:p>
            <a:r>
              <a:rPr lang="en-US" dirty="0">
                <a:latin typeface="+mn-lt"/>
              </a:rPr>
              <a:t>Publish a Test</a:t>
            </a:r>
          </a:p>
        </p:txBody>
      </p:sp>
      <p:pic>
        <p:nvPicPr>
          <p:cNvPr id="6" name="Picture 5" descr="The Test Builder page with Layout view enabled.">
            <a:extLst>
              <a:ext uri="{FF2B5EF4-FFF2-40B4-BE49-F238E27FC236}">
                <a16:creationId xmlns:a16="http://schemas.microsoft.com/office/drawing/2014/main" id="{50EB7BED-9DE2-F0B4-1613-6539BAC5CD82}"/>
              </a:ext>
            </a:extLst>
          </p:cNvPr>
          <p:cNvPicPr>
            <a:picLocks noChangeAspect="1"/>
          </p:cNvPicPr>
          <p:nvPr/>
        </p:nvPicPr>
        <p:blipFill rotWithShape="1">
          <a:blip r:embed="rId4"/>
          <a:srcRect r="41275"/>
          <a:stretch/>
        </p:blipFill>
        <p:spPr>
          <a:xfrm>
            <a:off x="680260" y="1039657"/>
            <a:ext cx="6056205" cy="41284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Graphic 3" descr="Cursor with solid fill">
            <a:extLst>
              <a:ext uri="{FF2B5EF4-FFF2-40B4-BE49-F238E27FC236}">
                <a16:creationId xmlns:a16="http://schemas.microsoft.com/office/drawing/2014/main" id="{9133CB81-2306-DAB5-1962-C525B1D3F7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7191" y="1380248"/>
            <a:ext cx="994036" cy="994036"/>
          </a:xfrm>
          <a:prstGeom prst="rect">
            <a:avLst/>
          </a:prstGeom>
        </p:spPr>
      </p:pic>
      <p:sp>
        <p:nvSpPr>
          <p:cNvPr id="8" name="TextBox 7">
            <a:extLst>
              <a:ext uri="{FF2B5EF4-FFF2-40B4-BE49-F238E27FC236}">
                <a16:creationId xmlns:a16="http://schemas.microsoft.com/office/drawing/2014/main" id="{6D748558-386D-450F-8073-A28309116104}"/>
              </a:ext>
            </a:extLst>
          </p:cNvPr>
          <p:cNvSpPr txBox="1"/>
          <p:nvPr/>
        </p:nvSpPr>
        <p:spPr>
          <a:xfrm>
            <a:off x="7648371" y="1877266"/>
            <a:ext cx="3836683" cy="830997"/>
          </a:xfrm>
          <a:prstGeom prst="rect">
            <a:avLst/>
          </a:prstGeom>
          <a:noFill/>
          <a:ln w="38100">
            <a:solidFill>
              <a:srgbClr val="C051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Administration System: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Test Selection Window</a:t>
            </a:r>
          </a:p>
        </p:txBody>
      </p:sp>
      <p:pic>
        <p:nvPicPr>
          <p:cNvPr id="2" name="Picture 1" descr="TA Site open to the Select Tests tab, which displays available test categories and tests on the left, as well as the selected tests on the right">
            <a:extLst>
              <a:ext uri="{FF2B5EF4-FFF2-40B4-BE49-F238E27FC236}">
                <a16:creationId xmlns:a16="http://schemas.microsoft.com/office/drawing/2014/main" id="{AF1762F5-CAA6-D9A3-78E2-01FF3DCD0B2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3530"/>
          <a:stretch/>
        </p:blipFill>
        <p:spPr bwMode="auto">
          <a:xfrm>
            <a:off x="7225029" y="2849236"/>
            <a:ext cx="4570730" cy="2047240"/>
          </a:xfrm>
          <a:prstGeom prst="rect">
            <a:avLst/>
          </a:prstGeom>
          <a:ln w="12700" cap="flat" cmpd="sng" algn="ctr">
            <a:solidFill>
              <a:schemeClr val="bg1">
                <a:lumMod val="75000"/>
              </a:scheme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57CD2770-26A7-4686-821A-BE935CAA982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4074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772900-4D94-6B67-7667-9414166BD77D}"/>
              </a:ext>
            </a:extLst>
          </p:cNvPr>
          <p:cNvSpPr>
            <a:spLocks noGrp="1"/>
          </p:cNvSpPr>
          <p:nvPr>
            <p:ph type="title"/>
          </p:nvPr>
        </p:nvSpPr>
        <p:spPr/>
        <p:txBody>
          <a:bodyPr/>
          <a:lstStyle/>
          <a:p>
            <a:r>
              <a:rPr lang="en-US" dirty="0"/>
              <a:t>Dashboard Features Related to Tests</a:t>
            </a:r>
          </a:p>
        </p:txBody>
      </p:sp>
      <p:grpSp>
        <p:nvGrpSpPr>
          <p:cNvPr id="4" name="Group 3" descr="The dashboard with a focus on the Test Content Tab, the Standards panel, and the quick links used to start common tasks.">
            <a:extLst>
              <a:ext uri="{FF2B5EF4-FFF2-40B4-BE49-F238E27FC236}">
                <a16:creationId xmlns:a16="http://schemas.microsoft.com/office/drawing/2014/main" id="{92282D03-531B-BC0D-5FAA-3AABA2181D3D}"/>
              </a:ext>
            </a:extLst>
          </p:cNvPr>
          <p:cNvGrpSpPr/>
          <p:nvPr/>
        </p:nvGrpSpPr>
        <p:grpSpPr>
          <a:xfrm>
            <a:off x="924072" y="753277"/>
            <a:ext cx="10518360" cy="5326889"/>
            <a:chOff x="924072" y="753277"/>
            <a:chExt cx="10518360" cy="5326889"/>
          </a:xfrm>
        </p:grpSpPr>
        <p:grpSp>
          <p:nvGrpSpPr>
            <p:cNvPr id="13" name="Group 12">
              <a:extLst>
                <a:ext uri="{FF2B5EF4-FFF2-40B4-BE49-F238E27FC236}">
                  <a16:creationId xmlns:a16="http://schemas.microsoft.com/office/drawing/2014/main" id="{1FFEB9E1-6E21-657C-CEAD-2EB13587F862}"/>
                </a:ext>
              </a:extLst>
            </p:cNvPr>
            <p:cNvGrpSpPr/>
            <p:nvPr/>
          </p:nvGrpSpPr>
          <p:grpSpPr>
            <a:xfrm>
              <a:off x="2701603" y="753277"/>
              <a:ext cx="7182651" cy="5326889"/>
              <a:chOff x="2701603" y="753277"/>
              <a:chExt cx="7182651" cy="5326889"/>
            </a:xfrm>
          </p:grpSpPr>
          <p:pic>
            <p:nvPicPr>
              <p:cNvPr id="5" name="Picture 4" descr="A screenshot of a computer&#10;&#10;Description automatically generated">
                <a:extLst>
                  <a:ext uri="{FF2B5EF4-FFF2-40B4-BE49-F238E27FC236}">
                    <a16:creationId xmlns:a16="http://schemas.microsoft.com/office/drawing/2014/main" id="{C8D14D6E-5E4A-9A1F-67BC-360E2BB0AF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603" y="753277"/>
                <a:ext cx="7182651" cy="532688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cxnSp>
            <p:nvCxnSpPr>
              <p:cNvPr id="24" name="Straight Arrow Connector 23">
                <a:extLst>
                  <a:ext uri="{FF2B5EF4-FFF2-40B4-BE49-F238E27FC236}">
                    <a16:creationId xmlns:a16="http://schemas.microsoft.com/office/drawing/2014/main" id="{807AED9A-8EF5-C66F-2EB0-FF9C90AD0E3C}"/>
                  </a:ext>
                </a:extLst>
              </p:cNvPr>
              <p:cNvCxnSpPr>
                <a:cxnSpLocks/>
              </p:cNvCxnSpPr>
              <p:nvPr/>
            </p:nvCxnSpPr>
            <p:spPr>
              <a:xfrm flipV="1">
                <a:off x="9321421" y="1467134"/>
                <a:ext cx="0" cy="743803"/>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A03517C-07A4-0B8A-1A63-1232FAC76F9A}"/>
                  </a:ext>
                </a:extLst>
              </p:cNvPr>
              <p:cNvPicPr>
                <a:picLocks noChangeAspect="1"/>
              </p:cNvPicPr>
              <p:nvPr/>
            </p:nvPicPr>
            <p:blipFill>
              <a:blip r:embed="rId5"/>
              <a:stretch>
                <a:fillRect/>
              </a:stretch>
            </p:blipFill>
            <p:spPr>
              <a:xfrm>
                <a:off x="2737157" y="766258"/>
                <a:ext cx="2468147" cy="474869"/>
              </a:xfrm>
              <a:prstGeom prst="rect">
                <a:avLst/>
              </a:prstGeom>
            </p:spPr>
          </p:pic>
        </p:grpSp>
        <p:grpSp>
          <p:nvGrpSpPr>
            <p:cNvPr id="22" name="Group 21">
              <a:extLst>
                <a:ext uri="{FF2B5EF4-FFF2-40B4-BE49-F238E27FC236}">
                  <a16:creationId xmlns:a16="http://schemas.microsoft.com/office/drawing/2014/main" id="{141C39C1-DC64-3BED-7812-53C0DD2DD832}"/>
                </a:ext>
              </a:extLst>
            </p:cNvPr>
            <p:cNvGrpSpPr/>
            <p:nvPr/>
          </p:nvGrpSpPr>
          <p:grpSpPr>
            <a:xfrm>
              <a:off x="924072" y="1422371"/>
              <a:ext cx="10518360" cy="2745868"/>
              <a:chOff x="1046902" y="1388252"/>
              <a:chExt cx="10518360" cy="2745868"/>
            </a:xfrm>
          </p:grpSpPr>
          <p:sp>
            <p:nvSpPr>
              <p:cNvPr id="17" name="Rectangle: Rounded Corners 16">
                <a:extLst>
                  <a:ext uri="{FF2B5EF4-FFF2-40B4-BE49-F238E27FC236}">
                    <a16:creationId xmlns:a16="http://schemas.microsoft.com/office/drawing/2014/main" id="{8F32FC0E-7BA5-93CB-E552-4ED26B26F6FA}"/>
                  </a:ext>
                </a:extLst>
              </p:cNvPr>
              <p:cNvSpPr/>
              <p:nvPr/>
            </p:nvSpPr>
            <p:spPr>
              <a:xfrm>
                <a:off x="1046902" y="1899724"/>
                <a:ext cx="2767347" cy="743803"/>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Tests Content Tab</a:t>
                </a:r>
                <a:endParaRPr lang="en-US" sz="2000" b="1" dirty="0">
                  <a:solidFill>
                    <a:schemeClr val="tx2"/>
                  </a:solidFill>
                </a:endParaRPr>
              </a:p>
            </p:txBody>
          </p:sp>
          <p:cxnSp>
            <p:nvCxnSpPr>
              <p:cNvPr id="19" name="Straight Arrow Connector 18">
                <a:extLst>
                  <a:ext uri="{FF2B5EF4-FFF2-40B4-BE49-F238E27FC236}">
                    <a16:creationId xmlns:a16="http://schemas.microsoft.com/office/drawing/2014/main" id="{E63A9107-8216-8DE4-F98B-924CC9BD2160}"/>
                  </a:ext>
                </a:extLst>
              </p:cNvPr>
              <p:cNvCxnSpPr>
                <a:cxnSpLocks/>
              </p:cNvCxnSpPr>
              <p:nvPr/>
            </p:nvCxnSpPr>
            <p:spPr>
              <a:xfrm flipV="1">
                <a:off x="3673552" y="1388252"/>
                <a:ext cx="1203721" cy="883373"/>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7970084C-B1B1-5F77-CD6A-94D4CC1FE3EB}"/>
                  </a:ext>
                </a:extLst>
              </p:cNvPr>
              <p:cNvSpPr/>
              <p:nvPr/>
            </p:nvSpPr>
            <p:spPr>
              <a:xfrm>
                <a:off x="8948416" y="2515718"/>
                <a:ext cx="2616846" cy="991829"/>
              </a:xfrm>
              <a:prstGeom prst="roundRect">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Quick Links Used to Start Common Tasks</a:t>
                </a:r>
                <a:endParaRPr lang="en-US" sz="2000" dirty="0">
                  <a:solidFill>
                    <a:schemeClr val="bg1"/>
                  </a:solidFill>
                </a:endParaRPr>
              </a:p>
            </p:txBody>
          </p:sp>
          <p:sp>
            <p:nvSpPr>
              <p:cNvPr id="21" name="Left Brace 20">
                <a:extLst>
                  <a:ext uri="{FF2B5EF4-FFF2-40B4-BE49-F238E27FC236}">
                    <a16:creationId xmlns:a16="http://schemas.microsoft.com/office/drawing/2014/main" id="{B003156A-186F-74CC-E630-B6B43A993970}"/>
                  </a:ext>
                </a:extLst>
              </p:cNvPr>
              <p:cNvSpPr/>
              <p:nvPr/>
            </p:nvSpPr>
            <p:spPr>
              <a:xfrm>
                <a:off x="8415496" y="1813795"/>
                <a:ext cx="450087" cy="2320325"/>
              </a:xfrm>
              <a:prstGeom prst="leftBrace">
                <a:avLst/>
              </a:prstGeom>
              <a:ln w="38100">
                <a:solidFill>
                  <a:srgbClr val="C051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3" name="Rectangle: Rounded Corners 22">
              <a:extLst>
                <a:ext uri="{FF2B5EF4-FFF2-40B4-BE49-F238E27FC236}">
                  <a16:creationId xmlns:a16="http://schemas.microsoft.com/office/drawing/2014/main" id="{3EE95BCC-DA26-6563-92A8-4438A62FAC13}"/>
                </a:ext>
              </a:extLst>
            </p:cNvPr>
            <p:cNvSpPr/>
            <p:nvPr/>
          </p:nvSpPr>
          <p:spPr>
            <a:xfrm>
              <a:off x="9195052" y="1847914"/>
              <a:ext cx="2247380" cy="532255"/>
            </a:xfrm>
            <a:prstGeom prst="roundRect">
              <a:avLst>
                <a:gd name="adj" fmla="val 16667"/>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chemeClr val="bg1"/>
                  </a:solidFill>
                </a:rPr>
                <a:t>Standards Panel</a:t>
              </a:r>
              <a:endParaRPr lang="en-US" sz="2000" dirty="0">
                <a:solidFill>
                  <a:schemeClr val="bg1"/>
                </a:solidFill>
              </a:endParaRPr>
            </a:p>
          </p:txBody>
        </p:sp>
      </p:grpSp>
      <p:sp>
        <p:nvSpPr>
          <p:cNvPr id="2" name="Slide Number Placeholder 1">
            <a:extLst>
              <a:ext uri="{FF2B5EF4-FFF2-40B4-BE49-F238E27FC236}">
                <a16:creationId xmlns:a16="http://schemas.microsoft.com/office/drawing/2014/main" id="{EF5D2C3D-20C7-068C-0D88-44EFBFA6CBCB}"/>
              </a:ext>
            </a:extLst>
          </p:cNvPr>
          <p:cNvSpPr>
            <a:spLocks noGrp="1"/>
          </p:cNvSpPr>
          <p:nvPr>
            <p:ph type="sldNum" sz="quarter" idx="17"/>
          </p:nvPr>
        </p:nvSpPr>
        <p:spPr/>
        <p:txBody>
          <a:bodyPr/>
          <a:lstStyle/>
          <a:p>
            <a:fld id="{58AE716E-68DD-2249-A7FA-8AEF0B14DF81}" type="slidenum">
              <a:rPr lang="en-US" smtClean="0"/>
              <a:pPr/>
              <a:t>4</a:t>
            </a:fld>
            <a:endParaRPr lang="en-US" dirty="0"/>
          </a:p>
        </p:txBody>
      </p:sp>
    </p:spTree>
    <p:custDataLst>
      <p:tags r:id="rId1"/>
    </p:custDataLst>
    <p:extLst>
      <p:ext uri="{BB962C8B-B14F-4D97-AF65-F5344CB8AC3E}">
        <p14:creationId xmlns:p14="http://schemas.microsoft.com/office/powerpoint/2010/main" val="2638913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719C21-DF6E-418B-B2B7-1F8203B01E47}"/>
              </a:ext>
            </a:extLst>
          </p:cNvPr>
          <p:cNvSpPr>
            <a:spLocks noGrp="1"/>
          </p:cNvSpPr>
          <p:nvPr>
            <p:ph type="title"/>
          </p:nvPr>
        </p:nvSpPr>
        <p:spPr/>
        <p:txBody>
          <a:bodyPr>
            <a:normAutofit/>
          </a:bodyPr>
          <a:lstStyle/>
          <a:p>
            <a:r>
              <a:rPr lang="en-US" dirty="0">
                <a:latin typeface="+mn-lt"/>
              </a:rPr>
              <a:t>Change Test Administration Dates</a:t>
            </a:r>
          </a:p>
        </p:txBody>
      </p:sp>
      <p:pic>
        <p:nvPicPr>
          <p:cNvPr id="10" name="Picture 9" descr="Tests table of results with a focus on the Test Window column.">
            <a:extLst>
              <a:ext uri="{FF2B5EF4-FFF2-40B4-BE49-F238E27FC236}">
                <a16:creationId xmlns:a16="http://schemas.microsoft.com/office/drawing/2014/main" id="{B960851F-B76B-18C0-49CF-D2902553A0D5}"/>
              </a:ext>
            </a:extLst>
          </p:cNvPr>
          <p:cNvPicPr>
            <a:picLocks noChangeAspect="1"/>
          </p:cNvPicPr>
          <p:nvPr/>
        </p:nvPicPr>
        <p:blipFill rotWithShape="1">
          <a:blip r:embed="rId4"/>
          <a:srcRect r="32776"/>
          <a:stretch/>
        </p:blipFill>
        <p:spPr>
          <a:xfrm>
            <a:off x="572962" y="805708"/>
            <a:ext cx="6069137" cy="451094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2" name="Graphic 1" descr="Cursor with solid fill">
            <a:extLst>
              <a:ext uri="{FF2B5EF4-FFF2-40B4-BE49-F238E27FC236}">
                <a16:creationId xmlns:a16="http://schemas.microsoft.com/office/drawing/2014/main" id="{C4C1C783-B0AF-C2A4-2692-0E8C2EC439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24606" y="3382697"/>
            <a:ext cx="717493" cy="717493"/>
          </a:xfrm>
          <a:prstGeom prst="rect">
            <a:avLst/>
          </a:prstGeom>
        </p:spPr>
      </p:pic>
      <p:pic>
        <p:nvPicPr>
          <p:cNvPr id="15" name="Picture 14" descr="Set Test Window pop-up.">
            <a:extLst>
              <a:ext uri="{FF2B5EF4-FFF2-40B4-BE49-F238E27FC236}">
                <a16:creationId xmlns:a16="http://schemas.microsoft.com/office/drawing/2014/main" id="{E9A3D69E-27EF-D4B5-6BB8-E542B0D39BF5}"/>
              </a:ext>
            </a:extLst>
          </p:cNvPr>
          <p:cNvPicPr>
            <a:picLocks noChangeAspect="1"/>
          </p:cNvPicPr>
          <p:nvPr/>
        </p:nvPicPr>
        <p:blipFill>
          <a:blip r:embed="rId7"/>
          <a:stretch>
            <a:fillRect/>
          </a:stretch>
        </p:blipFill>
        <p:spPr>
          <a:xfrm>
            <a:off x="6365556" y="3429000"/>
            <a:ext cx="5253482" cy="2524874"/>
          </a:xfrm>
          <a:prstGeom prst="rect">
            <a:avLst/>
          </a:prstGeom>
          <a:ln w="12700">
            <a:solidFill>
              <a:schemeClr val="bg1">
                <a:lumMod val="75000"/>
              </a:schemeClr>
            </a:solidFill>
          </a:ln>
        </p:spPr>
      </p:pic>
      <p:sp>
        <p:nvSpPr>
          <p:cNvPr id="3" name="Slide Number Placeholder 2">
            <a:extLst>
              <a:ext uri="{FF2B5EF4-FFF2-40B4-BE49-F238E27FC236}">
                <a16:creationId xmlns:a16="http://schemas.microsoft.com/office/drawing/2014/main" id="{870CBB05-C4CD-4548-ACB9-FA5B36BCC10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7906561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1289" y="898921"/>
            <a:ext cx="7244110" cy="2530079"/>
          </a:xfrm>
        </p:spPr>
        <p:txBody>
          <a:bodyPr>
            <a:normAutofit/>
          </a:bodyPr>
          <a:lstStyle/>
          <a:p>
            <a:r>
              <a:rPr lang="en-US" sz="4400" dirty="0">
                <a:latin typeface="+mn-lt"/>
              </a:rPr>
              <a:t>How to Create Workgroups for Sharing Tests and Items</a:t>
            </a:r>
          </a:p>
        </p:txBody>
      </p:sp>
    </p:spTree>
    <p:custDataLst>
      <p:tags r:id="rId1"/>
    </p:custDataLst>
    <p:extLst>
      <p:ext uri="{BB962C8B-B14F-4D97-AF65-F5344CB8AC3E}">
        <p14:creationId xmlns:p14="http://schemas.microsoft.com/office/powerpoint/2010/main" val="2905507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How to Create Workgroups for Sharing Content</a:t>
            </a:r>
            <a:endParaRPr lang="en-US" dirty="0">
              <a:latin typeface="+mn-lt"/>
            </a:endParaRPr>
          </a:p>
        </p:txBody>
      </p:sp>
      <p:grpSp>
        <p:nvGrpSpPr>
          <p:cNvPr id="2" name="Group 1" descr="Images displaying the My Workgroups link and the Manage Workgroups window.">
            <a:extLst>
              <a:ext uri="{FF2B5EF4-FFF2-40B4-BE49-F238E27FC236}">
                <a16:creationId xmlns:a16="http://schemas.microsoft.com/office/drawing/2014/main" id="{26A60583-FE51-6890-7173-AE98532ED1D7}"/>
              </a:ext>
            </a:extLst>
          </p:cNvPr>
          <p:cNvGrpSpPr/>
          <p:nvPr/>
        </p:nvGrpSpPr>
        <p:grpSpPr>
          <a:xfrm>
            <a:off x="1388549" y="1047693"/>
            <a:ext cx="9587589" cy="4993866"/>
            <a:chOff x="1388549" y="1047693"/>
            <a:chExt cx="9587589" cy="4993866"/>
          </a:xfrm>
        </p:grpSpPr>
        <p:pic>
          <p:nvPicPr>
            <p:cNvPr id="4" name="Picture 3" descr="A screenshot of a computer&#10;&#10;Description automatically generated">
              <a:extLst>
                <a:ext uri="{FF2B5EF4-FFF2-40B4-BE49-F238E27FC236}">
                  <a16:creationId xmlns:a16="http://schemas.microsoft.com/office/drawing/2014/main" id="{85962A06-5A65-422E-C770-3DE083971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8549" y="1047693"/>
              <a:ext cx="4912948" cy="36436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6" name="Flowchart: Connector 15">
              <a:extLst>
                <a:ext uri="{FF2B5EF4-FFF2-40B4-BE49-F238E27FC236}">
                  <a16:creationId xmlns:a16="http://schemas.microsoft.com/office/drawing/2014/main" id="{EC4FA2BB-9D80-C3E5-F5D4-0A738CF19640}"/>
                </a:ext>
              </a:extLst>
            </p:cNvPr>
            <p:cNvSpPr/>
            <p:nvPr/>
          </p:nvSpPr>
          <p:spPr>
            <a:xfrm>
              <a:off x="2275528" y="43967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pic>
          <p:nvPicPr>
            <p:cNvPr id="13" name="Picture 2" descr="image">
              <a:extLst>
                <a:ext uri="{FF2B5EF4-FFF2-40B4-BE49-F238E27FC236}">
                  <a16:creationId xmlns:a16="http://schemas.microsoft.com/office/drawing/2014/main" id="{A87F8633-F15F-B9C8-6917-2FC4F896D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5498" y="1047693"/>
              <a:ext cx="1367713" cy="26314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ursor with solid fill">
              <a:extLst>
                <a:ext uri="{FF2B5EF4-FFF2-40B4-BE49-F238E27FC236}">
                  <a16:creationId xmlns:a16="http://schemas.microsoft.com/office/drawing/2014/main" id="{6B74FD84-8302-1949-59CE-327A2942B0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127502" y="4493144"/>
              <a:ext cx="698863" cy="698863"/>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0B7EBB0E-3E9E-47D7-8B1E-8EA805882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6288" y="2904203"/>
              <a:ext cx="6449850" cy="2655824"/>
            </a:xfrm>
            <a:prstGeom prst="rect">
              <a:avLst/>
            </a:prstGeom>
            <a:ln w="12700">
              <a:solidFill>
                <a:schemeClr val="bg1">
                  <a:lumMod val="75000"/>
                </a:schemeClr>
              </a:solidFill>
            </a:ln>
          </p:spPr>
        </p:pic>
        <p:pic>
          <p:nvPicPr>
            <p:cNvPr id="7" name="Graphic 6" descr="Cursor with solid fill">
              <a:extLst>
                <a:ext uri="{FF2B5EF4-FFF2-40B4-BE49-F238E27FC236}">
                  <a16:creationId xmlns:a16="http://schemas.microsoft.com/office/drawing/2014/main" id="{96ADCE33-F044-0234-26DB-A2B4FE6F5D5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770524" y="5342696"/>
              <a:ext cx="698863" cy="698863"/>
            </a:xfrm>
            <a:prstGeom prst="rect">
              <a:avLst/>
            </a:prstGeom>
          </p:spPr>
        </p:pic>
        <p:sp>
          <p:nvSpPr>
            <p:cNvPr id="10" name="Flowchart: Connector 9">
              <a:extLst>
                <a:ext uri="{FF2B5EF4-FFF2-40B4-BE49-F238E27FC236}">
                  <a16:creationId xmlns:a16="http://schemas.microsoft.com/office/drawing/2014/main" id="{8B65FDCF-CABF-72FA-0E79-0A110B823D5E}"/>
                </a:ext>
              </a:extLst>
            </p:cNvPr>
            <p:cNvSpPr/>
            <p:nvPr/>
          </p:nvSpPr>
          <p:spPr>
            <a:xfrm>
              <a:off x="8487930" y="5192007"/>
              <a:ext cx="314427" cy="307494"/>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960472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54860-855A-4191-35FE-3E0E2D6683DB}"/>
              </a:ext>
            </a:extLst>
          </p:cNvPr>
          <p:cNvSpPr>
            <a:spLocks noGrp="1"/>
          </p:cNvSpPr>
          <p:nvPr>
            <p:ph type="title"/>
          </p:nvPr>
        </p:nvSpPr>
        <p:spPr/>
        <p:txBody>
          <a:bodyPr/>
          <a:lstStyle/>
          <a:p>
            <a:r>
              <a:rPr lang="en-US" sz="3200" dirty="0">
                <a:latin typeface="+mn-lt"/>
              </a:rPr>
              <a:t>How to Create Workgroups for Sharing Content (continued)</a:t>
            </a:r>
            <a:endParaRPr lang="en-US" dirty="0">
              <a:latin typeface="+mn-lt"/>
            </a:endParaRPr>
          </a:p>
        </p:txBody>
      </p:sp>
      <p:grpSp>
        <p:nvGrpSpPr>
          <p:cNvPr id="26" name="Group 25" descr="The Workgroup Name page, showing four steps.">
            <a:extLst>
              <a:ext uri="{FF2B5EF4-FFF2-40B4-BE49-F238E27FC236}">
                <a16:creationId xmlns:a16="http://schemas.microsoft.com/office/drawing/2014/main" id="{FE2AE393-9670-A69C-2975-CDF1956360C5}"/>
              </a:ext>
            </a:extLst>
          </p:cNvPr>
          <p:cNvGrpSpPr/>
          <p:nvPr/>
        </p:nvGrpSpPr>
        <p:grpSpPr>
          <a:xfrm>
            <a:off x="627017" y="986150"/>
            <a:ext cx="6825394" cy="5181440"/>
            <a:chOff x="627017" y="986150"/>
            <a:chExt cx="6825394" cy="5181440"/>
          </a:xfrm>
        </p:grpSpPr>
        <p:grpSp>
          <p:nvGrpSpPr>
            <p:cNvPr id="16" name="Group 15">
              <a:extLst>
                <a:ext uri="{FF2B5EF4-FFF2-40B4-BE49-F238E27FC236}">
                  <a16:creationId xmlns:a16="http://schemas.microsoft.com/office/drawing/2014/main" id="{A78E33EE-07B7-17C2-61B4-DCE944D61C42}"/>
                </a:ext>
              </a:extLst>
            </p:cNvPr>
            <p:cNvGrpSpPr/>
            <p:nvPr/>
          </p:nvGrpSpPr>
          <p:grpSpPr>
            <a:xfrm>
              <a:off x="627017" y="986150"/>
              <a:ext cx="6825394" cy="4885699"/>
              <a:chOff x="2704011" y="971327"/>
              <a:chExt cx="6825394" cy="4885699"/>
            </a:xfrm>
          </p:grpSpPr>
          <p:pic>
            <p:nvPicPr>
              <p:cNvPr id="15" name="Picture 14">
                <a:extLst>
                  <a:ext uri="{FF2B5EF4-FFF2-40B4-BE49-F238E27FC236}">
                    <a16:creationId xmlns:a16="http://schemas.microsoft.com/office/drawing/2014/main" id="{92433462-A8BD-F0CD-A73A-D09552FFFA37}"/>
                  </a:ext>
                </a:extLst>
              </p:cNvPr>
              <p:cNvPicPr>
                <a:picLocks noChangeAspect="1"/>
              </p:cNvPicPr>
              <p:nvPr/>
            </p:nvPicPr>
            <p:blipFill>
              <a:blip r:embed="rId4"/>
              <a:stretch>
                <a:fillRect/>
              </a:stretch>
            </p:blipFill>
            <p:spPr>
              <a:xfrm>
                <a:off x="2704011" y="971327"/>
                <a:ext cx="6825394" cy="4885699"/>
              </a:xfrm>
              <a:prstGeom prst="rect">
                <a:avLst/>
              </a:prstGeom>
              <a:ln w="12700">
                <a:solidFill>
                  <a:schemeClr val="bg1">
                    <a:lumMod val="75000"/>
                  </a:schemeClr>
                </a:solidFill>
              </a:ln>
            </p:spPr>
          </p:pic>
          <p:sp>
            <p:nvSpPr>
              <p:cNvPr id="11" name="Flowchart: Connector 10">
                <a:extLst>
                  <a:ext uri="{FF2B5EF4-FFF2-40B4-BE49-F238E27FC236}">
                    <a16:creationId xmlns:a16="http://schemas.microsoft.com/office/drawing/2014/main" id="{86BEC976-E0B7-DA8B-615F-102B00065EA8}"/>
                  </a:ext>
                </a:extLst>
              </p:cNvPr>
              <p:cNvSpPr/>
              <p:nvPr/>
            </p:nvSpPr>
            <p:spPr>
              <a:xfrm>
                <a:off x="3608057" y="2241496"/>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12" name="Flowchart: Connector 11">
                <a:extLst>
                  <a:ext uri="{FF2B5EF4-FFF2-40B4-BE49-F238E27FC236}">
                    <a16:creationId xmlns:a16="http://schemas.microsoft.com/office/drawing/2014/main" id="{9FAFF3FB-D1C2-1506-7990-A73ECC12E5DF}"/>
                  </a:ext>
                </a:extLst>
              </p:cNvPr>
              <p:cNvSpPr/>
              <p:nvPr/>
            </p:nvSpPr>
            <p:spPr>
              <a:xfrm>
                <a:off x="7189418" y="1844930"/>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sp>
            <p:nvSpPr>
              <p:cNvPr id="13" name="Flowchart: Connector 12">
                <a:extLst>
                  <a:ext uri="{FF2B5EF4-FFF2-40B4-BE49-F238E27FC236}">
                    <a16:creationId xmlns:a16="http://schemas.microsoft.com/office/drawing/2014/main" id="{40C6762E-EBE0-712F-24E2-F7D8BF1434E5}"/>
                  </a:ext>
                </a:extLst>
              </p:cNvPr>
              <p:cNvSpPr/>
              <p:nvPr/>
            </p:nvSpPr>
            <p:spPr>
              <a:xfrm>
                <a:off x="7189418" y="5399474"/>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14" name="Flowchart: Connector 13">
                <a:extLst>
                  <a:ext uri="{FF2B5EF4-FFF2-40B4-BE49-F238E27FC236}">
                    <a16:creationId xmlns:a16="http://schemas.microsoft.com/office/drawing/2014/main" id="{30EEFB40-6495-BC58-5F0B-88B29B20B70C}"/>
                  </a:ext>
                </a:extLst>
              </p:cNvPr>
              <p:cNvSpPr/>
              <p:nvPr/>
            </p:nvSpPr>
            <p:spPr>
              <a:xfrm>
                <a:off x="6572924" y="1033709"/>
                <a:ext cx="267128" cy="256854"/>
              </a:xfrm>
              <a:prstGeom prst="flowChartConnector">
                <a:avLst/>
              </a:prstGeom>
              <a:solidFill>
                <a:srgbClr val="C051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7" name="Rectangle: Rounded Corners 16">
                <a:extLst>
                  <a:ext uri="{FF2B5EF4-FFF2-40B4-BE49-F238E27FC236}">
                    <a16:creationId xmlns:a16="http://schemas.microsoft.com/office/drawing/2014/main" id="{155F6598-9079-E989-55F3-B81FD327635C}"/>
                  </a:ext>
                </a:extLst>
              </p:cNvPr>
              <p:cNvSpPr/>
              <p:nvPr/>
            </p:nvSpPr>
            <p:spPr>
              <a:xfrm>
                <a:off x="8335073" y="3971924"/>
                <a:ext cx="352425" cy="314325"/>
              </a:xfrm>
              <a:prstGeom prst="roundRect">
                <a:avLst/>
              </a:prstGeom>
              <a:solidFill>
                <a:srgbClr val="F9FAFB"/>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2" name="Graphic 1" descr="Cursor with solid fill">
              <a:extLst>
                <a:ext uri="{FF2B5EF4-FFF2-40B4-BE49-F238E27FC236}">
                  <a16:creationId xmlns:a16="http://schemas.microsoft.com/office/drawing/2014/main" id="{61B89EF7-DDA4-6B4B-3547-F31DA0CCDAB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8647" y="5468727"/>
              <a:ext cx="698863" cy="698863"/>
            </a:xfrm>
            <a:prstGeom prst="rect">
              <a:avLst/>
            </a:prstGeom>
          </p:spPr>
        </p:pic>
        <p:sp>
          <p:nvSpPr>
            <p:cNvPr id="25" name="Rectangle 24">
              <a:extLst>
                <a:ext uri="{FF2B5EF4-FFF2-40B4-BE49-F238E27FC236}">
                  <a16:creationId xmlns:a16="http://schemas.microsoft.com/office/drawing/2014/main" id="{582BED50-8FF9-9D10-C1C3-648BCCC9E0BE}"/>
                </a:ext>
              </a:extLst>
            </p:cNvPr>
            <p:cNvSpPr/>
            <p:nvPr/>
          </p:nvSpPr>
          <p:spPr>
            <a:xfrm>
              <a:off x="3925389" y="1068028"/>
              <a:ext cx="65314" cy="234043"/>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grpSp>
        <p:nvGrpSpPr>
          <p:cNvPr id="24" name="Group 23" descr="The Manage Workgroups window.">
            <a:extLst>
              <a:ext uri="{FF2B5EF4-FFF2-40B4-BE49-F238E27FC236}">
                <a16:creationId xmlns:a16="http://schemas.microsoft.com/office/drawing/2014/main" id="{8BB202E9-DA2D-BC25-A453-0D96E8F7198A}"/>
              </a:ext>
            </a:extLst>
          </p:cNvPr>
          <p:cNvGrpSpPr/>
          <p:nvPr/>
        </p:nvGrpSpPr>
        <p:grpSpPr>
          <a:xfrm>
            <a:off x="7833838" y="1546930"/>
            <a:ext cx="3608594" cy="3764137"/>
            <a:chOff x="7833838" y="1546930"/>
            <a:chExt cx="3608594" cy="3764137"/>
          </a:xfrm>
        </p:grpSpPr>
        <p:pic>
          <p:nvPicPr>
            <p:cNvPr id="19" name="Picture 18">
              <a:extLst>
                <a:ext uri="{FF2B5EF4-FFF2-40B4-BE49-F238E27FC236}">
                  <a16:creationId xmlns:a16="http://schemas.microsoft.com/office/drawing/2014/main" id="{1C2946F3-AC6E-0693-0E08-F52C873D3F25}"/>
                </a:ext>
              </a:extLst>
            </p:cNvPr>
            <p:cNvPicPr>
              <a:picLocks noChangeAspect="1"/>
            </p:cNvPicPr>
            <p:nvPr/>
          </p:nvPicPr>
          <p:blipFill>
            <a:blip r:embed="rId7"/>
            <a:stretch>
              <a:fillRect/>
            </a:stretch>
          </p:blipFill>
          <p:spPr>
            <a:xfrm>
              <a:off x="7833838" y="1546930"/>
              <a:ext cx="3608594" cy="3764137"/>
            </a:xfrm>
            <a:prstGeom prst="rect">
              <a:avLst/>
            </a:prstGeom>
            <a:ln w="12700">
              <a:solidFill>
                <a:schemeClr val="bg1">
                  <a:lumMod val="75000"/>
                </a:schemeClr>
              </a:solidFill>
            </a:ln>
          </p:spPr>
        </p:pic>
        <p:cxnSp>
          <p:nvCxnSpPr>
            <p:cNvPr id="21" name="Straight Connector 20">
              <a:extLst>
                <a:ext uri="{FF2B5EF4-FFF2-40B4-BE49-F238E27FC236}">
                  <a16:creationId xmlns:a16="http://schemas.microsoft.com/office/drawing/2014/main" id="{8CF23570-3318-778D-0303-DEE720679B3F}"/>
                </a:ext>
              </a:extLst>
            </p:cNvPr>
            <p:cNvCxnSpPr>
              <a:cxnSpLocks/>
            </p:cNvCxnSpPr>
            <p:nvPr/>
          </p:nvCxnSpPr>
          <p:spPr>
            <a:xfrm>
              <a:off x="7955280" y="4572000"/>
              <a:ext cx="337021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825F4DFF-ADD5-9921-5552-35E8226FB0DE}"/>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644353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lang="en-US" sz="2000" dirty="0">
                <a:solidFill>
                  <a:srgbClr val="53565A">
                    <a:lumMod val="50000"/>
                  </a:srgbClr>
                </a:solidFill>
                <a:latin typeface="Franklin Gothic Book" panose="020B0503020102020204"/>
              </a:rPr>
              <a:t>a</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Calibri"/>
                <a:cs typeface="Calibri"/>
              </a:rPr>
              <a:t>ny</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lang="en-US" sz="2000" dirty="0">
                <a:solidFill>
                  <a:srgbClr val="53565A">
                    <a:lumMod val="50000"/>
                  </a:srgbClr>
                </a:solidFill>
                <a:latin typeface="Franklin Gothic Book" panose="020B0503020102020204"/>
              </a:rPr>
              <a:t>y</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lang="en-US" sz="2000" dirty="0">
                <a:solidFill>
                  <a:srgbClr val="53565A">
                    <a:lumMod val="50000"/>
                  </a:srgbClr>
                </a:solidFill>
                <a:latin typeface="Franklin Gothic Book" panose="020B0503020102020204"/>
              </a:rPr>
              <a:t>y</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lang="en-US" sz="2000" dirty="0">
                <a:solidFill>
                  <a:srgbClr val="53565A">
                    <a:lumMod val="50000"/>
                  </a:srgbClr>
                </a:solidFill>
                <a:latin typeface="Franklin Gothic Book" panose="020B0503020102020204"/>
              </a:rPr>
              <a:t>y</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our contact information for follow-up by phone or email; and</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lang="en-US" sz="2000" dirty="0">
                <a:solidFill>
                  <a:srgbClr val="53565A">
                    <a:lumMod val="50000"/>
                  </a:srgbClr>
                </a:solidFill>
                <a:latin typeface="Franklin Gothic Book" panose="020B0503020102020204"/>
              </a:rPr>
              <a:t>a</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Calibri"/>
                <a:cs typeface="Calibri"/>
              </a:rPr>
              <a:t>ny</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Franklin Gothic Book" panose="020B0503020102020204"/>
                <a:ea typeface="Calibri"/>
                <a:cs typeface="Calibri"/>
              </a:rPr>
              <a:t> </a:t>
            </a: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1491777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6" name="Picture 5">
            <a:extLst>
              <a:ext uri="{FF2B5EF4-FFF2-40B4-BE49-F238E27FC236}">
                <a16:creationId xmlns:a16="http://schemas.microsoft.com/office/drawing/2014/main" id="{30690C57-1A84-19AC-69BE-1796ECFF838F}"/>
              </a:ext>
            </a:extLst>
          </p:cNvPr>
          <p:cNvPicPr>
            <a:picLocks noChangeAspect="1"/>
          </p:cNvPicPr>
          <p:nvPr/>
        </p:nvPicPr>
        <p:blipFill>
          <a:blip r:embed="rId4"/>
          <a:stretch>
            <a:fillRect/>
          </a:stretch>
        </p:blipFill>
        <p:spPr>
          <a:xfrm>
            <a:off x="845974" y="831879"/>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AC2FBC-6BC9-4DB3-9350-94FA4718A309}"/>
              </a:ext>
            </a:extLst>
          </p:cNvPr>
          <p:cNvSpPr>
            <a:spLocks noGrp="1"/>
          </p:cNvSpPr>
          <p:nvPr>
            <p:ph type="title"/>
          </p:nvPr>
        </p:nvSpPr>
        <p:spPr/>
        <p:txBody>
          <a:bodyPr/>
          <a:lstStyle/>
          <a:p>
            <a:r>
              <a:rPr lang="en-US" dirty="0">
                <a:latin typeface="+mn-lt"/>
              </a:rPr>
              <a:t>Tests Quick Links</a:t>
            </a:r>
          </a:p>
        </p:txBody>
      </p:sp>
      <p:graphicFrame>
        <p:nvGraphicFramePr>
          <p:cNvPr id="6" name="Table 5">
            <a:extLst>
              <a:ext uri="{FF2B5EF4-FFF2-40B4-BE49-F238E27FC236}">
                <a16:creationId xmlns:a16="http://schemas.microsoft.com/office/drawing/2014/main" id="{8D859C1D-D62B-463F-9FE2-8906C74D435B}"/>
              </a:ext>
            </a:extLst>
          </p:cNvPr>
          <p:cNvGraphicFramePr>
            <a:graphicFrameLocks noGrp="1"/>
          </p:cNvGraphicFramePr>
          <p:nvPr>
            <p:extLst>
              <p:ext uri="{D42A27DB-BD31-4B8C-83A1-F6EECF244321}">
                <p14:modId xmlns:p14="http://schemas.microsoft.com/office/powerpoint/2010/main" val="836484688"/>
              </p:ext>
            </p:extLst>
          </p:nvPr>
        </p:nvGraphicFramePr>
        <p:xfrm>
          <a:off x="556591" y="810609"/>
          <a:ext cx="11239168" cy="5236781"/>
        </p:xfrm>
        <a:graphic>
          <a:graphicData uri="http://schemas.openxmlformats.org/drawingml/2006/table">
            <a:tbl>
              <a:tblPr firstRow="1" bandRow="1">
                <a:tableStyleId>{5C22544A-7EE6-4342-B048-85BDC9FD1C3A}</a:tableStyleId>
              </a:tblPr>
              <a:tblGrid>
                <a:gridCol w="2703818">
                  <a:extLst>
                    <a:ext uri="{9D8B030D-6E8A-4147-A177-3AD203B41FA5}">
                      <a16:colId xmlns:a16="http://schemas.microsoft.com/office/drawing/2014/main" val="1033013278"/>
                    </a:ext>
                  </a:extLst>
                </a:gridCol>
                <a:gridCol w="8535350">
                  <a:extLst>
                    <a:ext uri="{9D8B030D-6E8A-4147-A177-3AD203B41FA5}">
                      <a16:colId xmlns:a16="http://schemas.microsoft.com/office/drawing/2014/main" val="1156650347"/>
                    </a:ext>
                  </a:extLst>
                </a:gridCol>
              </a:tblGrid>
              <a:tr h="481901">
                <a:tc>
                  <a:txBody>
                    <a:bodyPr/>
                    <a:lstStyle/>
                    <a:p>
                      <a:r>
                        <a:rPr lang="en-US" dirty="0"/>
                        <a:t>Test Link</a:t>
                      </a:r>
                    </a:p>
                  </a:txBody>
                  <a:tcPr/>
                </a:tc>
                <a:tc>
                  <a:txBody>
                    <a:bodyPr/>
                    <a:lstStyle/>
                    <a:p>
                      <a:r>
                        <a:rPr lang="en-US" dirty="0"/>
                        <a:t>Description</a:t>
                      </a:r>
                    </a:p>
                  </a:txBody>
                  <a:tcPr/>
                </a:tc>
                <a:extLst>
                  <a:ext uri="{0D108BD9-81ED-4DB2-BD59-A6C34878D82A}">
                    <a16:rowId xmlns:a16="http://schemas.microsoft.com/office/drawing/2014/main" val="3739413931"/>
                  </a:ext>
                </a:extLst>
              </a:tr>
              <a:tr h="714900">
                <a:tc>
                  <a:txBody>
                    <a:bodyPr/>
                    <a:lstStyle/>
                    <a:p>
                      <a:r>
                        <a:rPr lang="en-US" sz="2400" b="1" dirty="0"/>
                        <a:t>Create New Test</a:t>
                      </a:r>
                    </a:p>
                  </a:txBody>
                  <a:tcPr>
                    <a:lnB w="12700" cap="flat" cmpd="sng" algn="ctr">
                      <a:noFill/>
                      <a:prstDash val="solid"/>
                      <a:round/>
                      <a:headEnd type="none" w="med" len="med"/>
                      <a:tailEnd type="none" w="med" len="med"/>
                    </a:lnB>
                  </a:tcPr>
                </a:tc>
                <a:tc>
                  <a:txBody>
                    <a:bodyPr/>
                    <a:lstStyle/>
                    <a:p>
                      <a:r>
                        <a:rPr lang="en-US" sz="2400" dirty="0"/>
                        <a:t>Opens the test builder page where you can manually create a new test</a:t>
                      </a:r>
                    </a:p>
                  </a:txBody>
                  <a:tcPr/>
                </a:tc>
                <a:extLst>
                  <a:ext uri="{0D108BD9-81ED-4DB2-BD59-A6C34878D82A}">
                    <a16:rowId xmlns:a16="http://schemas.microsoft.com/office/drawing/2014/main" val="3949062922"/>
                  </a:ext>
                </a:extLst>
              </a:tr>
              <a:tr h="807434">
                <a:tc>
                  <a:txBody>
                    <a:bodyPr/>
                    <a:lstStyle/>
                    <a:p>
                      <a:r>
                        <a:rPr lang="en-US" sz="2400" b="1" dirty="0"/>
                        <a:t>Test Generator Wizard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t>Opens the Test Generator Wizard, which allows you to automatically generate a new test based on the standards you want it to assess</a:t>
                      </a:r>
                    </a:p>
                  </a:txBody>
                  <a:tcPr>
                    <a:lnL w="12700" cap="flat" cmpd="sng" algn="ctr">
                      <a:noFill/>
                      <a:prstDash val="solid"/>
                      <a:round/>
                      <a:headEnd type="none" w="med" len="med"/>
                      <a:tailEnd type="none" w="med" len="med"/>
                    </a:lnL>
                  </a:tcPr>
                </a:tc>
                <a:extLst>
                  <a:ext uri="{0D108BD9-81ED-4DB2-BD59-A6C34878D82A}">
                    <a16:rowId xmlns:a16="http://schemas.microsoft.com/office/drawing/2014/main" val="1370898461"/>
                  </a:ext>
                </a:extLst>
              </a:tr>
              <a:tr h="80743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1" dirty="0"/>
                        <a:t>View Tests I Created</a:t>
                      </a:r>
                    </a:p>
                    <a:p>
                      <a:endParaRPr lang="en-US" sz="2400" b="1" dirty="0"/>
                    </a:p>
                  </a:txBody>
                  <a:tcPr>
                    <a:lnT w="12700" cap="flat" cmpd="sng" algn="ctr">
                      <a:noFill/>
                      <a:prstDash val="solid"/>
                      <a:round/>
                      <a:headEnd type="none" w="med" len="med"/>
                      <a:tailEnd type="none" w="med" len="med"/>
                    </a:lnT>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400" b="0" u="none" kern="1200" dirty="0">
                          <a:solidFill>
                            <a:schemeClr val="dk1"/>
                          </a:solidFill>
                          <a:effectLst/>
                          <a:latin typeface="+mn-lt"/>
                          <a:ea typeface="+mn-ea"/>
                          <a:cs typeface="+mn-cs"/>
                        </a:rPr>
                        <a:t>Opens the Tests tab, filtered to show you only your own tests that were created or edited within the last 30 days</a:t>
                      </a:r>
                      <a:endParaRPr lang="en-US" sz="2400" b="0" u="none" dirty="0"/>
                    </a:p>
                    <a:p>
                      <a:endParaRPr lang="en-US" sz="2400" dirty="0"/>
                    </a:p>
                  </a:txBody>
                  <a:tcPr/>
                </a:tc>
                <a:extLst>
                  <a:ext uri="{0D108BD9-81ED-4DB2-BD59-A6C34878D82A}">
                    <a16:rowId xmlns:a16="http://schemas.microsoft.com/office/drawing/2014/main" val="1747071675"/>
                  </a:ext>
                </a:extLst>
              </a:tr>
              <a:tr h="714900">
                <a:tc>
                  <a:txBody>
                    <a:bodyPr/>
                    <a:lstStyle/>
                    <a:p>
                      <a:r>
                        <a:rPr lang="en-US" sz="2400" b="1" dirty="0"/>
                        <a:t>Find Tests by Standard</a:t>
                      </a:r>
                    </a:p>
                  </a:txBody>
                  <a:tcPr/>
                </a:tc>
                <a:tc>
                  <a:txBody>
                    <a:bodyPr/>
                    <a:lstStyle/>
                    <a:p>
                      <a:r>
                        <a:rPr lang="en-US" sz="2400" dirty="0"/>
                        <a:t>Opens the Tests tab with the filter panel focused on the Standards search bar so that you can locate tests with items aligned to a specific standard; you will need to enter a standard key and click Apply in order to display the tests</a:t>
                      </a:r>
                    </a:p>
                  </a:txBody>
                  <a:tcPr/>
                </a:tc>
                <a:extLst>
                  <a:ext uri="{0D108BD9-81ED-4DB2-BD59-A6C34878D82A}">
                    <a16:rowId xmlns:a16="http://schemas.microsoft.com/office/drawing/2014/main" val="3023960892"/>
                  </a:ext>
                </a:extLst>
              </a:tr>
            </a:tbl>
          </a:graphicData>
        </a:graphic>
      </p:graphicFrame>
      <p:cxnSp>
        <p:nvCxnSpPr>
          <p:cNvPr id="5" name="Straight Connector 4">
            <a:extLst>
              <a:ext uri="{FF2B5EF4-FFF2-40B4-BE49-F238E27FC236}">
                <a16:creationId xmlns:a16="http://schemas.microsoft.com/office/drawing/2014/main" id="{80C6BA0D-BE48-2C0C-DAC9-FAA01D08344D}"/>
              </a:ext>
              <a:ext uri="{C183D7F6-B498-43B3-948B-1728B52AA6E4}">
                <adec:decorative xmlns:adec="http://schemas.microsoft.com/office/drawing/2017/decorative" val="1"/>
              </a:ext>
            </a:extLst>
          </p:cNvPr>
          <p:cNvCxnSpPr/>
          <p:nvPr/>
        </p:nvCxnSpPr>
        <p:spPr>
          <a:xfrm>
            <a:off x="3258355" y="2137893"/>
            <a:ext cx="0" cy="125247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F47AF76-9922-439A-AA02-B37AE0F3135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403537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232CE4-45AC-8ADF-BDC0-E1D8D9B4929A}"/>
              </a:ext>
            </a:extLst>
          </p:cNvPr>
          <p:cNvSpPr>
            <a:spLocks noGrp="1"/>
          </p:cNvSpPr>
          <p:nvPr>
            <p:ph type="title"/>
          </p:nvPr>
        </p:nvSpPr>
        <p:spPr/>
        <p:txBody>
          <a:bodyPr/>
          <a:lstStyle/>
          <a:p>
            <a:r>
              <a:rPr lang="en-US" dirty="0"/>
              <a:t>Tests Content Tab</a:t>
            </a:r>
          </a:p>
        </p:txBody>
      </p:sp>
      <p:grpSp>
        <p:nvGrpSpPr>
          <p:cNvPr id="5" name="Group 4" descr="The Tests tab is open showing the Test Filter options.">
            <a:extLst>
              <a:ext uri="{FF2B5EF4-FFF2-40B4-BE49-F238E27FC236}">
                <a16:creationId xmlns:a16="http://schemas.microsoft.com/office/drawing/2014/main" id="{5710FD88-C39F-B3C7-616B-FD9F40FC6A62}"/>
              </a:ext>
            </a:extLst>
          </p:cNvPr>
          <p:cNvGrpSpPr/>
          <p:nvPr/>
        </p:nvGrpSpPr>
        <p:grpSpPr>
          <a:xfrm>
            <a:off x="619757" y="869938"/>
            <a:ext cx="10892320" cy="5470382"/>
            <a:chOff x="619757" y="869938"/>
            <a:chExt cx="10892320" cy="5470382"/>
          </a:xfrm>
        </p:grpSpPr>
        <p:grpSp>
          <p:nvGrpSpPr>
            <p:cNvPr id="13" name="Group 12">
              <a:extLst>
                <a:ext uri="{FF2B5EF4-FFF2-40B4-BE49-F238E27FC236}">
                  <a16:creationId xmlns:a16="http://schemas.microsoft.com/office/drawing/2014/main" id="{D9A95468-160A-2551-6A79-B43790785E70}"/>
                </a:ext>
              </a:extLst>
            </p:cNvPr>
            <p:cNvGrpSpPr/>
            <p:nvPr/>
          </p:nvGrpSpPr>
          <p:grpSpPr>
            <a:xfrm>
              <a:off x="619757" y="869938"/>
              <a:ext cx="10892320" cy="5138157"/>
              <a:chOff x="723900" y="882001"/>
              <a:chExt cx="10892320" cy="5138157"/>
            </a:xfrm>
            <a:effectLst>
              <a:outerShdw blurRad="50800" dist="38100" dir="2700000" algn="tl" rotWithShape="0">
                <a:prstClr val="black">
                  <a:alpha val="40000"/>
                </a:prstClr>
              </a:outerShdw>
            </a:effectLst>
          </p:grpSpPr>
          <p:grpSp>
            <p:nvGrpSpPr>
              <p:cNvPr id="19" name="Group 18">
                <a:extLst>
                  <a:ext uri="{FF2B5EF4-FFF2-40B4-BE49-F238E27FC236}">
                    <a16:creationId xmlns:a16="http://schemas.microsoft.com/office/drawing/2014/main" id="{07686458-3D5A-4811-CE02-6393CB6048E9}"/>
                  </a:ext>
                </a:extLst>
              </p:cNvPr>
              <p:cNvGrpSpPr/>
              <p:nvPr/>
            </p:nvGrpSpPr>
            <p:grpSpPr>
              <a:xfrm>
                <a:off x="723900" y="882001"/>
                <a:ext cx="10892320" cy="5138157"/>
                <a:chOff x="723900" y="882001"/>
                <a:chExt cx="10892320" cy="5138157"/>
              </a:xfrm>
            </p:grpSpPr>
            <p:pic>
              <p:nvPicPr>
                <p:cNvPr id="6" name="Picture 5">
                  <a:extLst>
                    <a:ext uri="{FF2B5EF4-FFF2-40B4-BE49-F238E27FC236}">
                      <a16:creationId xmlns:a16="http://schemas.microsoft.com/office/drawing/2014/main" id="{D1DB4084-9CB8-5F26-DD5C-9A999D32D471}"/>
                    </a:ext>
                  </a:extLst>
                </p:cNvPr>
                <p:cNvPicPr>
                  <a:picLocks noChangeAspect="1"/>
                </p:cNvPicPr>
                <p:nvPr/>
              </p:nvPicPr>
              <p:blipFill>
                <a:blip r:embed="rId4"/>
                <a:stretch>
                  <a:fillRect/>
                </a:stretch>
              </p:blipFill>
              <p:spPr>
                <a:xfrm>
                  <a:off x="822473" y="972199"/>
                  <a:ext cx="10619959" cy="2329801"/>
                </a:xfrm>
                <a:prstGeom prst="rect">
                  <a:avLst/>
                </a:prstGeom>
              </p:spPr>
            </p:pic>
            <p:pic>
              <p:nvPicPr>
                <p:cNvPr id="7" name="Picture 6">
                  <a:extLst>
                    <a:ext uri="{FF2B5EF4-FFF2-40B4-BE49-F238E27FC236}">
                      <a16:creationId xmlns:a16="http://schemas.microsoft.com/office/drawing/2014/main" id="{8D67EC79-D69B-1A3B-46A1-53C8E922E1BD}"/>
                    </a:ext>
                  </a:extLst>
                </p:cNvPr>
                <p:cNvPicPr>
                  <a:picLocks noChangeAspect="1"/>
                </p:cNvPicPr>
                <p:nvPr/>
              </p:nvPicPr>
              <p:blipFill>
                <a:blip r:embed="rId5"/>
                <a:stretch>
                  <a:fillRect/>
                </a:stretch>
              </p:blipFill>
              <p:spPr>
                <a:xfrm>
                  <a:off x="924073" y="2192769"/>
                  <a:ext cx="1762584" cy="3693032"/>
                </a:xfrm>
                <a:prstGeom prst="rect">
                  <a:avLst/>
                </a:prstGeom>
                <a:ln w="38100">
                  <a:solidFill>
                    <a:srgbClr val="C05100"/>
                  </a:solidFill>
                </a:ln>
              </p:spPr>
            </p:pic>
            <p:sp>
              <p:nvSpPr>
                <p:cNvPr id="8" name="Rectangle 7">
                  <a:extLst>
                    <a:ext uri="{FF2B5EF4-FFF2-40B4-BE49-F238E27FC236}">
                      <a16:creationId xmlns:a16="http://schemas.microsoft.com/office/drawing/2014/main" id="{9FB77DF5-707C-C490-D79A-FCC7E511C03E}"/>
                    </a:ext>
                  </a:extLst>
                </p:cNvPr>
                <p:cNvSpPr/>
                <p:nvPr/>
              </p:nvSpPr>
              <p:spPr>
                <a:xfrm>
                  <a:off x="2724757" y="3302000"/>
                  <a:ext cx="8717675" cy="2583801"/>
                </a:xfrm>
                <a:prstGeom prst="rect">
                  <a:avLst/>
                </a:prstGeom>
                <a:solidFill>
                  <a:srgbClr val="F9FA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9" name="Graphic 8" descr="Cursor with solid fill">
                  <a:extLst>
                    <a:ext uri="{FF2B5EF4-FFF2-40B4-BE49-F238E27FC236}">
                      <a16:creationId xmlns:a16="http://schemas.microsoft.com/office/drawing/2014/main" id="{5436BAAE-1A5B-4EC1-C952-8714CC0C03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9028" y="1603222"/>
                  <a:ext cx="853733" cy="853733"/>
                </a:xfrm>
                <a:prstGeom prst="rect">
                  <a:avLst/>
                </a:prstGeom>
              </p:spPr>
            </p:pic>
            <p:cxnSp>
              <p:nvCxnSpPr>
                <p:cNvPr id="12" name="Straight Connector 11">
                  <a:extLst>
                    <a:ext uri="{FF2B5EF4-FFF2-40B4-BE49-F238E27FC236}">
                      <a16:creationId xmlns:a16="http://schemas.microsoft.com/office/drawing/2014/main" id="{90CDA431-2730-DEF3-118C-109E2A6C0579}"/>
                    </a:ext>
                  </a:extLst>
                </p:cNvPr>
                <p:cNvCxnSpPr>
                  <a:cxnSpLocks/>
                </p:cNvCxnSpPr>
                <p:nvPr/>
              </p:nvCxnSpPr>
              <p:spPr>
                <a:xfrm>
                  <a:off x="723900" y="889358"/>
                  <a:ext cx="0" cy="5130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C6B823-AF10-DBE5-1652-EBAAB1BF6843}"/>
                    </a:ext>
                  </a:extLst>
                </p:cNvPr>
                <p:cNvCxnSpPr>
                  <a:cxnSpLocks/>
                </p:cNvCxnSpPr>
                <p:nvPr/>
              </p:nvCxnSpPr>
              <p:spPr>
                <a:xfrm>
                  <a:off x="11607800" y="882001"/>
                  <a:ext cx="0" cy="51308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BF718A-5D76-A3F2-FD07-F1FEF6BFDA4A}"/>
                    </a:ext>
                  </a:extLst>
                </p:cNvPr>
                <p:cNvCxnSpPr>
                  <a:cxnSpLocks/>
                </p:cNvCxnSpPr>
                <p:nvPr/>
              </p:nvCxnSpPr>
              <p:spPr>
                <a:xfrm flipH="1">
                  <a:off x="732320" y="6018525"/>
                  <a:ext cx="108839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407D1CB-22A6-1342-25FF-6A42BB29FFC8}"/>
                    </a:ext>
                  </a:extLst>
                </p:cNvPr>
                <p:cNvCxnSpPr>
                  <a:cxnSpLocks/>
                </p:cNvCxnSpPr>
                <p:nvPr/>
              </p:nvCxnSpPr>
              <p:spPr>
                <a:xfrm flipH="1">
                  <a:off x="723900" y="882001"/>
                  <a:ext cx="108839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Oval 3">
                <a:extLst>
                  <a:ext uri="{FF2B5EF4-FFF2-40B4-BE49-F238E27FC236}">
                    <a16:creationId xmlns:a16="http://schemas.microsoft.com/office/drawing/2014/main" id="{CDB8AE32-372D-2FFA-0648-AB8E1939CC6B}"/>
                  </a:ext>
                </a:extLst>
              </p:cNvPr>
              <p:cNvSpPr/>
              <p:nvPr/>
            </p:nvSpPr>
            <p:spPr>
              <a:xfrm>
                <a:off x="846223" y="1828799"/>
                <a:ext cx="1101327" cy="309398"/>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1" name="Picture 10">
                <a:extLst>
                  <a:ext uri="{FF2B5EF4-FFF2-40B4-BE49-F238E27FC236}">
                    <a16:creationId xmlns:a16="http://schemas.microsoft.com/office/drawing/2014/main" id="{DBA2F3BE-B054-CA66-A43A-30ED4A31923A}"/>
                  </a:ext>
                </a:extLst>
              </p:cNvPr>
              <p:cNvPicPr>
                <a:picLocks noChangeAspect="1"/>
              </p:cNvPicPr>
              <p:nvPr/>
            </p:nvPicPr>
            <p:blipFill>
              <a:blip r:embed="rId8"/>
              <a:stretch>
                <a:fillRect/>
              </a:stretch>
            </p:blipFill>
            <p:spPr>
              <a:xfrm>
                <a:off x="812073" y="922888"/>
                <a:ext cx="2463261" cy="473929"/>
              </a:xfrm>
              <a:prstGeom prst="rect">
                <a:avLst/>
              </a:prstGeom>
            </p:spPr>
          </p:pic>
        </p:grpSp>
        <p:pic>
          <p:nvPicPr>
            <p:cNvPr id="10" name="Graphic 9" descr="Cursor with solid fill">
              <a:extLst>
                <a:ext uri="{FF2B5EF4-FFF2-40B4-BE49-F238E27FC236}">
                  <a16:creationId xmlns:a16="http://schemas.microsoft.com/office/drawing/2014/main" id="{F0FFA6E3-FA42-4E08-E5F2-A4B25A6D87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114128" y="5661155"/>
              <a:ext cx="679165" cy="679165"/>
            </a:xfrm>
            <a:prstGeom prst="rect">
              <a:avLst/>
            </a:prstGeom>
          </p:spPr>
        </p:pic>
      </p:grpSp>
      <p:sp>
        <p:nvSpPr>
          <p:cNvPr id="2" name="Slide Number Placeholder 1">
            <a:extLst>
              <a:ext uri="{FF2B5EF4-FFF2-40B4-BE49-F238E27FC236}">
                <a16:creationId xmlns:a16="http://schemas.microsoft.com/office/drawing/2014/main" id="{69F9BC3B-BABA-0502-E1D5-1E8F1087A29D}"/>
              </a:ext>
            </a:extLst>
          </p:cNvPr>
          <p:cNvSpPr>
            <a:spLocks noGrp="1"/>
          </p:cNvSpPr>
          <p:nvPr>
            <p:ph type="sldNum" sz="quarter" idx="17"/>
          </p:nvPr>
        </p:nvSpPr>
        <p:spPr/>
        <p:txBody>
          <a:bodyPr/>
          <a:lstStyle/>
          <a:p>
            <a:fld id="{58AE716E-68DD-2249-A7FA-8AEF0B14DF81}" type="slidenum">
              <a:rPr lang="en-US" smtClean="0"/>
              <a:pPr/>
              <a:t>6</a:t>
            </a:fld>
            <a:endParaRPr lang="en-US" dirty="0"/>
          </a:p>
        </p:txBody>
      </p:sp>
    </p:spTree>
    <p:custDataLst>
      <p:tags r:id="rId1"/>
    </p:custDataLst>
    <p:extLst>
      <p:ext uri="{BB962C8B-B14F-4D97-AF65-F5344CB8AC3E}">
        <p14:creationId xmlns:p14="http://schemas.microsoft.com/office/powerpoint/2010/main" val="282595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9E365116-3C1F-B35C-9BD5-EC6ABEC993DE}"/>
              </a:ext>
            </a:extLst>
          </p:cNvPr>
          <p:cNvSpPr>
            <a:spLocks noGrp="1"/>
          </p:cNvSpPr>
          <p:nvPr>
            <p:ph type="title"/>
          </p:nvPr>
        </p:nvSpPr>
        <p:spPr>
          <a:xfrm>
            <a:off x="426230" y="65597"/>
            <a:ext cx="11369529" cy="518012"/>
          </a:xfrm>
        </p:spPr>
        <p:txBody>
          <a:bodyPr/>
          <a:lstStyle/>
          <a:p>
            <a:r>
              <a:rPr lang="en-US" dirty="0">
                <a:latin typeface="+mn-lt"/>
              </a:rPr>
              <a:t>Tests Content Table (continued)</a:t>
            </a:r>
          </a:p>
        </p:txBody>
      </p:sp>
      <p:grpSp>
        <p:nvGrpSpPr>
          <p:cNvPr id="4" name="Group 3" descr="An image of the tests results table showing the Test Actions options.">
            <a:extLst>
              <a:ext uri="{FF2B5EF4-FFF2-40B4-BE49-F238E27FC236}">
                <a16:creationId xmlns:a16="http://schemas.microsoft.com/office/drawing/2014/main" id="{62ECEEAD-A9BD-6FDD-BE71-7D9010269413}"/>
              </a:ext>
            </a:extLst>
          </p:cNvPr>
          <p:cNvGrpSpPr/>
          <p:nvPr/>
        </p:nvGrpSpPr>
        <p:grpSpPr>
          <a:xfrm>
            <a:off x="802664" y="843355"/>
            <a:ext cx="10820754" cy="5371542"/>
            <a:chOff x="802664" y="843355"/>
            <a:chExt cx="10820754" cy="5371542"/>
          </a:xfrm>
        </p:grpSpPr>
        <p:pic>
          <p:nvPicPr>
            <p:cNvPr id="3" name="Picture 2">
              <a:extLst>
                <a:ext uri="{FF2B5EF4-FFF2-40B4-BE49-F238E27FC236}">
                  <a16:creationId xmlns:a16="http://schemas.microsoft.com/office/drawing/2014/main" id="{F909BE8C-DE96-10EE-9B94-0CEC087CAFAE}"/>
                </a:ext>
              </a:extLst>
            </p:cNvPr>
            <p:cNvPicPr>
              <a:picLocks noChangeAspect="1"/>
            </p:cNvPicPr>
            <p:nvPr/>
          </p:nvPicPr>
          <p:blipFill rotWithShape="1">
            <a:blip r:embed="rId4"/>
            <a:srcRect b="3598"/>
            <a:stretch/>
          </p:blipFill>
          <p:spPr>
            <a:xfrm>
              <a:off x="802664" y="843355"/>
              <a:ext cx="10820754" cy="448849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AC1A18D-1DA6-7FAB-44E6-33E2E0FC43C7}"/>
                </a:ext>
              </a:extLst>
            </p:cNvPr>
            <p:cNvPicPr>
              <a:picLocks noChangeAspect="1"/>
            </p:cNvPicPr>
            <p:nvPr/>
          </p:nvPicPr>
          <p:blipFill>
            <a:blip r:embed="rId5"/>
            <a:stretch>
              <a:fillRect/>
            </a:stretch>
          </p:blipFill>
          <p:spPr>
            <a:xfrm>
              <a:off x="1835524" y="4838258"/>
              <a:ext cx="1264413" cy="1376639"/>
            </a:xfrm>
            <a:prstGeom prst="rect">
              <a:avLst/>
            </a:prstGeom>
            <a:ln w="38100">
              <a:solidFill>
                <a:srgbClr val="C05100"/>
              </a:solidFill>
            </a:ln>
          </p:spPr>
        </p:pic>
        <p:pic>
          <p:nvPicPr>
            <p:cNvPr id="10" name="Graphic 9" descr="Cursor with solid fill">
              <a:extLst>
                <a:ext uri="{FF2B5EF4-FFF2-40B4-BE49-F238E27FC236}">
                  <a16:creationId xmlns:a16="http://schemas.microsoft.com/office/drawing/2014/main" id="{63793C5B-2924-94CB-6DA8-B88C8E60737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8224" y="4551285"/>
              <a:ext cx="573947" cy="573947"/>
            </a:xfrm>
            <a:prstGeom prst="rect">
              <a:avLst/>
            </a:prstGeom>
          </p:spPr>
        </p:pic>
        <p:sp>
          <p:nvSpPr>
            <p:cNvPr id="2" name="Flowchart: Connector 1">
              <a:extLst>
                <a:ext uri="{FF2B5EF4-FFF2-40B4-BE49-F238E27FC236}">
                  <a16:creationId xmlns:a16="http://schemas.microsoft.com/office/drawing/2014/main" id="{1FC54EAC-E9E7-AD2D-C850-8CFA37970217}"/>
                </a:ext>
              </a:extLst>
            </p:cNvPr>
            <p:cNvSpPr/>
            <p:nvPr/>
          </p:nvSpPr>
          <p:spPr>
            <a:xfrm>
              <a:off x="3886200" y="2603500"/>
              <a:ext cx="342900" cy="317500"/>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8" name="Straight Arrow Connector 7">
              <a:extLst>
                <a:ext uri="{FF2B5EF4-FFF2-40B4-BE49-F238E27FC236}">
                  <a16:creationId xmlns:a16="http://schemas.microsoft.com/office/drawing/2014/main" id="{39EDE1B6-ECBC-174E-9D21-DDBC23FC843A}"/>
                </a:ext>
              </a:extLst>
            </p:cNvPr>
            <p:cNvCxnSpPr/>
            <p:nvPr/>
          </p:nvCxnSpPr>
          <p:spPr>
            <a:xfrm>
              <a:off x="8395854" y="1900051"/>
              <a:ext cx="878774"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B94E0B0-2DAC-69AE-D0B3-EE54CE8E8523}"/>
                </a:ext>
              </a:extLst>
            </p:cNvPr>
            <p:cNvCxnSpPr/>
            <p:nvPr/>
          </p:nvCxnSpPr>
          <p:spPr>
            <a:xfrm>
              <a:off x="956750" y="3144980"/>
              <a:ext cx="878774"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6" name="Slide Number Placeholder 5">
            <a:extLst>
              <a:ext uri="{FF2B5EF4-FFF2-40B4-BE49-F238E27FC236}">
                <a16:creationId xmlns:a16="http://schemas.microsoft.com/office/drawing/2014/main" id="{3C1B5549-9D6A-CA4C-83F5-9E472D2A8D9A}"/>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188248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latin typeface="+mn-lt"/>
              </a:rPr>
              <a:t>Standards Panel</a:t>
            </a:r>
          </a:p>
        </p:txBody>
      </p:sp>
      <p:grpSp>
        <p:nvGrpSpPr>
          <p:cNvPr id="17" name="Group 16" descr="Images displaying a standards tree and an expanded standards tree.">
            <a:extLst>
              <a:ext uri="{FF2B5EF4-FFF2-40B4-BE49-F238E27FC236}">
                <a16:creationId xmlns:a16="http://schemas.microsoft.com/office/drawing/2014/main" id="{2458380B-9D5C-45AD-05C0-597D68822B5F}"/>
              </a:ext>
            </a:extLst>
          </p:cNvPr>
          <p:cNvGrpSpPr/>
          <p:nvPr/>
        </p:nvGrpSpPr>
        <p:grpSpPr>
          <a:xfrm>
            <a:off x="654049" y="856601"/>
            <a:ext cx="10948125" cy="5235234"/>
            <a:chOff x="654049" y="856601"/>
            <a:chExt cx="10948125" cy="5235234"/>
          </a:xfrm>
        </p:grpSpPr>
        <p:grpSp>
          <p:nvGrpSpPr>
            <p:cNvPr id="12" name="Group 11">
              <a:extLst>
                <a:ext uri="{FF2B5EF4-FFF2-40B4-BE49-F238E27FC236}">
                  <a16:creationId xmlns:a16="http://schemas.microsoft.com/office/drawing/2014/main" id="{7C554E20-537E-6693-6CE8-42F4F2FE1DD2}"/>
                </a:ext>
              </a:extLst>
            </p:cNvPr>
            <p:cNvGrpSpPr/>
            <p:nvPr/>
          </p:nvGrpSpPr>
          <p:grpSpPr>
            <a:xfrm>
              <a:off x="654049" y="856601"/>
              <a:ext cx="10948125" cy="5235234"/>
              <a:chOff x="654049" y="856601"/>
              <a:chExt cx="10948125" cy="5235234"/>
            </a:xfrm>
          </p:grpSpPr>
          <p:grpSp>
            <p:nvGrpSpPr>
              <p:cNvPr id="25" name="Group 24">
                <a:extLst>
                  <a:ext uri="{FF2B5EF4-FFF2-40B4-BE49-F238E27FC236}">
                    <a16:creationId xmlns:a16="http://schemas.microsoft.com/office/drawing/2014/main" id="{9921DE44-6598-3898-3B88-E668D4C530C0}"/>
                  </a:ext>
                </a:extLst>
              </p:cNvPr>
              <p:cNvGrpSpPr/>
              <p:nvPr/>
            </p:nvGrpSpPr>
            <p:grpSpPr>
              <a:xfrm>
                <a:off x="654049" y="856601"/>
                <a:ext cx="10948125" cy="5235234"/>
                <a:chOff x="654049" y="920101"/>
                <a:chExt cx="10948125" cy="5235234"/>
              </a:xfrm>
            </p:grpSpPr>
            <p:pic>
              <p:nvPicPr>
                <p:cNvPr id="27" name="Picture 26">
                  <a:extLst>
                    <a:ext uri="{FF2B5EF4-FFF2-40B4-BE49-F238E27FC236}">
                      <a16:creationId xmlns:a16="http://schemas.microsoft.com/office/drawing/2014/main" id="{68A87B60-880A-8F22-DFC2-E45CEE23AE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869" y="2285846"/>
                  <a:ext cx="4184346" cy="3825688"/>
                </a:xfrm>
                <a:prstGeom prst="rect">
                  <a:avLst/>
                </a:prstGeom>
                <a:ln>
                  <a:solidFill>
                    <a:schemeClr val="bg1">
                      <a:lumMod val="85000"/>
                    </a:schemeClr>
                  </a:solidFill>
                </a:ln>
              </p:spPr>
            </p:pic>
            <p:pic>
              <p:nvPicPr>
                <p:cNvPr id="28" name="Graphic 27" descr="Cursor with solid fill">
                  <a:extLst>
                    <a:ext uri="{FF2B5EF4-FFF2-40B4-BE49-F238E27FC236}">
                      <a16:creationId xmlns:a16="http://schemas.microsoft.com/office/drawing/2014/main" id="{F9FCA2C8-871D-3DCA-8CA4-20A225895D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13659" y="3403600"/>
                  <a:ext cx="429788" cy="429788"/>
                </a:xfrm>
                <a:prstGeom prst="rect">
                  <a:avLst/>
                </a:prstGeom>
              </p:spPr>
            </p:pic>
            <p:pic>
              <p:nvPicPr>
                <p:cNvPr id="2" name="Picture 1">
                  <a:extLst>
                    <a:ext uri="{FF2B5EF4-FFF2-40B4-BE49-F238E27FC236}">
                      <a16:creationId xmlns:a16="http://schemas.microsoft.com/office/drawing/2014/main" id="{8AC0FC8D-DF22-564A-37E5-DEF37788CE99}"/>
                    </a:ext>
                  </a:extLst>
                </p:cNvPr>
                <p:cNvPicPr>
                  <a:picLocks noChangeAspect="1"/>
                </p:cNvPicPr>
                <p:nvPr/>
              </p:nvPicPr>
              <p:blipFill rotWithShape="1">
                <a:blip r:embed="rId7"/>
                <a:srcRect b="64916"/>
                <a:stretch/>
              </p:blipFill>
              <p:spPr>
                <a:xfrm>
                  <a:off x="786020" y="927314"/>
                  <a:ext cx="10619959" cy="817389"/>
                </a:xfrm>
                <a:prstGeom prst="rect">
                  <a:avLst/>
                </a:prstGeom>
              </p:spPr>
            </p:pic>
            <p:grpSp>
              <p:nvGrpSpPr>
                <p:cNvPr id="6" name="Group 5">
                  <a:extLst>
                    <a:ext uri="{FF2B5EF4-FFF2-40B4-BE49-F238E27FC236}">
                      <a16:creationId xmlns:a16="http://schemas.microsoft.com/office/drawing/2014/main" id="{EEEC2CE6-FD49-0784-9A6D-2295F70C359F}"/>
                    </a:ext>
                  </a:extLst>
                </p:cNvPr>
                <p:cNvGrpSpPr/>
                <p:nvPr/>
              </p:nvGrpSpPr>
              <p:grpSpPr>
                <a:xfrm>
                  <a:off x="1104785" y="1899053"/>
                  <a:ext cx="5433414" cy="3825688"/>
                  <a:chOff x="5972565" y="1846011"/>
                  <a:chExt cx="5433414" cy="3825688"/>
                </a:xfrm>
              </p:grpSpPr>
              <p:pic>
                <p:nvPicPr>
                  <p:cNvPr id="23" name="Picture 22" descr="A screenshot of a computer&#10;&#10;Description automatically generated with low confidence">
                    <a:extLst>
                      <a:ext uri="{FF2B5EF4-FFF2-40B4-BE49-F238E27FC236}">
                        <a16:creationId xmlns:a16="http://schemas.microsoft.com/office/drawing/2014/main" id="{0E7AE83E-D30D-C064-B08B-5E3B470432F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72565" y="1846011"/>
                    <a:ext cx="5433414" cy="3825688"/>
                  </a:xfrm>
                  <a:prstGeom prst="rect">
                    <a:avLst/>
                  </a:prstGeom>
                  <a:ln w="12700">
                    <a:solidFill>
                      <a:schemeClr val="bg1">
                        <a:lumMod val="75000"/>
                      </a:schemeClr>
                    </a:solidFill>
                  </a:ln>
                </p:spPr>
              </p:pic>
              <p:pic>
                <p:nvPicPr>
                  <p:cNvPr id="26" name="Picture 25">
                    <a:extLst>
                      <a:ext uri="{FF2B5EF4-FFF2-40B4-BE49-F238E27FC236}">
                        <a16:creationId xmlns:a16="http://schemas.microsoft.com/office/drawing/2014/main" id="{D5FA4109-BBEE-E0D9-9503-DB2AC2A53D94}"/>
                      </a:ext>
                    </a:extLst>
                  </p:cNvPr>
                  <p:cNvPicPr>
                    <a:picLocks noChangeAspect="1"/>
                  </p:cNvPicPr>
                  <p:nvPr/>
                </p:nvPicPr>
                <p:blipFill>
                  <a:blip r:embed="rId9"/>
                  <a:stretch>
                    <a:fillRect/>
                  </a:stretch>
                </p:blipFill>
                <p:spPr>
                  <a:xfrm>
                    <a:off x="6095998" y="4922913"/>
                    <a:ext cx="5143501" cy="558744"/>
                  </a:xfrm>
                  <a:prstGeom prst="rect">
                    <a:avLst/>
                  </a:prstGeom>
                </p:spPr>
              </p:pic>
            </p:grpSp>
            <p:pic>
              <p:nvPicPr>
                <p:cNvPr id="3" name="Graphic 2" descr="Cursor with solid fill">
                  <a:extLst>
                    <a:ext uri="{FF2B5EF4-FFF2-40B4-BE49-F238E27FC236}">
                      <a16:creationId xmlns:a16="http://schemas.microsoft.com/office/drawing/2014/main" id="{CFA8CB11-684C-004F-69DE-3EEEC01316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00624" y="1445236"/>
                  <a:ext cx="801550" cy="801550"/>
                </a:xfrm>
                <a:prstGeom prst="rect">
                  <a:avLst/>
                </a:prstGeom>
              </p:spPr>
            </p:pic>
            <p:pic>
              <p:nvPicPr>
                <p:cNvPr id="24" name="Graphic 23" descr="Cursor with solid fill">
                  <a:extLst>
                    <a:ext uri="{FF2B5EF4-FFF2-40B4-BE49-F238E27FC236}">
                      <a16:creationId xmlns:a16="http://schemas.microsoft.com/office/drawing/2014/main" id="{8F258F68-8CCB-99B2-9380-F24EB14659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95999" y="3010347"/>
                  <a:ext cx="801550" cy="801550"/>
                </a:xfrm>
                <a:prstGeom prst="rect">
                  <a:avLst/>
                </a:prstGeom>
              </p:spPr>
            </p:pic>
            <p:cxnSp>
              <p:nvCxnSpPr>
                <p:cNvPr id="7" name="Straight Connector 6">
                  <a:extLst>
                    <a:ext uri="{FF2B5EF4-FFF2-40B4-BE49-F238E27FC236}">
                      <a16:creationId xmlns:a16="http://schemas.microsoft.com/office/drawing/2014/main" id="{DE06FD69-33CB-12DB-8876-84F5D161D0F3}"/>
                    </a:ext>
                  </a:extLst>
                </p:cNvPr>
                <p:cNvCxnSpPr>
                  <a:cxnSpLocks/>
                </p:cNvCxnSpPr>
                <p:nvPr/>
              </p:nvCxnSpPr>
              <p:spPr>
                <a:xfrm flipH="1" flipV="1">
                  <a:off x="654049" y="920101"/>
                  <a:ext cx="10902951" cy="1270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A604718-7979-5F71-9908-76889A1F8FC5}"/>
                    </a:ext>
                  </a:extLst>
                </p:cNvPr>
                <p:cNvCxnSpPr>
                  <a:cxnSpLocks/>
                </p:cNvCxnSpPr>
                <p:nvPr/>
              </p:nvCxnSpPr>
              <p:spPr>
                <a:xfrm flipH="1">
                  <a:off x="654049" y="6155335"/>
                  <a:ext cx="10883900" cy="0"/>
                </a:xfrm>
                <a:prstGeom prst="line">
                  <a:avLst/>
                </a:prstGeom>
                <a:ln w="12700">
                  <a:solidFill>
                    <a:schemeClr val="bg1">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DA5134D-0812-58BD-0812-88A761F6C4CE}"/>
                    </a:ext>
                  </a:extLst>
                </p:cNvPr>
                <p:cNvCxnSpPr>
                  <a:cxnSpLocks/>
                </p:cNvCxnSpPr>
                <p:nvPr/>
              </p:nvCxnSpPr>
              <p:spPr>
                <a:xfrm>
                  <a:off x="654049" y="920101"/>
                  <a:ext cx="0" cy="522953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F62AA93-C761-B6BF-9C7D-1DF13B586B22}"/>
                    </a:ext>
                  </a:extLst>
                </p:cNvPr>
                <p:cNvCxnSpPr>
                  <a:cxnSpLocks/>
                </p:cNvCxnSpPr>
                <p:nvPr/>
              </p:nvCxnSpPr>
              <p:spPr>
                <a:xfrm flipV="1">
                  <a:off x="11550649" y="927314"/>
                  <a:ext cx="0" cy="522232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ECBBD619-FF38-79B9-0C9E-B7DD37DE0506}"/>
                  </a:ext>
                </a:extLst>
              </p:cNvPr>
              <p:cNvCxnSpPr>
                <a:cxnSpLocks/>
              </p:cNvCxnSpPr>
              <p:nvPr/>
            </p:nvCxnSpPr>
            <p:spPr>
              <a:xfrm>
                <a:off x="6673932" y="3075709"/>
                <a:ext cx="458033" cy="0"/>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82BB366E-7EEA-8C2D-AD65-E74DD4EC8434}"/>
                  </a:ext>
                </a:extLst>
              </p:cNvPr>
              <p:cNvPicPr>
                <a:picLocks noChangeAspect="1"/>
              </p:cNvPicPr>
              <p:nvPr/>
            </p:nvPicPr>
            <p:blipFill>
              <a:blip r:embed="rId10"/>
              <a:stretch>
                <a:fillRect/>
              </a:stretch>
            </p:blipFill>
            <p:spPr>
              <a:xfrm>
                <a:off x="7368729" y="903720"/>
                <a:ext cx="4175570" cy="396175"/>
              </a:xfrm>
              <a:prstGeom prst="rect">
                <a:avLst/>
              </a:prstGeom>
              <a:ln w="12700">
                <a:noFill/>
              </a:ln>
            </p:spPr>
          </p:pic>
        </p:grpSp>
        <p:pic>
          <p:nvPicPr>
            <p:cNvPr id="16" name="Picture 15">
              <a:extLst>
                <a:ext uri="{FF2B5EF4-FFF2-40B4-BE49-F238E27FC236}">
                  <a16:creationId xmlns:a16="http://schemas.microsoft.com/office/drawing/2014/main" id="{97E4985D-9D8A-C39B-BA7C-318E9D6A901B}"/>
                </a:ext>
              </a:extLst>
            </p:cNvPr>
            <p:cNvPicPr>
              <a:picLocks noChangeAspect="1"/>
            </p:cNvPicPr>
            <p:nvPr/>
          </p:nvPicPr>
          <p:blipFill>
            <a:blip r:embed="rId11"/>
            <a:stretch>
              <a:fillRect/>
            </a:stretch>
          </p:blipFill>
          <p:spPr>
            <a:xfrm>
              <a:off x="786019" y="889951"/>
              <a:ext cx="2130697" cy="409944"/>
            </a:xfrm>
            <a:prstGeom prst="rect">
              <a:avLst/>
            </a:prstGeom>
          </p:spPr>
        </p:pic>
      </p:grpSp>
      <p:sp>
        <p:nvSpPr>
          <p:cNvPr id="4" name="Slide Number Placeholder 3">
            <a:extLst>
              <a:ext uri="{FF2B5EF4-FFF2-40B4-BE49-F238E27FC236}">
                <a16:creationId xmlns:a16="http://schemas.microsoft.com/office/drawing/2014/main" id="{D44D9240-FEF5-8D4F-8CE3-FDE6A6DB894F}"/>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637065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50BD72-6609-4D8B-F297-128E41C416E9}"/>
              </a:ext>
            </a:extLst>
          </p:cNvPr>
          <p:cNvSpPr>
            <a:spLocks noGrp="1"/>
          </p:cNvSpPr>
          <p:nvPr>
            <p:ph type="title"/>
          </p:nvPr>
        </p:nvSpPr>
        <p:spPr/>
        <p:txBody>
          <a:bodyPr/>
          <a:lstStyle/>
          <a:p>
            <a:r>
              <a:rPr lang="en-US" dirty="0"/>
              <a:t>Find Tests by Standard (Quick Link)</a:t>
            </a:r>
          </a:p>
        </p:txBody>
      </p:sp>
      <p:grpSp>
        <p:nvGrpSpPr>
          <p:cNvPr id="4" name="Group 3" descr="Images showing the Find Tests by Standard link and the Test Filters with a focus on the Standards field.">
            <a:extLst>
              <a:ext uri="{FF2B5EF4-FFF2-40B4-BE49-F238E27FC236}">
                <a16:creationId xmlns:a16="http://schemas.microsoft.com/office/drawing/2014/main" id="{103E60F5-6D0B-942A-EEDD-95D937933CCE}"/>
              </a:ext>
            </a:extLst>
          </p:cNvPr>
          <p:cNvGrpSpPr/>
          <p:nvPr/>
        </p:nvGrpSpPr>
        <p:grpSpPr>
          <a:xfrm>
            <a:off x="1602796" y="812775"/>
            <a:ext cx="8735823" cy="5632002"/>
            <a:chOff x="1602796" y="812775"/>
            <a:chExt cx="8735823" cy="5632002"/>
          </a:xfrm>
        </p:grpSpPr>
        <p:pic>
          <p:nvPicPr>
            <p:cNvPr id="5" name="Picture 4">
              <a:extLst>
                <a:ext uri="{FF2B5EF4-FFF2-40B4-BE49-F238E27FC236}">
                  <a16:creationId xmlns:a16="http://schemas.microsoft.com/office/drawing/2014/main" id="{01A5F014-D4D9-2D0C-4367-00B8BDC59606}"/>
                </a:ext>
              </a:extLst>
            </p:cNvPr>
            <p:cNvPicPr>
              <a:picLocks noChangeAspect="1"/>
            </p:cNvPicPr>
            <p:nvPr/>
          </p:nvPicPr>
          <p:blipFill>
            <a:blip r:embed="rId4"/>
            <a:stretch>
              <a:fillRect/>
            </a:stretch>
          </p:blipFill>
          <p:spPr>
            <a:xfrm>
              <a:off x="1602796" y="1363411"/>
              <a:ext cx="4140199" cy="41311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6" name="Graphic 5" descr="Cursor with solid fill">
              <a:extLst>
                <a:ext uri="{FF2B5EF4-FFF2-40B4-BE49-F238E27FC236}">
                  <a16:creationId xmlns:a16="http://schemas.microsoft.com/office/drawing/2014/main" id="{752F273E-D556-14F4-DE68-6AFB7DCA8A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80506" y="4953429"/>
              <a:ext cx="801550" cy="801550"/>
            </a:xfrm>
            <a:prstGeom prst="rect">
              <a:avLst/>
            </a:prstGeom>
          </p:spPr>
        </p:pic>
        <p:pic>
          <p:nvPicPr>
            <p:cNvPr id="8" name="Picture 7">
              <a:extLst>
                <a:ext uri="{FF2B5EF4-FFF2-40B4-BE49-F238E27FC236}">
                  <a16:creationId xmlns:a16="http://schemas.microsoft.com/office/drawing/2014/main" id="{0EA401E2-60AD-6821-7B35-5FC225FF5EDD}"/>
                </a:ext>
              </a:extLst>
            </p:cNvPr>
            <p:cNvPicPr>
              <a:picLocks noChangeAspect="1"/>
            </p:cNvPicPr>
            <p:nvPr/>
          </p:nvPicPr>
          <p:blipFill>
            <a:blip r:embed="rId7"/>
            <a:stretch>
              <a:fillRect/>
            </a:stretch>
          </p:blipFill>
          <p:spPr>
            <a:xfrm>
              <a:off x="6209946" y="812775"/>
              <a:ext cx="3900783" cy="523245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8CE8DA5D-F93D-C876-FC52-A89ACA8274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7069" y="5643227"/>
              <a:ext cx="801550" cy="801550"/>
            </a:xfrm>
            <a:prstGeom prst="rect">
              <a:avLst/>
            </a:prstGeom>
          </p:spPr>
        </p:pic>
      </p:grpSp>
      <p:sp>
        <p:nvSpPr>
          <p:cNvPr id="2" name="Slide Number Placeholder 1">
            <a:extLst>
              <a:ext uri="{FF2B5EF4-FFF2-40B4-BE49-F238E27FC236}">
                <a16:creationId xmlns:a16="http://schemas.microsoft.com/office/drawing/2014/main" id="{7427E7CF-FC83-BD79-2549-C2D0221F5174}"/>
              </a:ext>
            </a:extLst>
          </p:cNvPr>
          <p:cNvSpPr>
            <a:spLocks noGrp="1"/>
          </p:cNvSpPr>
          <p:nvPr>
            <p:ph type="sldNum" sz="quarter" idx="17"/>
          </p:nvPr>
        </p:nvSpPr>
        <p:spPr/>
        <p:txBody>
          <a:bodyPr/>
          <a:lstStyle/>
          <a:p>
            <a:fld id="{58AE716E-68DD-2249-A7FA-8AEF0B14DF81}" type="slidenum">
              <a:rPr lang="en-US" smtClean="0"/>
              <a:pPr/>
              <a:t>9</a:t>
            </a:fld>
            <a:endParaRPr lang="en-US" dirty="0"/>
          </a:p>
        </p:txBody>
      </p:sp>
    </p:spTree>
    <p:custDataLst>
      <p:tags r:id="rId1"/>
    </p:custDataLst>
    <p:extLst>
      <p:ext uri="{BB962C8B-B14F-4D97-AF65-F5344CB8AC3E}">
        <p14:creationId xmlns:p14="http://schemas.microsoft.com/office/powerpoint/2010/main" val="1460451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2_CAMBIUM ASSESSMENT PPT" val="ProYERD5"/>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13442</TotalTime>
  <Words>5320</Words>
  <Application>Microsoft Office PowerPoint</Application>
  <PresentationFormat>Widescreen</PresentationFormat>
  <Paragraphs>397</Paragraphs>
  <Slides>45</Slides>
  <Notes>45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Arial</vt:lpstr>
      <vt:lpstr>Arial Narrow</vt:lpstr>
      <vt:lpstr>Calibri</vt:lpstr>
      <vt:lpstr>Franklin Gothic Book</vt:lpstr>
      <vt:lpstr>Franklin Gothic Medium</vt:lpstr>
      <vt:lpstr>Gill Sans MT</vt:lpstr>
      <vt:lpstr>Open Sans</vt:lpstr>
      <vt:lpstr>Times New Roman</vt:lpstr>
      <vt:lpstr>Cambium Assessment PPT</vt:lpstr>
      <vt:lpstr>1_Cambium Assessment PPT</vt:lpstr>
      <vt:lpstr>2_Cambium Assessment PPT</vt:lpstr>
      <vt:lpstr>Authoring: everything about tests </vt:lpstr>
      <vt:lpstr>Objectives</vt:lpstr>
      <vt:lpstr>How to Find Tests Using Quick Links, the Tests Content Tab, and the Standards Panel</vt:lpstr>
      <vt:lpstr>Dashboard Features Related to Tests</vt:lpstr>
      <vt:lpstr>Tests Quick Links</vt:lpstr>
      <vt:lpstr>Tests Content Tab</vt:lpstr>
      <vt:lpstr>Tests Content Table (continued)</vt:lpstr>
      <vt:lpstr>Standards Panel</vt:lpstr>
      <vt:lpstr>Find Tests by Standard (Quick Link)</vt:lpstr>
      <vt:lpstr>Tests Table Filtered by Standard</vt:lpstr>
      <vt:lpstr>Two Ways to Perform Actions on Tests</vt:lpstr>
      <vt:lpstr>How to Perform Common Tasks on Tests</vt:lpstr>
      <vt:lpstr>Actions Available on Tests</vt:lpstr>
      <vt:lpstr>Previewing Tests</vt:lpstr>
      <vt:lpstr>Copy/Duplicate a Test</vt:lpstr>
      <vt:lpstr>Making Changes to Your Tests</vt:lpstr>
      <vt:lpstr>Apply a Label</vt:lpstr>
      <vt:lpstr>Create a New Label</vt:lpstr>
      <vt:lpstr>How to Share Your Tests with Others for Administration</vt:lpstr>
      <vt:lpstr>How to Share Your Tests with Others for Administration (continued)</vt:lpstr>
      <vt:lpstr>How to Share Your Tests with Others for Collaboration</vt:lpstr>
      <vt:lpstr>Build a Test Booklet</vt:lpstr>
      <vt:lpstr>Test Booklet Generator</vt:lpstr>
      <vt:lpstr>Preview the Booklet</vt:lpstr>
      <vt:lpstr>Archiving and Deleting Tests You No Longer Need</vt:lpstr>
      <vt:lpstr>Create a Test with the  Test Generator Wizard</vt:lpstr>
      <vt:lpstr>Access the Test Generator Wizard</vt:lpstr>
      <vt:lpstr>Steps in the Process: Step 1—Get Started</vt:lpstr>
      <vt:lpstr>Step 2—Select Standards</vt:lpstr>
      <vt:lpstr>Step 3—Item Distribution</vt:lpstr>
      <vt:lpstr>Confirmation Message</vt:lpstr>
      <vt:lpstr>Review the Test Using the Test Builder</vt:lpstr>
      <vt:lpstr>Manually Create a Test</vt:lpstr>
      <vt:lpstr>Add an Item from a Library </vt:lpstr>
      <vt:lpstr>Add an Item from a Library (continued) </vt:lpstr>
      <vt:lpstr>Editing Item Content when Creating a Test</vt:lpstr>
      <vt:lpstr>Test Properties Menu/Preview Item</vt:lpstr>
      <vt:lpstr>How to Publish a Test for Online Administration and Change the Administration Dates</vt:lpstr>
      <vt:lpstr>Publish a Test</vt:lpstr>
      <vt:lpstr>Change Test Administration Dates</vt:lpstr>
      <vt:lpstr>How to Create Workgroups for Sharing Tests and Items</vt:lpstr>
      <vt:lpstr>How to Create Workgroups for Sharing Content</vt:lpstr>
      <vt:lpstr>How to Create Workgroups for Sharing Content (continued)</vt:lpstr>
      <vt:lpstr>For More Help</vt:lpstr>
      <vt:lpstr>Training Modules in the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Authoring — everything about tests</dc:title>
  <dc:creator>Monica Mills</dc:creator>
  <cp:lastModifiedBy>Alexa Patterson</cp:lastModifiedBy>
  <cp:revision>42</cp:revision>
  <dcterms:created xsi:type="dcterms:W3CDTF">2023-06-12T19:28:17Z</dcterms:created>
  <dcterms:modified xsi:type="dcterms:W3CDTF">2023-10-27T16:39:27Z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3D158163-7473-44CB-9201-D4B7B44BD15F</vt:lpwstr>
  </property>
  <property fmtid="{D5CDD505-2E9C-101B-9397-08002B2CF9AE}" pid="3" name="ArticulatePath">
    <vt:lpwstr>Presentation1</vt:lpwstr>
  </property>
</Properties>
</file>