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3" r:id="rId5"/>
    <p:sldMasterId id="2147483834" r:id="rId6"/>
    <p:sldMasterId id="2147483853" r:id="rId7"/>
  </p:sldMasterIdLst>
  <p:notesMasterIdLst>
    <p:notesMasterId r:id="rId28"/>
  </p:notesMasterIdLst>
  <p:handoutMasterIdLst>
    <p:handoutMasterId r:id="rId29"/>
  </p:handoutMasterIdLst>
  <p:sldIdLst>
    <p:sldId id="294" r:id="rId8"/>
    <p:sldId id="290" r:id="rId9"/>
    <p:sldId id="418" r:id="rId10"/>
    <p:sldId id="417" r:id="rId11"/>
    <p:sldId id="297" r:id="rId12"/>
    <p:sldId id="419" r:id="rId13"/>
    <p:sldId id="298" r:id="rId14"/>
    <p:sldId id="415" r:id="rId15"/>
    <p:sldId id="413" r:id="rId16"/>
    <p:sldId id="295" r:id="rId17"/>
    <p:sldId id="401" r:id="rId18"/>
    <p:sldId id="300" r:id="rId19"/>
    <p:sldId id="420" r:id="rId20"/>
    <p:sldId id="323" r:id="rId21"/>
    <p:sldId id="421" r:id="rId22"/>
    <p:sldId id="305" r:id="rId23"/>
    <p:sldId id="422" r:id="rId24"/>
    <p:sldId id="307" r:id="rId25"/>
    <p:sldId id="423" r:id="rId26"/>
    <p:sldId id="410" r:id="rId27"/>
  </p:sldIdLst>
  <p:sldSz cx="12192000" cy="6858000"/>
  <p:notesSz cx="9309100" cy="70231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ADC3404-0A2B-4AC7-8091-AA186C5FFC77}">
          <p14:sldIdLst>
            <p14:sldId id="294"/>
            <p14:sldId id="290"/>
          </p14:sldIdLst>
        </p14:section>
        <p14:section name="Log in to the TA Interface" id="{68D66D37-DCE2-4893-A358-60D96D2DBEE3}">
          <p14:sldIdLst>
            <p14:sldId id="418"/>
            <p14:sldId id="417"/>
            <p14:sldId id="297"/>
          </p14:sldIdLst>
        </p14:section>
        <p14:section name="Start a Test Session Using the TA Interface" id="{F495F417-7140-4BBD-85E8-672DEAA5F7A7}">
          <p14:sldIdLst>
            <p14:sldId id="419"/>
            <p14:sldId id="298"/>
            <p14:sldId id="415"/>
            <p14:sldId id="413"/>
            <p14:sldId id="295"/>
            <p14:sldId id="401"/>
            <p14:sldId id="300"/>
          </p14:sldIdLst>
        </p14:section>
        <p14:section name="Monitor Student Test Progress" id="{08DAB43B-ACC7-4C63-9FF3-918E8A7E5154}">
          <p14:sldIdLst>
            <p14:sldId id="420"/>
            <p14:sldId id="323"/>
          </p14:sldIdLst>
        </p14:section>
        <p14:section name="Pause &amp; Stop a Session" id="{603C300C-CA16-42C6-94E4-BB1D523A8257}">
          <p14:sldIdLst>
            <p14:sldId id="421"/>
            <p14:sldId id="305"/>
          </p14:sldIdLst>
        </p14:section>
        <p14:section name="Log Out of the TA Interface" id="{205B09F7-458C-43A6-AC24-B40576DE8F1F}">
          <p14:sldIdLst>
            <p14:sldId id="422"/>
            <p14:sldId id="307"/>
          </p14:sldIdLst>
        </p14:section>
        <p14:section name="More Information" id="{05FEADFF-42F5-45B5-B210-06F12BD1422C}">
          <p14:sldIdLst>
            <p14:sldId id="423"/>
            <p14:sldId id="410"/>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68" clrIdx="8">
    <p:extLst>
      <p:ext uri="{19B8F6BF-5375-455C-9EA6-DF929625EA0E}">
        <p15:presenceInfo xmlns:p15="http://schemas.microsoft.com/office/powerpoint/2012/main" userId="S::jstrittmatter@air.org::5b890a84-78d8-4fc1-ac1c-46682033f69d" providerId="AD"/>
      </p:ext>
    </p:extLst>
  </p:cmAuthor>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26" clrIdx="10">
    <p:extLst>
      <p:ext uri="{19B8F6BF-5375-455C-9EA6-DF929625EA0E}">
        <p15:presenceInfo xmlns:p15="http://schemas.microsoft.com/office/powerpoint/2012/main" userId="S-1-5-21-1472932569-214068005-926709054-73878" providerId="AD"/>
      </p:ext>
    </p:extLst>
  </p:cmAuthor>
  <p:cmAuthor id="12" name="Hajara, Debapriya (Diya)" initials="HD( [2]" lastIdx="19" clrIdx="11">
    <p:extLst>
      <p:ext uri="{19B8F6BF-5375-455C-9EA6-DF929625EA0E}">
        <p15:presenceInfo xmlns:p15="http://schemas.microsoft.com/office/powerpoint/2012/main" userId="S::dhajara@air.org::9fae8e30-233f-4c0c-bb91-bada5e8377f7" providerId="AD"/>
      </p:ext>
    </p:extLst>
  </p:cmAuthor>
  <p:cmAuthor id="13" name="Assaker, Rima H." initials="ARH" lastIdx="3" clrIdx="12">
    <p:extLst>
      <p:ext uri="{19B8F6BF-5375-455C-9EA6-DF929625EA0E}">
        <p15:presenceInfo xmlns:p15="http://schemas.microsoft.com/office/powerpoint/2012/main" userId="S::rassaker@air.org::f324289e-7882-4036-860b-9532c4f6fcdc" providerId="AD"/>
      </p:ext>
    </p:extLst>
  </p:cmAuthor>
  <p:cmAuthor id="14" name="Evan Davis" initials="ED" lastIdx="16" clrIdx="13">
    <p:extLst>
      <p:ext uri="{19B8F6BF-5375-455C-9EA6-DF929625EA0E}">
        <p15:presenceInfo xmlns:p15="http://schemas.microsoft.com/office/powerpoint/2012/main" userId="S::evan.davis@cambiumassessment.com::0908157f-410a-4dba-b773-643e741566fb" providerId="AD"/>
      </p:ext>
    </p:extLst>
  </p:cmAuthor>
  <p:cmAuthor id="15" name="Diya Hajara" initials="DH" lastIdx="7" clrIdx="14">
    <p:extLst>
      <p:ext uri="{19B8F6BF-5375-455C-9EA6-DF929625EA0E}">
        <p15:presenceInfo xmlns:p15="http://schemas.microsoft.com/office/powerpoint/2012/main" userId="S::diya.hajara@cambiumassessment.com::17908abb-c35a-497d-ab78-edc7b071d073" providerId="AD"/>
      </p:ext>
    </p:extLst>
  </p:cmAuthor>
  <p:cmAuthor id="16" name="Jennifer Strittmatter" initials="JS" lastIdx="27" clrIdx="15">
    <p:extLst>
      <p:ext uri="{19B8F6BF-5375-455C-9EA6-DF929625EA0E}">
        <p15:presenceInfo xmlns:p15="http://schemas.microsoft.com/office/powerpoint/2012/main" userId="S::jennifer.strittmatter@cambiumassessment.com::e8934ff7-9e4a-4c8d-9513-cfdab75a79b2" providerId="AD"/>
      </p:ext>
    </p:extLst>
  </p:cmAuthor>
  <p:cmAuthor id="17" name="Hannah Hattamer" initials="HH" lastIdx="1" clrIdx="16">
    <p:extLst>
      <p:ext uri="{19B8F6BF-5375-455C-9EA6-DF929625EA0E}">
        <p15:presenceInfo xmlns:p15="http://schemas.microsoft.com/office/powerpoint/2012/main" userId="S::hannah.hattamer@cambiumassessment.com::081f2ea5-9ee1-4d65-901b-dad6708754cd" providerId="AD"/>
      </p:ext>
    </p:extLst>
  </p:cmAuthor>
  <p:cmAuthor id="18" name="Monica Mills" initials="MM" lastIdx="1" clrIdx="17">
    <p:extLst>
      <p:ext uri="{19B8F6BF-5375-455C-9EA6-DF929625EA0E}">
        <p15:presenceInfo xmlns:p15="http://schemas.microsoft.com/office/powerpoint/2012/main" userId="S::monica.mills@cambiumassessment.com::23239697-e21f-4bcd-a872-d364e6b10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100"/>
    <a:srgbClr val="ACE0B7"/>
    <a:srgbClr val="357791"/>
    <a:srgbClr val="F4F4F4"/>
    <a:srgbClr val="005B7F"/>
    <a:srgbClr val="A6EBA8"/>
    <a:srgbClr val="86E6DE"/>
    <a:srgbClr val="FF9B9B"/>
    <a:srgbClr val="FFFAC2"/>
    <a:srgbClr val="FFC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73585" autoAdjust="0"/>
  </p:normalViewPr>
  <p:slideViewPr>
    <p:cSldViewPr snapToGrid="0">
      <p:cViewPr varScale="1">
        <p:scale>
          <a:sx n="49" d="100"/>
          <a:sy n="49" d="100"/>
        </p:scale>
        <p:origin x="588" y="40"/>
      </p:cViewPr>
      <p:guideLst>
        <p:guide orient="horz" pos="3840"/>
        <p:guide pos="3840"/>
      </p:guideLst>
    </p:cSldViewPr>
  </p:slideViewPr>
  <p:outlineViewPr>
    <p:cViewPr>
      <p:scale>
        <a:sx n="33" d="100"/>
        <a:sy n="33" d="100"/>
      </p:scale>
      <p:origin x="0" y="-924"/>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9" d="100"/>
          <a:sy n="69" d="100"/>
        </p:scale>
        <p:origin x="119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Welcome to this training module for the Authoring system. This module covers how to generate, start, and monitor a test session in the Test Delivery System, or TDS. For additional information, reference the </a:t>
            </a:r>
            <a:r>
              <a:rPr lang="en-US" altLang="en-US" i="1" dirty="0"/>
              <a:t>Test Delivery System Test Administrator User Guide </a:t>
            </a:r>
            <a:r>
              <a:rPr lang="en-US" altLang="en-US" dirty="0"/>
              <a:t>located on the test portal. You can also refer to the additional training modules in the Authoring series.</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note that your Idaho’s version of Authoring may differ slightly from the images shown in this presentation.</a:t>
            </a:r>
          </a:p>
          <a:p>
            <a:pPr lvl="0"/>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D97A0D1B-3FE4-4564-A9A8-233E1609198E}"/>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Once you start a teacher-authored session, t</a:t>
            </a:r>
            <a:r>
              <a:rPr lang="en-US" altLang="ja-JP" dirty="0"/>
              <a:t>he system will automatically generate a session ID. </a:t>
            </a:r>
            <a:r>
              <a:rPr lang="en-US" altLang="ja-JP" strike="noStrike" dirty="0"/>
              <a:t>T</a:t>
            </a:r>
            <a:r>
              <a:rPr lang="en-US" strike="noStrike" dirty="0"/>
              <a:t>he session ID will appear in a tab at the top left corner of the TA Interface. </a:t>
            </a:r>
            <a:r>
              <a:rPr lang="en-US" altLang="ja-JP" dirty="0"/>
              <a:t>This ID must be provided to students for them to log in. </a:t>
            </a:r>
          </a:p>
          <a:p>
            <a:endParaRPr lang="en-US" altLang="en-US" dirty="0"/>
          </a:p>
          <a:p>
            <a:r>
              <a:rPr lang="en-US" dirty="0"/>
              <a:t>When students start signing into the test session, the Approvals tab will also become active and display the number of students waiting for approval. Once you approve students for testing, you will see the test session table that displays students’ testing progress. We will discuss more about this in later slides.</a:t>
            </a:r>
          </a:p>
          <a:p>
            <a:endParaRPr lang="en-US" dirty="0"/>
          </a:p>
        </p:txBody>
      </p:sp>
      <p:sp>
        <p:nvSpPr>
          <p:cNvPr id="450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06B9A429-A21B-4517-8C92-0976BBAEDB78}" type="slidenum">
              <a:rPr lang="en-US" altLang="en-US" noProof="0" smtClean="0"/>
              <a:pPr lvl="0"/>
              <a:t>10</a:t>
            </a:fld>
            <a:endParaRPr lang="en-US" altLang="en-US" noProof="0" dirty="0"/>
          </a:p>
        </p:txBody>
      </p:sp>
      <p:sp>
        <p:nvSpPr>
          <p:cNvPr id="5" name="Slide Image Placeholder 4">
            <a:extLst>
              <a:ext uri="{FF2B5EF4-FFF2-40B4-BE49-F238E27FC236}">
                <a16:creationId xmlns:a16="http://schemas.microsoft.com/office/drawing/2014/main" id="{ABD4BD1C-2C05-475B-9EA8-B1BD665944C5}"/>
              </a:ext>
            </a:extLst>
          </p:cNvPr>
          <p:cNvSpPr>
            <a:spLocks noGrp="1" noRot="1" noChangeAspect="1"/>
          </p:cNvSpPr>
          <p:nvPr>
            <p:ph type="sldImg"/>
          </p:nvPr>
        </p:nvSpPr>
        <p:spPr/>
      </p:sp>
    </p:spTree>
    <p:extLst>
      <p:ext uri="{BB962C8B-B14F-4D97-AF65-F5344CB8AC3E}">
        <p14:creationId xmlns:p14="http://schemas.microsoft.com/office/powerpoint/2010/main" val="647246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Since the student test progress tables in the TA Interface often contain sensitive student information, such as student IDs, the TA Interface contains a screensaver function to hide the data from view. The screensaver will automatically show if you are not active in the TA Interface for 5 minutes. </a:t>
            </a:r>
          </a:p>
          <a:p>
            <a:pPr lvl="0"/>
            <a:endParaRPr lang="en-US" dirty="0"/>
          </a:p>
          <a:p>
            <a:pPr lvl="0"/>
            <a:r>
              <a:rPr lang="en-US" dirty="0"/>
              <a:t>To access the screensaver at any time, select the </a:t>
            </a:r>
            <a:r>
              <a:rPr lang="en-US" b="0" dirty="0"/>
              <a:t>Menu</a:t>
            </a:r>
            <a:r>
              <a:rPr lang="en-US" dirty="0"/>
              <a:t> dropdown in the top right corner of the window, and then click </a:t>
            </a:r>
            <a:r>
              <a:rPr lang="en-US" b="0" dirty="0"/>
              <a:t>Toggle Screensaver</a:t>
            </a:r>
            <a:r>
              <a:rPr lang="en-US" dirty="0"/>
              <a:t>. The screensaver displays the Session ID and the timer, if applicable. It also displays notifications if students are awaiting approval, if there are pending print requests, or if students require other interventions.</a:t>
            </a:r>
          </a:p>
          <a:p>
            <a:pPr lvl="0"/>
            <a:endParaRPr lang="en-US" dirty="0"/>
          </a:p>
          <a:p>
            <a:pPr lvl="0"/>
            <a:r>
              <a:rPr lang="en-US" dirty="0"/>
              <a:t>The screensaver will automatically turn off if any mouse or keyboard activity is detected. It will also turn off automatically if the test session times out due to TA or student inactivity.</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
        <p:nvSpPr>
          <p:cNvPr id="11" name="Slide Image Placeholder 10">
            <a:extLst>
              <a:ext uri="{FF2B5EF4-FFF2-40B4-BE49-F238E27FC236}">
                <a16:creationId xmlns:a16="http://schemas.microsoft.com/office/drawing/2014/main" id="{5B857FEA-15B4-4E7A-885E-3AE2D628062C}"/>
              </a:ext>
            </a:extLst>
          </p:cNvPr>
          <p:cNvSpPr>
            <a:spLocks noGrp="1" noRot="1" noChangeAspect="1"/>
          </p:cNvSpPr>
          <p:nvPr>
            <p:ph type="sldImg"/>
          </p:nvPr>
        </p:nvSpPr>
        <p:spPr/>
      </p:sp>
    </p:spTree>
    <p:extLst>
      <p:ext uri="{BB962C8B-B14F-4D97-AF65-F5344CB8AC3E}">
        <p14:creationId xmlns:p14="http://schemas.microsoft.com/office/powerpoint/2010/main" val="211590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dirty="0"/>
              <a:t>Once you start the test session and students log in, you must approve their test settings before they can access their tests. It is important that you pay close attention to the test name prior to approval to be sure that students have selected the appropriate test. To approve students for testing, click the </a:t>
            </a:r>
            <a:r>
              <a:rPr lang="en-US" altLang="ja-JP" b="0" dirty="0"/>
              <a:t>Approvals</a:t>
            </a:r>
            <a:r>
              <a:rPr lang="en-US" altLang="ja-JP" dirty="0"/>
              <a:t> tab. A list of students will display, organized by test name. You should review the list to make sure that all students chose the correct content area and test. To ensure that a student’s test settings are correct, select the icon in the </a:t>
            </a:r>
            <a:r>
              <a:rPr lang="en-US" altLang="ja-JP" b="0" dirty="0"/>
              <a:t>See Details </a:t>
            </a:r>
            <a:r>
              <a:rPr lang="en-US" altLang="ja-JP" dirty="0"/>
              <a:t>column.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approve a single student, click the checkmark button in the </a:t>
            </a:r>
            <a:r>
              <a:rPr lang="en-US" b="0" dirty="0"/>
              <a:t>Action</a:t>
            </a:r>
            <a:r>
              <a:rPr lang="en-US" dirty="0"/>
              <a:t> column. </a:t>
            </a:r>
            <a:r>
              <a:rPr lang="en-US" altLang="ja-JP" dirty="0"/>
              <a:t>To deny a student entry to the test session, click the X button. </a:t>
            </a:r>
            <a:r>
              <a:rPr lang="en-US" altLang="en-US" dirty="0"/>
              <a:t>Denying the student entry into the test session will not prevent other approved students from beginning their tests.</a:t>
            </a:r>
          </a:p>
          <a:p>
            <a:endParaRPr lang="en-US" dirty="0"/>
          </a:p>
          <a:p>
            <a:r>
              <a:rPr lang="en-US" dirty="0"/>
              <a:t>If no changes are needed, select </a:t>
            </a:r>
            <a:r>
              <a:rPr lang="en-US" b="0" dirty="0"/>
              <a:t>Approve All Students </a:t>
            </a:r>
            <a:r>
              <a:rPr lang="en-US" dirty="0"/>
              <a:t>to admit all students to the session. </a:t>
            </a:r>
            <a:endParaRPr lang="en-US" altLang="ja-JP" dirty="0"/>
          </a:p>
          <a:p>
            <a:endParaRPr lang="en-US" altLang="ja-JP" dirty="0"/>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12</a:t>
            </a:fld>
            <a:endParaRPr lang="en-US" altLang="en-US" noProof="0" dirty="0"/>
          </a:p>
        </p:txBody>
      </p:sp>
      <p:sp>
        <p:nvSpPr>
          <p:cNvPr id="4" name="Slide Image Placeholder 3">
            <a:extLst>
              <a:ext uri="{FF2B5EF4-FFF2-40B4-BE49-F238E27FC236}">
                <a16:creationId xmlns:a16="http://schemas.microsoft.com/office/drawing/2014/main" id="{A1D93805-E4E2-459D-902B-7B5619EA615C}"/>
              </a:ext>
            </a:extLst>
          </p:cNvPr>
          <p:cNvSpPr>
            <a:spLocks noGrp="1" noRot="1" noChangeAspect="1"/>
          </p:cNvSpPr>
          <p:nvPr>
            <p:ph type="sldImg"/>
          </p:nvPr>
        </p:nvSpPr>
        <p:spPr/>
      </p:sp>
    </p:spTree>
    <p:extLst>
      <p:ext uri="{BB962C8B-B14F-4D97-AF65-F5344CB8AC3E}">
        <p14:creationId xmlns:p14="http://schemas.microsoft.com/office/powerpoint/2010/main" val="731225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monitor student test progress.</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79557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that consist of the following columns - Student Information</a:t>
            </a:r>
            <a:r>
              <a:rPr lang="en-US" altLang="ja-JP" dirty="0"/>
              <a:t>, Test Name, Opportunity Number, Progress, Status, Test Settings, and Actions.</a:t>
            </a:r>
          </a:p>
          <a:p>
            <a:endParaRPr lang="en-US" altLang="ja-JP" dirty="0"/>
          </a:p>
          <a:p>
            <a:pPr lvl="0"/>
            <a:r>
              <a:rPr lang="en-US" altLang="en-US" dirty="0"/>
              <a:t>The </a:t>
            </a:r>
            <a:r>
              <a:rPr lang="en-US" altLang="en-US" b="0" dirty="0"/>
              <a:t>Progress</a:t>
            </a:r>
            <a:r>
              <a:rPr lang="en-US" altLang="en-US" dirty="0"/>
              <a:t> column displays the student’</a:t>
            </a:r>
            <a:r>
              <a:rPr lang="en-US" altLang="ja-JP" dirty="0"/>
              <a:t>s progress through the items in the test. It may display a progress bar to indicate the student’s progress through the test or display the total number of items completed thus far and the total number of items in the test.</a:t>
            </a:r>
          </a:p>
          <a:p>
            <a:r>
              <a:rPr lang="en-US" altLang="ja-JP" dirty="0"/>
              <a:t>The </a:t>
            </a:r>
            <a:r>
              <a:rPr lang="en-US" altLang="ja-JP" b="0" dirty="0"/>
              <a:t>Test Settings </a:t>
            </a:r>
            <a:r>
              <a:rPr lang="en-US" altLang="ja-JP" dirty="0"/>
              <a:t>column displays either Standard or Custom. This column displays Custom when a student’s test settings are different from the default settings for that test. Click the Eye button to view a student’s test settings</a:t>
            </a:r>
          </a:p>
          <a:p>
            <a:r>
              <a:rPr lang="en-US" altLang="ja-JP" dirty="0"/>
              <a:t>The </a:t>
            </a:r>
            <a:r>
              <a:rPr lang="en-US" altLang="ja-JP" b="0" dirty="0"/>
              <a:t>Actions</a:t>
            </a:r>
            <a:r>
              <a:rPr lang="en-US" altLang="ja-JP" dirty="0"/>
              <a:t> column includes a Pause button that allows you to pause a student’s test. </a:t>
            </a:r>
            <a:r>
              <a:rPr lang="en-US" dirty="0"/>
              <a:t>If a student requests a printout, a printer icon will appear in this column.</a:t>
            </a:r>
          </a:p>
          <a:p>
            <a:endParaRPr lang="en-US" dirty="0"/>
          </a:p>
          <a:p>
            <a:r>
              <a:rPr lang="en-US" dirty="0"/>
              <a:t>If the TDS detects that a student may be having technical issues or requires assistance, a “Tests with potential issues” table will appear. A “more info” icon will appear in the Test Status column. Hovering over this icon will display more information about the issue.</a:t>
            </a:r>
          </a:p>
          <a:p>
            <a:endParaRPr lang="en-US" dirty="0"/>
          </a:p>
        </p:txBody>
      </p:sp>
      <p:sp>
        <p:nvSpPr>
          <p:cNvPr id="4" name="Slide Number Placeholder 3"/>
          <p:cNvSpPr>
            <a:spLocks noGrp="1"/>
          </p:cNvSpPr>
          <p:nvPr>
            <p:ph type="sldNum" sz="quarter" idx="5"/>
          </p:nvPr>
        </p:nvSpPr>
        <p:spPr/>
        <p:txBody>
          <a:bodyPr/>
          <a:lstStyle/>
          <a:p>
            <a:fld id="{DE6DDAFA-60D2-4611-AFEB-EA141162BA38}" type="slidenum">
              <a:rPr lang="en-US" smtClean="0"/>
              <a:pPr/>
              <a:t>14</a:t>
            </a:fld>
            <a:endParaRPr lang="en-US" dirty="0"/>
          </a:p>
        </p:txBody>
      </p:sp>
      <p:sp>
        <p:nvSpPr>
          <p:cNvPr id="7" name="Slide Image Placeholder 6">
            <a:extLst>
              <a:ext uri="{FF2B5EF4-FFF2-40B4-BE49-F238E27FC236}">
                <a16:creationId xmlns:a16="http://schemas.microsoft.com/office/drawing/2014/main" id="{752C18A1-BB40-4C6E-80B7-FD7629125CC5}"/>
              </a:ext>
            </a:extLst>
          </p:cNvPr>
          <p:cNvSpPr>
            <a:spLocks noGrp="1" noRot="1" noChangeAspect="1"/>
          </p:cNvSpPr>
          <p:nvPr>
            <p:ph type="sldImg"/>
          </p:nvPr>
        </p:nvSpPr>
        <p:spPr/>
      </p:sp>
    </p:spTree>
    <p:extLst>
      <p:ext uri="{BB962C8B-B14F-4D97-AF65-F5344CB8AC3E}">
        <p14:creationId xmlns:p14="http://schemas.microsoft.com/office/powerpoint/2010/main" val="380689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pause and stop a test session.</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896496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t>You have two options within the TA Interface to pause or stop testing once it has begun. You can pause an individual student’</a:t>
            </a:r>
            <a:r>
              <a:rPr lang="en-US" altLang="ja-JP" dirty="0"/>
              <a:t>s test or stop the entire session. To pause an individual student’s test, click the </a:t>
            </a:r>
            <a:r>
              <a:rPr lang="en-US" altLang="ja-JP" b="0" dirty="0"/>
              <a:t>Pause</a:t>
            </a:r>
            <a:r>
              <a:rPr lang="en-US" altLang="ja-JP" dirty="0"/>
              <a:t> button in the Actions column for that student. When prompted, click </a:t>
            </a:r>
            <a:r>
              <a:rPr lang="en-US" altLang="ja-JP" b="0" dirty="0"/>
              <a:t>OK</a:t>
            </a:r>
            <a:r>
              <a:rPr lang="en-US" altLang="ja-JP" dirty="0"/>
              <a:t> to confirm that you want to pause the test. </a:t>
            </a:r>
          </a:p>
          <a:p>
            <a:endParaRPr lang="en-US" altLang="ja-JP" dirty="0"/>
          </a:p>
          <a:p>
            <a:r>
              <a:rPr lang="en-US" altLang="ja-JP" dirty="0"/>
              <a:t>If you stop the session, all in-progress tests will be paused. If a session stops, it cannot be resumed. You will have to create a new test session and give the new session ID to students so that they can resume testing. To stop the entire test session for all students, do the following:</a:t>
            </a:r>
          </a:p>
          <a:p>
            <a:endParaRPr lang="en-US" altLang="ja-JP" dirty="0"/>
          </a:p>
          <a:p>
            <a:r>
              <a:rPr lang="en-US" altLang="en-US" dirty="0"/>
              <a:t>• Click the </a:t>
            </a:r>
            <a:r>
              <a:rPr lang="en-US" altLang="ja-JP" b="0" dirty="0"/>
              <a:t>Stop</a:t>
            </a:r>
            <a:r>
              <a:rPr lang="en-US" altLang="ja-JP" dirty="0"/>
              <a:t> sign button. A pop-up message will appear requesting verification to end the session and log students out.</a:t>
            </a:r>
          </a:p>
          <a:p>
            <a:r>
              <a:rPr lang="en-US" altLang="en-US" dirty="0"/>
              <a:t>• When prompted, click </a:t>
            </a:r>
            <a:r>
              <a:rPr lang="en-US" altLang="ja-JP" b="0" dirty="0"/>
              <a:t>OK</a:t>
            </a:r>
            <a:r>
              <a:rPr lang="en-US" altLang="ja-JP" dirty="0"/>
              <a:t> to continue.</a:t>
            </a:r>
          </a:p>
          <a:p>
            <a:endParaRPr lang="en-US" altLang="en-US" dirty="0"/>
          </a:p>
          <a:p>
            <a:r>
              <a:rPr lang="en-US" altLang="en-US" dirty="0"/>
              <a:t>If you forget to log out before leaving the testing area, the session will close automatically after 20 minutes of inactivity on both the TA and student computers. You would then need to create a new session and provide the new session ID to students in order to resume testing.</a:t>
            </a:r>
          </a:p>
          <a:p>
            <a:endParaRPr lang="en-US" altLang="en-US" dirty="0"/>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E7F032CD-7714-4681-BE5E-14D314D6297F}" type="slidenum">
              <a:rPr lang="en-US" altLang="en-US" noProof="0" smtClean="0"/>
              <a:pPr lvl="0"/>
              <a:t>16</a:t>
            </a:fld>
            <a:endParaRPr lang="en-US" altLang="en-US" noProof="0" dirty="0"/>
          </a:p>
        </p:txBody>
      </p:sp>
      <p:sp>
        <p:nvSpPr>
          <p:cNvPr id="4" name="Slide Image Placeholder 3">
            <a:extLst>
              <a:ext uri="{FF2B5EF4-FFF2-40B4-BE49-F238E27FC236}">
                <a16:creationId xmlns:a16="http://schemas.microsoft.com/office/drawing/2014/main" id="{77C51749-27F5-494F-A0A4-DF5343369E34}"/>
              </a:ext>
            </a:extLst>
          </p:cNvPr>
          <p:cNvSpPr>
            <a:spLocks noGrp="1" noRot="1" noChangeAspect="1"/>
          </p:cNvSpPr>
          <p:nvPr>
            <p:ph type="sldImg"/>
          </p:nvPr>
        </p:nvSpPr>
        <p:spPr/>
      </p:sp>
    </p:spTree>
    <p:extLst>
      <p:ext uri="{BB962C8B-B14F-4D97-AF65-F5344CB8AC3E}">
        <p14:creationId xmlns:p14="http://schemas.microsoft.com/office/powerpoint/2010/main" val="747859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log out of the TA Interface.</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1564909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To log out of the TA Interface, click your username located in the upper right corner and select </a:t>
            </a:r>
            <a:r>
              <a:rPr lang="en-US" altLang="en-US" b="0" dirty="0"/>
              <a:t>Logout.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r>
              <a:rPr lang="en-US" altLang="ja-JP" dirty="0"/>
              <a:t>It is preferable for you to log out only after stopping your active test session, as logging out will cause all in-progress tests to be paused. A confirmation message will appear, asking you to confirm that you want to exit the website and pause all students</a:t>
            </a:r>
            <a:r>
              <a:rPr lang="ja-JP" altLang="en-US" dirty="0"/>
              <a:t>’</a:t>
            </a:r>
            <a:r>
              <a:rPr lang="en-US" altLang="ja-JP" dirty="0"/>
              <a:t> in-progress tests. This scenario also occurs when you navigate to another website from the TA Interface. However, regardless of when or how you log out or navigate away from the TA Interface, student data will NOT be lost. If you need to access another application, we encourage you to open it in a separate browser window.</a:t>
            </a:r>
          </a:p>
          <a:p>
            <a:endParaRPr lang="en-US" altLang="en-US" dirty="0"/>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F550DFFA-94C9-4627-B76F-9A502F19CAF2}" type="slidenum">
              <a:rPr lang="en-US" altLang="en-US" noProof="0" smtClean="0"/>
              <a:pPr lvl="0"/>
              <a:t>18</a:t>
            </a:fld>
            <a:endParaRPr lang="en-US" altLang="en-US" noProof="0" dirty="0"/>
          </a:p>
        </p:txBody>
      </p:sp>
      <p:sp>
        <p:nvSpPr>
          <p:cNvPr id="4" name="Slide Image Placeholder 3">
            <a:extLst>
              <a:ext uri="{FF2B5EF4-FFF2-40B4-BE49-F238E27FC236}">
                <a16:creationId xmlns:a16="http://schemas.microsoft.com/office/drawing/2014/main" id="{6AC93BDD-B0D1-4D5C-92E3-2283B06D31FB}"/>
              </a:ext>
            </a:extLst>
          </p:cNvPr>
          <p:cNvSpPr>
            <a:spLocks noGrp="1" noRot="1" noChangeAspect="1"/>
          </p:cNvSpPr>
          <p:nvPr>
            <p:ph type="sldImg"/>
          </p:nvPr>
        </p:nvSpPr>
        <p:spPr/>
      </p:sp>
    </p:spTree>
    <p:extLst>
      <p:ext uri="{BB962C8B-B14F-4D97-AF65-F5344CB8AC3E}">
        <p14:creationId xmlns:p14="http://schemas.microsoft.com/office/powerpoint/2010/main" val="3883084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find additional Authoring resources on the Idaho assessment portal. However, if you still require assistance with troubleshooting a technical issue, you may also contact your Helpdesk. When contacting your Helpdesk, please be ready to provide the following information: </a:t>
            </a:r>
          </a:p>
          <a:p>
            <a:endParaRPr lang="en-US" dirty="0"/>
          </a:p>
          <a:p>
            <a:r>
              <a:rPr lang="en-US" dirty="0"/>
              <a:t>Any error messages that are appearing (including codes)</a:t>
            </a:r>
          </a:p>
          <a:p>
            <a:r>
              <a:rPr lang="en-US" dirty="0"/>
              <a:t>Your operating system and browser information</a:t>
            </a:r>
          </a:p>
          <a:p>
            <a:r>
              <a:rPr lang="en-US" dirty="0"/>
              <a:t>Your network configuration information</a:t>
            </a:r>
          </a:p>
          <a:p>
            <a:r>
              <a:rPr lang="en-US" dirty="0"/>
              <a:t>Your contact information for follow-up by phone or email</a:t>
            </a:r>
          </a:p>
          <a:p>
            <a:r>
              <a:rPr lang="en-US" dirty="0"/>
              <a:t>Any other relevant information, such as test names or content areas, student IDs, session IDs, and search criteria</a:t>
            </a:r>
          </a:p>
          <a:p>
            <a:endParaRPr lang="en-US" dirty="0"/>
          </a:p>
          <a:p>
            <a:r>
              <a:rPr lang="en-US" dirty="0"/>
              <a:t>For questions about test administration or policy issues, please contact your district test coordinator.</a:t>
            </a:r>
          </a:p>
          <a:p>
            <a:endParaRPr lang="en-US" dirty="0"/>
          </a:p>
          <a:p>
            <a:r>
              <a:rPr lang="en-US" altLang="en-US" dirty="0"/>
              <a:t>Thank you for taking the time to view this training module. For detailed information, consult your Authoring Guide located on your Idaho or contact your Help Desk.</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673DD8C9-484B-4848-A8BF-501DE03F0547}"/>
              </a:ext>
            </a:extLst>
          </p:cNvPr>
          <p:cNvSpPr>
            <a:spLocks noGrp="1" noRot="1" noChangeAspect="1"/>
          </p:cNvSpPr>
          <p:nvPr>
            <p:ph type="sldImg"/>
          </p:nvPr>
        </p:nvSpPr>
        <p:spPr/>
      </p:sp>
    </p:spTree>
    <p:extLst>
      <p:ext uri="{BB962C8B-B14F-4D97-AF65-F5344CB8AC3E}">
        <p14:creationId xmlns:p14="http://schemas.microsoft.com/office/powerpoint/2010/main" val="65926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six topics covered in this training module. You can jump to the section slides if you need information on a single topic. The topics are:</a:t>
            </a:r>
          </a:p>
          <a:p>
            <a:endParaRPr lang="en-US" altLang="en-US" dirty="0"/>
          </a:p>
          <a:p>
            <a:r>
              <a:rPr lang="en-US" altLang="en-US" dirty="0"/>
              <a:t>1. How to Access the TA Interface of TDS,</a:t>
            </a:r>
          </a:p>
          <a:p>
            <a:r>
              <a:rPr lang="en-US" altLang="en-US" dirty="0"/>
              <a:t>2. How to Start a Teacher-Authored Test Session using the Test Administration (TA) Interface,</a:t>
            </a:r>
          </a:p>
          <a:p>
            <a:r>
              <a:rPr lang="en-US" altLang="en-US" dirty="0"/>
              <a:t>3. How to Monitor Student Test Progress,</a:t>
            </a:r>
          </a:p>
          <a:p>
            <a:r>
              <a:rPr lang="en-US" altLang="en-US" dirty="0"/>
              <a:t>4. How to Pause and Stop a Test Session,</a:t>
            </a:r>
          </a:p>
          <a:p>
            <a:r>
              <a:rPr lang="en-US" altLang="en-US" dirty="0"/>
              <a:t>5. How to Log Out of the TA Interface, and </a:t>
            </a:r>
          </a:p>
          <a:p>
            <a:r>
              <a:rPr lang="en-US" altLang="en-US" dirty="0"/>
              <a:t>6. More Information and More Modules</a:t>
            </a:r>
          </a:p>
          <a:p>
            <a:endParaRPr lang="en-US" altLang="en-US" dirty="0"/>
          </a:p>
        </p:txBody>
      </p:sp>
      <p:sp>
        <p:nvSpPr>
          <p:cNvPr id="399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1D6C7D26-4B49-4B86-93B8-223FB2EF1D58}" type="slidenum">
              <a:rPr lang="en-US" altLang="en-US" noProof="0" smtClean="0"/>
              <a:pPr lvl="0"/>
              <a:t>2</a:t>
            </a:fld>
            <a:endParaRPr lang="en-US" altLang="en-US" noProof="0" dirty="0"/>
          </a:p>
        </p:txBody>
      </p:sp>
      <p:sp>
        <p:nvSpPr>
          <p:cNvPr id="4" name="Slide Image Placeholder 3">
            <a:extLst>
              <a:ext uri="{FF2B5EF4-FFF2-40B4-BE49-F238E27FC236}">
                <a16:creationId xmlns:a16="http://schemas.microsoft.com/office/drawing/2014/main" id="{A307CF9F-710F-4397-B0F4-8B3E8D6FFFE9}"/>
              </a:ext>
            </a:extLst>
          </p:cNvPr>
          <p:cNvSpPr>
            <a:spLocks noGrp="1" noRot="1" noChangeAspect="1"/>
          </p:cNvSpPr>
          <p:nvPr>
            <p:ph type="sldImg"/>
          </p:nvPr>
        </p:nvSpPr>
        <p:spPr/>
      </p:sp>
    </p:spTree>
    <p:extLst>
      <p:ext uri="{BB962C8B-B14F-4D97-AF65-F5344CB8AC3E}">
        <p14:creationId xmlns:p14="http://schemas.microsoft.com/office/powerpoint/2010/main" val="330957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modules that make up the Authoring system training series. They may be posted on the Idaho assessment portal.</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256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access the Test Administration interface of the Test Delivery System.</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93223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TA Interface is used to create and manage test sessions that students join to complete online tests. We will begin with detailed instructions on how to log in to the interface followed by a detailed review of each feature. </a:t>
            </a:r>
          </a:p>
          <a:p>
            <a:endParaRPr lang="en-US" dirty="0"/>
          </a:p>
          <a:p>
            <a:r>
              <a:rPr lang="en-US" dirty="0"/>
              <a:t>To log in to the TA Interface, go to the Idaho State Assessment Portal. Select the appropriate user role tab or card. Next, select the TA Interface card under Administering Tests. Enter the email address associated with your Test Information Distribution Engine (TIDE) account and your password. Then select Secure Login.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810534BA-2372-4666-B8C9-16C9A7FAC0ED}"/>
              </a:ext>
            </a:extLst>
          </p:cNvPr>
          <p:cNvSpPr>
            <a:spLocks noGrp="1" noRot="1" noChangeAspect="1"/>
          </p:cNvSpPr>
          <p:nvPr>
            <p:ph type="sldImg"/>
          </p:nvPr>
        </p:nvSpPr>
        <p:spPr/>
      </p:sp>
    </p:spTree>
    <p:extLst>
      <p:ext uri="{BB962C8B-B14F-4D97-AF65-F5344CB8AC3E}">
        <p14:creationId xmlns:p14="http://schemas.microsoft.com/office/powerpoint/2010/main" val="302655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with a new device or browser, or after clearing the cache on a previously used browser, you see an Enter Code page.</a:t>
            </a:r>
          </a:p>
          <a:p>
            <a:endParaRPr lang="en-US" dirty="0"/>
          </a:p>
          <a:p>
            <a:r>
              <a:rPr lang="en-US" dirty="0"/>
              <a:t>You will need to enter the code on this page within fifteen minutes of receiving the email. If you do not receive a code or do not enter the code within the fifteen-minute time limit, click Resend Code. Click Submit after entering the authentication code to access the system.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C70B247B-4A6F-4D0E-B5BB-1798DDB404E3}"/>
              </a:ext>
            </a:extLst>
          </p:cNvPr>
          <p:cNvSpPr>
            <a:spLocks noGrp="1" noRot="1" noChangeAspect="1"/>
          </p:cNvSpPr>
          <p:nvPr>
            <p:ph type="sldImg"/>
          </p:nvPr>
        </p:nvSpPr>
        <p:spPr/>
      </p:sp>
    </p:spTree>
    <p:extLst>
      <p:ext uri="{BB962C8B-B14F-4D97-AF65-F5344CB8AC3E}">
        <p14:creationId xmlns:p14="http://schemas.microsoft.com/office/powerpoint/2010/main" val="94831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create and start a test session in the Test Administration (TA) interface of the Test Delivery System.</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09627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Teacher-authored tests created and published in the Authoring system are administered through the Test Delivery System (TDS). The steps to create a test session for a teacher-authored test are the same steps you would use to create a test </a:t>
            </a:r>
            <a:r>
              <a:rPr lang="en-US" altLang="en-US" b="0" u="none" dirty="0"/>
              <a:t>session for a formative or summative assessment. This includes the administration of Alternate Assessments, as well.</a:t>
            </a:r>
          </a:p>
          <a:p>
            <a:endParaRPr lang="en-US" altLang="en-US" u="sng" dirty="0"/>
          </a:p>
          <a:p>
            <a:r>
              <a:rPr lang="en-US" altLang="en-US" dirty="0"/>
              <a:t>The first step in administering a teacher-authored test is to create a test session. </a:t>
            </a:r>
            <a:r>
              <a:rPr lang="en-US" dirty="0"/>
              <a:t>After logging in to the TA Interface, you will see a list of test categories.</a:t>
            </a:r>
            <a:r>
              <a:rPr lang="en-US" b="0" u="none" dirty="0"/>
              <a:t> Tests created in Authoring that have been published to the Test Administration System will appear in a separate category or categories. On this screen, the published tests created in Authoring can be found under the My Tests category and/or the Tests Shared with Me category.</a:t>
            </a:r>
          </a:p>
          <a:p>
            <a:pPr lvl="0"/>
            <a:endParaRPr lang="en-US" b="0" u="none" dirty="0"/>
          </a:p>
          <a:p>
            <a:pPr lvl="0"/>
            <a:r>
              <a:rPr lang="en-US" b="0" u="none" dirty="0"/>
              <a:t>Click the arrow next to the My Tests category or the Tests Shared with Me category to see all available teacher-authored tests. Mark the checkbox next to the test(s) you want to add to the test session. The tests you select will appear in the Tests Selected column. </a:t>
            </a:r>
            <a:r>
              <a:rPr lang="en-US" altLang="ja-JP" b="0" u="none" dirty="0"/>
              <a:t>To unselect a test, uncheck the box next to the test name you want to remove.</a:t>
            </a:r>
            <a:endParaRPr lang="en-US" altLang="en-US" dirty="0"/>
          </a:p>
        </p:txBody>
      </p:sp>
      <p:sp>
        <p:nvSpPr>
          <p:cNvPr id="4813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E2FE85B-480D-4383-B793-95682ED89CE5}" type="slidenum">
              <a:rPr lang="en-US" altLang="en-US" noProof="0" smtClean="0"/>
              <a:pPr lvl="0"/>
              <a:t>7</a:t>
            </a:fld>
            <a:endParaRPr lang="en-US" altLang="en-US" noProof="0" dirty="0"/>
          </a:p>
        </p:txBody>
      </p:sp>
      <p:sp>
        <p:nvSpPr>
          <p:cNvPr id="5" name="Slide Image Placeholder 4">
            <a:extLst>
              <a:ext uri="{FF2B5EF4-FFF2-40B4-BE49-F238E27FC236}">
                <a16:creationId xmlns:a16="http://schemas.microsoft.com/office/drawing/2014/main" id="{953A50FF-260B-4522-B5ED-07D71CAC8296}"/>
              </a:ext>
            </a:extLst>
          </p:cNvPr>
          <p:cNvSpPr>
            <a:spLocks noGrp="1" noRot="1" noChangeAspect="1"/>
          </p:cNvSpPr>
          <p:nvPr>
            <p:ph type="sldImg"/>
          </p:nvPr>
        </p:nvSpPr>
        <p:spPr/>
      </p:sp>
    </p:spTree>
    <p:extLst>
      <p:ext uri="{BB962C8B-B14F-4D97-AF65-F5344CB8AC3E}">
        <p14:creationId xmlns:p14="http://schemas.microsoft.com/office/powerpoint/2010/main" val="39665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filter a list of tests by grade and subject, in order to focus on specific types of assessments. Published tests created in Authoring can also be filtered by custom label, </a:t>
            </a:r>
            <a:r>
              <a:rPr lang="en-US" b="0" u="none" dirty="0"/>
              <a:t>standards, and by favorite items. The filter function is especially useful when many tests exist.</a:t>
            </a:r>
          </a:p>
          <a:p>
            <a:endParaRPr lang="en-US" b="0" u="none" dirty="0"/>
          </a:p>
          <a:p>
            <a:r>
              <a:rPr lang="en-US" b="0" u="none" dirty="0"/>
              <a:t>To filter a list of tests, first click on the Add Filter button and the filters panel will appear. If needed, expand the filter categories by selecting the + sign. Then, mark the checkbox next to the filters you want to apply. Your selected filters will appear at the top of the window. To remove a filter, select the “x” button next to the filter you want to remove.  Once you are finished selecting filters, click Apply Filter(s). </a:t>
            </a:r>
          </a:p>
          <a:p>
            <a:endParaRPr lang="en-US" b="0" u="none" dirty="0"/>
          </a:p>
          <a:p>
            <a:r>
              <a:rPr lang="en-US" b="0" u="none" dirty="0"/>
              <a:t>To filter tests by items favorited in Authoring, check the box next to Favorites. </a:t>
            </a:r>
          </a:p>
          <a:p>
            <a:endParaRPr lang="en-US" b="0" u="none" dirty="0"/>
          </a:p>
          <a:p>
            <a:r>
              <a:rPr lang="en-US" b="0" u="none" dirty="0"/>
              <a:t>You can also search for specific tests to add by using the global search feature. To search for tests, select the magnifying glass in the upper right corner of the window. Enter the key search term(s) you want to search for and click Go. Tests matching </a:t>
            </a:r>
            <a:r>
              <a:rPr lang="en-US" dirty="0"/>
              <a:t>your search criteria will appear.</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
        <p:nvSpPr>
          <p:cNvPr id="11" name="Slide Image Placeholder 10">
            <a:extLst>
              <a:ext uri="{FF2B5EF4-FFF2-40B4-BE49-F238E27FC236}">
                <a16:creationId xmlns:a16="http://schemas.microsoft.com/office/drawing/2014/main" id="{1796BA21-F37F-4934-9179-F5485133C786}"/>
              </a:ext>
            </a:extLst>
          </p:cNvPr>
          <p:cNvSpPr>
            <a:spLocks noGrp="1" noRot="1" noChangeAspect="1"/>
          </p:cNvSpPr>
          <p:nvPr>
            <p:ph type="sldImg"/>
          </p:nvPr>
        </p:nvSpPr>
        <p:spPr/>
      </p:sp>
    </p:spTree>
    <p:extLst>
      <p:ext uri="{BB962C8B-B14F-4D97-AF65-F5344CB8AC3E}">
        <p14:creationId xmlns:p14="http://schemas.microsoft.com/office/powerpoint/2010/main" val="310654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Once you are finished selecting tests to add to your session, select a test reason (a timeframe or season in which tests were taken), if available, and click the </a:t>
            </a:r>
            <a:r>
              <a:rPr lang="en-US" altLang="ja-JP" b="0" dirty="0"/>
              <a:t>Start </a:t>
            </a:r>
            <a:r>
              <a:rPr lang="en-US" altLang="ja-JP" b="0" u="none" dirty="0"/>
              <a:t>Operational Tests </a:t>
            </a:r>
            <a:r>
              <a:rPr lang="en-US" altLang="ja-JP" b="0" dirty="0"/>
              <a:t>Session </a:t>
            </a:r>
            <a:r>
              <a:rPr lang="en-US" altLang="ja-JP" dirty="0"/>
              <a:t>button.</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
        <p:nvSpPr>
          <p:cNvPr id="11" name="Slide Image Placeholder 10">
            <a:extLst>
              <a:ext uri="{FF2B5EF4-FFF2-40B4-BE49-F238E27FC236}">
                <a16:creationId xmlns:a16="http://schemas.microsoft.com/office/drawing/2014/main" id="{1306F4E0-3820-4DA9-9F4B-641EEF049D59}"/>
              </a:ext>
            </a:extLst>
          </p:cNvPr>
          <p:cNvSpPr>
            <a:spLocks noGrp="1" noRot="1" noChangeAspect="1"/>
          </p:cNvSpPr>
          <p:nvPr>
            <p:ph type="sldImg"/>
          </p:nvPr>
        </p:nvSpPr>
        <p:spPr/>
      </p:sp>
    </p:spTree>
    <p:extLst>
      <p:ext uri="{BB962C8B-B14F-4D97-AF65-F5344CB8AC3E}">
        <p14:creationId xmlns:p14="http://schemas.microsoft.com/office/powerpoint/2010/main" val="204789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2876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560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9158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53804143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4230941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616981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252786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428748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4234582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32061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2496542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90594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152110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72721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977809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719669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97208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184070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1112542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044630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87070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3955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89900914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104211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75689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270572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467079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967372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4072175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928387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3959657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03949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653402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63989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32075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288021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1363415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896281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381858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4985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85517800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29309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287839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249313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27425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20122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4940128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0824681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580665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132723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7666953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08726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1927950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9589276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8466229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985850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9597182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351000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480228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30994150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6511868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dirty="0"/>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68331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916517" y="4424899"/>
            <a:ext cx="10972800" cy="935641"/>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a:t>Click to edit Master text styles</a:t>
            </a:r>
          </a:p>
          <a:p>
            <a:pPr marL="457200" lvl="1" indent="-457200" algn="l" rtl="0" eaLnBrk="1" fontAlgn="base" hangingPunct="1">
              <a:spcBef>
                <a:spcPct val="20000"/>
              </a:spcBef>
              <a:spcAft>
                <a:spcPct val="0"/>
              </a:spcAft>
            </a:pPr>
            <a:r>
              <a:rPr lang="en-US"/>
              <a:t>Second level</a:t>
            </a:r>
          </a:p>
        </p:txBody>
      </p:sp>
      <p:sp>
        <p:nvSpPr>
          <p:cNvPr id="2" name="Title 1"/>
          <p:cNvSpPr>
            <a:spLocks noGrp="1"/>
          </p:cNvSpPr>
          <p:nvPr>
            <p:ph type="title"/>
          </p:nvPr>
        </p:nvSpPr>
        <p:spPr>
          <a:xfrm>
            <a:off x="911749" y="905710"/>
            <a:ext cx="10971217" cy="1785104"/>
          </a:xfrm>
        </p:spPr>
        <p:txBody>
          <a:bodyPr>
            <a:normAutofit/>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r>
              <a:rPr lang="en-US" dirty="0">
                <a:solidFill>
                  <a:srgbClr val="2F68A4">
                    <a:lumMod val="75000"/>
                  </a:srgbClr>
                </a:solidFill>
              </a:rPr>
              <a:t>Month 20XX</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20XX American Institutes for Research. All rights reserved.</a:t>
            </a:r>
          </a:p>
        </p:txBody>
      </p:sp>
      <p:sp>
        <p:nvSpPr>
          <p:cNvPr id="6" name="Text Placeholder 5"/>
          <p:cNvSpPr>
            <a:spLocks noGrp="1"/>
          </p:cNvSpPr>
          <p:nvPr>
            <p:ph type="body" sz="quarter" idx="12"/>
          </p:nvPr>
        </p:nvSpPr>
        <p:spPr>
          <a:xfrm>
            <a:off x="916518" y="2938998"/>
            <a:ext cx="10966449"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59690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theme" Target="../theme/theme4.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72082738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3"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93495093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62582007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2" r:id="rId18"/>
    <p:sldLayoutId id="2147483873" r:id="rId19"/>
    <p:sldLayoutId id="2147483874" r:id="rId20"/>
    <p:sldLayoutId id="2147483875" r:id="rId21"/>
    <p:sldLayoutId id="2147483876" r:id="rId22"/>
    <p:sldLayoutId id="2147483877" r:id="rId23"/>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svg"/><Relationship Id="rId2" Type="http://schemas.openxmlformats.org/officeDocument/2006/relationships/slideLayout" Target="../slideLayouts/slideLayout20.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5.xml"/><Relationship Id="rId5" Type="http://schemas.openxmlformats.org/officeDocument/2006/relationships/image" Target="../media/image14.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16.xml"/><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8.svg"/><Relationship Id="rId2" Type="http://schemas.openxmlformats.org/officeDocument/2006/relationships/slideLayout" Target="../slideLayouts/slideLayout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6.xml"/><Relationship Id="rId1" Type="http://schemas.openxmlformats.org/officeDocument/2006/relationships/tags" Target="../tags/tag2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svg"/><Relationship Id="rId2" Type="http://schemas.openxmlformats.org/officeDocument/2006/relationships/slideLayout" Target="../slideLayouts/slideLayout57.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5.xml"/><Relationship Id="rId1" Type="http://schemas.openxmlformats.org/officeDocument/2006/relationships/tags" Target="../tags/tag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hyperlink" Target="https://idaho.portal.cambiumast.com/resources/authoring-mini-4-everything-tests" TargetMode="External"/><Relationship Id="rId3" Type="http://schemas.openxmlformats.org/officeDocument/2006/relationships/notesSlide" Target="../notesSlides/notesSlide9.xml"/><Relationship Id="rId7" Type="http://schemas.openxmlformats.org/officeDocument/2006/relationships/image" Target="../media/image8.svg"/><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DCF9F7-7F9D-535C-591D-7BF1FD49F9EC}"/>
              </a:ext>
            </a:extLst>
          </p:cNvPr>
          <p:cNvSpPr txBox="1">
            <a:spLocks noGrp="1"/>
          </p:cNvSpPr>
          <p:nvPr>
            <p:ph type="title" idx="4294967295"/>
          </p:nvPr>
        </p:nvSpPr>
        <p:spPr>
          <a:xfrm>
            <a:off x="1908556" y="2166211"/>
            <a:ext cx="9144340" cy="349697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7500"/>
          </a:bodyPr>
          <a:lstStyle>
            <a:lvl1pPr algn="ctr" defTabSz="685800" rtl="0" eaLnBrk="1" latinLnBrk="0" hangingPunct="1">
              <a:lnSpc>
                <a:spcPct val="100000"/>
              </a:lnSpc>
              <a:spcBef>
                <a:spcPct val="0"/>
              </a:spcBef>
              <a:buNone/>
              <a:defRPr sz="5000" b="0" i="0" kern="1200" cap="all" spc="0" baseline="0">
                <a:solidFill>
                  <a:schemeClr val="bg1"/>
                </a:solidFill>
                <a:effectLst/>
                <a:latin typeface="+mj-lt"/>
                <a:ea typeface="Calibri" panose="020F0502020204030204" pitchFamily="34" charset="0"/>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4500" b="0" i="0" u="none" strike="noStrike" kern="1200" cap="all" spc="0" normalizeH="0" baseline="0" noProof="0" dirty="0">
                <a:ln>
                  <a:noFill/>
                </a:ln>
                <a:solidFill>
                  <a:schemeClr val="bg1"/>
                </a:solidFill>
                <a:effectLst/>
                <a:uLnTx/>
                <a:uFillTx/>
                <a:latin typeface="+mn-lt"/>
                <a:ea typeface="Calibri" panose="020F0502020204030204" pitchFamily="34" charset="0"/>
                <a:cs typeface="Calibri"/>
              </a:rPr>
              <a:t>Authoring: how to generate, start, and monitor a teacher-authored test session in the test delivery system (TDS)</a:t>
            </a:r>
            <a:br>
              <a:rPr kumimoji="0" lang="en-US" sz="5000" b="0" i="0" u="none" strike="noStrike" kern="1200" cap="all" spc="0" normalizeH="0" baseline="0" noProof="0" dirty="0">
                <a:ln>
                  <a:noFill/>
                </a:ln>
                <a:solidFill>
                  <a:schemeClr val="bg1"/>
                </a:solidFill>
                <a:effectLst/>
                <a:uLnTx/>
                <a:uFillTx/>
                <a:latin typeface="+mj-lt"/>
                <a:ea typeface="Calibri" panose="020F0502020204030204" pitchFamily="34" charset="0"/>
                <a:cs typeface="Calibri"/>
              </a:rPr>
            </a:br>
            <a:endParaRPr kumimoji="0" lang="en-US" sz="5000" b="0" i="0" u="none" strike="noStrike" kern="1200" cap="all" spc="0" normalizeH="0" baseline="0" noProof="0" dirty="0">
              <a:ln>
                <a:noFill/>
              </a:ln>
              <a:solidFill>
                <a:schemeClr val="bg1"/>
              </a:solidFill>
              <a:effectLst/>
              <a:uLnTx/>
              <a:uFillTx/>
              <a:latin typeface="+mj-lt"/>
              <a:ea typeface="Calibri" panose="020F0502020204030204" pitchFamily="34" charset="0"/>
              <a:cs typeface="Calibri"/>
            </a:endParaRPr>
          </a:p>
        </p:txBody>
      </p:sp>
      <p:sp>
        <p:nvSpPr>
          <p:cNvPr id="3" name="Subtitle 2"/>
          <p:cNvSpPr>
            <a:spLocks noGrp="1"/>
          </p:cNvSpPr>
          <p:nvPr>
            <p:ph type="subTitle" idx="1"/>
          </p:nvPr>
        </p:nvSpPr>
        <p:spPr>
          <a:xfrm>
            <a:off x="1908556" y="4881973"/>
            <a:ext cx="8540496" cy="731519"/>
          </a:xfrm>
        </p:spPr>
        <p:txBody>
          <a:bodyPr>
            <a:normAutofit/>
          </a:bodyPr>
          <a:lstStyle/>
          <a:p>
            <a:pPr algn="l"/>
            <a:r>
              <a:rPr lang="en-US" sz="3200" cap="none" dirty="0">
                <a:latin typeface="+mn-lt"/>
              </a:rPr>
              <a:t>2023-2024</a:t>
            </a:r>
          </a:p>
        </p:txBody>
      </p:sp>
      <p:sp>
        <p:nvSpPr>
          <p:cNvPr id="5" name="Rectangle 4">
            <a:extLst>
              <a:ext uri="{FF2B5EF4-FFF2-40B4-BE49-F238E27FC236}">
                <a16:creationId xmlns:a16="http://schemas.microsoft.com/office/drawing/2014/main" id="{D5148FDF-7F93-4AD8-B82D-57B451598EA5}"/>
              </a:ext>
            </a:extLst>
          </p:cNvPr>
          <p:cNvSpPr/>
          <p:nvPr/>
        </p:nvSpPr>
        <p:spPr>
          <a:xfrm>
            <a:off x="85951" y="6530775"/>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
          <p:cNvSpPr>
            <a:spLocks noGrp="1"/>
          </p:cNvSpPr>
          <p:nvPr>
            <p:ph type="title"/>
          </p:nvPr>
        </p:nvSpPr>
        <p:spPr/>
        <p:txBody>
          <a:bodyPr>
            <a:normAutofit/>
          </a:bodyPr>
          <a:lstStyle/>
          <a:p>
            <a:r>
              <a:rPr lang="en-US" altLang="en-US" dirty="0">
                <a:latin typeface="+mn-lt"/>
              </a:rPr>
              <a:t>Session ID</a:t>
            </a:r>
            <a:endParaRPr altLang="en-US" dirty="0">
              <a:latin typeface="+mn-lt"/>
            </a:endParaRPr>
          </a:p>
        </p:txBody>
      </p:sp>
      <p:sp>
        <p:nvSpPr>
          <p:cNvPr id="12" name="Slide Number Placeholder 3">
            <a:extLst>
              <a:ext uri="{FF2B5EF4-FFF2-40B4-BE49-F238E27FC236}">
                <a16:creationId xmlns:a16="http://schemas.microsoft.com/office/drawing/2014/main" id="{8C1B5600-5525-41FE-A732-418CCAE23099}"/>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7" name="Group 6" descr="Images displaying the Approvals button.">
            <a:extLst>
              <a:ext uri="{FF2B5EF4-FFF2-40B4-BE49-F238E27FC236}">
                <a16:creationId xmlns:a16="http://schemas.microsoft.com/office/drawing/2014/main" id="{FC6E051D-F27E-61E6-293F-FC51BBC686A6}"/>
              </a:ext>
            </a:extLst>
          </p:cNvPr>
          <p:cNvGrpSpPr/>
          <p:nvPr/>
        </p:nvGrpSpPr>
        <p:grpSpPr>
          <a:xfrm>
            <a:off x="1124915" y="988043"/>
            <a:ext cx="9542513" cy="4785122"/>
            <a:chOff x="1124915" y="988043"/>
            <a:chExt cx="9542513" cy="4785122"/>
          </a:xfrm>
        </p:grpSpPr>
        <p:grpSp>
          <p:nvGrpSpPr>
            <p:cNvPr id="26" name="Group 25">
              <a:extLst>
                <a:ext uri="{FF2B5EF4-FFF2-40B4-BE49-F238E27FC236}">
                  <a16:creationId xmlns:a16="http://schemas.microsoft.com/office/drawing/2014/main" id="{2AEF76AB-5171-CCD1-57FD-CD8F381B897E}"/>
                </a:ext>
              </a:extLst>
            </p:cNvPr>
            <p:cNvGrpSpPr/>
            <p:nvPr/>
          </p:nvGrpSpPr>
          <p:grpSpPr>
            <a:xfrm>
              <a:off x="1524570" y="3529157"/>
              <a:ext cx="9142857" cy="2244008"/>
              <a:chOff x="2232740" y="3770271"/>
              <a:chExt cx="9142857" cy="2244008"/>
            </a:xfrm>
          </p:grpSpPr>
          <p:grpSp>
            <p:nvGrpSpPr>
              <p:cNvPr id="15" name="Group 14">
                <a:extLst>
                  <a:ext uri="{FF2B5EF4-FFF2-40B4-BE49-F238E27FC236}">
                    <a16:creationId xmlns:a16="http://schemas.microsoft.com/office/drawing/2014/main" id="{46201D3D-5C3C-6453-7D04-6CB835F50ECA}"/>
                  </a:ext>
                </a:extLst>
              </p:cNvPr>
              <p:cNvGrpSpPr/>
              <p:nvPr/>
            </p:nvGrpSpPr>
            <p:grpSpPr>
              <a:xfrm>
                <a:off x="2232740" y="3770271"/>
                <a:ext cx="9142857" cy="2244008"/>
                <a:chOff x="2232740" y="3770271"/>
                <a:chExt cx="9142857" cy="2244008"/>
              </a:xfrm>
            </p:grpSpPr>
            <p:grpSp>
              <p:nvGrpSpPr>
                <p:cNvPr id="4" name="Group 3">
                  <a:extLst>
                    <a:ext uri="{FF2B5EF4-FFF2-40B4-BE49-F238E27FC236}">
                      <a16:creationId xmlns:a16="http://schemas.microsoft.com/office/drawing/2014/main" id="{452D5023-08A3-2DF9-9FC4-B876157D66B5}"/>
                    </a:ext>
                  </a:extLst>
                </p:cNvPr>
                <p:cNvGrpSpPr/>
                <p:nvPr/>
              </p:nvGrpSpPr>
              <p:grpSpPr>
                <a:xfrm>
                  <a:off x="2232740" y="3770271"/>
                  <a:ext cx="9142857" cy="2244008"/>
                  <a:chOff x="2232740" y="3770271"/>
                  <a:chExt cx="9142857" cy="2244008"/>
                </a:xfrm>
              </p:grpSpPr>
              <p:pic>
                <p:nvPicPr>
                  <p:cNvPr id="5" name="Picture 4">
                    <a:extLst>
                      <a:ext uri="{FF2B5EF4-FFF2-40B4-BE49-F238E27FC236}">
                        <a16:creationId xmlns:a16="http://schemas.microsoft.com/office/drawing/2014/main" id="{67E2D83E-B064-23A4-A273-1AC11FB0D721}"/>
                      </a:ext>
                    </a:extLst>
                  </p:cNvPr>
                  <p:cNvPicPr>
                    <a:picLocks noChangeAspect="1"/>
                  </p:cNvPicPr>
                  <p:nvPr/>
                </p:nvPicPr>
                <p:blipFill rotWithShape="1">
                  <a:blip r:embed="rId4"/>
                  <a:srcRect b="67275"/>
                  <a:stretch/>
                </p:blipFill>
                <p:spPr>
                  <a:xfrm>
                    <a:off x="2232740" y="3770271"/>
                    <a:ext cx="9142857" cy="224400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AB20821-0FAC-3BB1-84ED-A3A8D920AB3B}"/>
                      </a:ext>
                      <a:ext uri="{C183D7F6-B498-43B3-948B-1728B52AA6E4}">
                        <adec:decorative xmlns:adec="http://schemas.microsoft.com/office/drawing/2017/decorative" val="1"/>
                      </a:ext>
                    </a:extLst>
                  </p:cNvPr>
                  <p:cNvSpPr/>
                  <p:nvPr/>
                </p:nvSpPr>
                <p:spPr>
                  <a:xfrm>
                    <a:off x="6130608" y="4416314"/>
                    <a:ext cx="790762" cy="579477"/>
                  </a:xfrm>
                  <a:prstGeom prst="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descr="A close up of a logo&#10;&#10;Description automatically generated with low confidence">
                  <a:extLst>
                    <a:ext uri="{FF2B5EF4-FFF2-40B4-BE49-F238E27FC236}">
                      <a16:creationId xmlns:a16="http://schemas.microsoft.com/office/drawing/2014/main" id="{DD928AA3-15D3-36BD-F5A3-2B0FEA9A1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741" y="3770271"/>
                  <a:ext cx="4221896" cy="579477"/>
                </a:xfrm>
                <a:prstGeom prst="rect">
                  <a:avLst/>
                </a:prstGeom>
              </p:spPr>
            </p:pic>
          </p:grpSp>
          <p:sp>
            <p:nvSpPr>
              <p:cNvPr id="22" name="TextBox 21">
                <a:extLst>
                  <a:ext uri="{FF2B5EF4-FFF2-40B4-BE49-F238E27FC236}">
                    <a16:creationId xmlns:a16="http://schemas.microsoft.com/office/drawing/2014/main" id="{82CE1082-2070-7D81-409A-41AB71A73B4E}"/>
                  </a:ext>
                </a:extLst>
              </p:cNvPr>
              <p:cNvSpPr txBox="1"/>
              <p:nvPr/>
            </p:nvSpPr>
            <p:spPr>
              <a:xfrm>
                <a:off x="2416015" y="4650319"/>
                <a:ext cx="1562219" cy="353943"/>
              </a:xfrm>
              <a:prstGeom prst="rect">
                <a:avLst/>
              </a:prstGeom>
              <a:solidFill>
                <a:srgbClr val="ACE0B7"/>
              </a:solidFill>
            </p:spPr>
            <p:txBody>
              <a:bodyPr wrap="square" rtlCol="0">
                <a:spAutoFit/>
              </a:bodyPr>
              <a:lstStyle/>
              <a:p>
                <a:r>
                  <a:rPr lang="en-US" sz="1700" dirty="0">
                    <a:solidFill>
                      <a:schemeClr val="tx2"/>
                    </a:solidFill>
                    <a:latin typeface="Arial" panose="020B0604020202020204" pitchFamily="34" charset="0"/>
                    <a:cs typeface="Arial" panose="020B0604020202020204" pitchFamily="34" charset="0"/>
                  </a:rPr>
                  <a:t>DM – 1234 -5</a:t>
                </a:r>
              </a:p>
            </p:txBody>
          </p:sp>
        </p:grpSp>
        <p:grpSp>
          <p:nvGrpSpPr>
            <p:cNvPr id="11" name="Group 10">
              <a:extLst>
                <a:ext uri="{FF2B5EF4-FFF2-40B4-BE49-F238E27FC236}">
                  <a16:creationId xmlns:a16="http://schemas.microsoft.com/office/drawing/2014/main" id="{C404C613-9B8B-E78B-B6A6-D280620C55CF}"/>
                </a:ext>
              </a:extLst>
            </p:cNvPr>
            <p:cNvGrpSpPr/>
            <p:nvPr/>
          </p:nvGrpSpPr>
          <p:grpSpPr>
            <a:xfrm>
              <a:off x="1524571" y="988043"/>
              <a:ext cx="9142857" cy="2340801"/>
              <a:chOff x="329749" y="1088199"/>
              <a:chExt cx="9142857" cy="2340801"/>
            </a:xfrm>
          </p:grpSpPr>
          <p:grpSp>
            <p:nvGrpSpPr>
              <p:cNvPr id="2" name="Group 1">
                <a:extLst>
                  <a:ext uri="{FF2B5EF4-FFF2-40B4-BE49-F238E27FC236}">
                    <a16:creationId xmlns:a16="http://schemas.microsoft.com/office/drawing/2014/main" id="{42B560FD-E6D4-5C6D-6E54-C43B1934928C}"/>
                  </a:ext>
                </a:extLst>
              </p:cNvPr>
              <p:cNvGrpSpPr/>
              <p:nvPr/>
            </p:nvGrpSpPr>
            <p:grpSpPr>
              <a:xfrm>
                <a:off x="329749" y="1088199"/>
                <a:ext cx="9142857" cy="2340801"/>
                <a:chOff x="329749" y="1088199"/>
                <a:chExt cx="9142857" cy="2340801"/>
              </a:xfrm>
            </p:grpSpPr>
            <p:pic>
              <p:nvPicPr>
                <p:cNvPr id="3" name="Picture 2">
                  <a:extLst>
                    <a:ext uri="{FF2B5EF4-FFF2-40B4-BE49-F238E27FC236}">
                      <a16:creationId xmlns:a16="http://schemas.microsoft.com/office/drawing/2014/main" id="{BC9668B4-2A59-005E-C334-D58149B0B13F}"/>
                    </a:ext>
                  </a:extLst>
                </p:cNvPr>
                <p:cNvPicPr>
                  <a:picLocks noChangeAspect="1"/>
                </p:cNvPicPr>
                <p:nvPr/>
              </p:nvPicPr>
              <p:blipFill rotWithShape="1">
                <a:blip r:embed="rId6"/>
                <a:srcRect t="1" b="65863"/>
                <a:stretch/>
              </p:blipFill>
              <p:spPr>
                <a:xfrm>
                  <a:off x="329749" y="1088199"/>
                  <a:ext cx="9142857" cy="234080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52572F58-668E-4F18-BF56-1626B72B13A3}"/>
                    </a:ext>
                    <a:ext uri="{C183D7F6-B498-43B3-948B-1728B52AA6E4}">
                      <adec:decorative xmlns:adec="http://schemas.microsoft.com/office/drawing/2017/decorative" val="1"/>
                    </a:ext>
                  </a:extLst>
                </p:cNvPr>
                <p:cNvSpPr/>
                <p:nvPr/>
              </p:nvSpPr>
              <p:spPr>
                <a:xfrm>
                  <a:off x="4227615" y="1719209"/>
                  <a:ext cx="801741" cy="572448"/>
                </a:xfrm>
                <a:prstGeom prst="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descr="A close up of a logo&#10;&#10;Description automatically generated with low confidence">
                <a:extLst>
                  <a:ext uri="{FF2B5EF4-FFF2-40B4-BE49-F238E27FC236}">
                    <a16:creationId xmlns:a16="http://schemas.microsoft.com/office/drawing/2014/main" id="{30244AAF-607F-D85D-38DC-922EAAE47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814" y="1095086"/>
                <a:ext cx="4170687" cy="572448"/>
              </a:xfrm>
              <a:prstGeom prst="rect">
                <a:avLst/>
              </a:prstGeom>
            </p:spPr>
          </p:pic>
        </p:grpSp>
        <p:sp>
          <p:nvSpPr>
            <p:cNvPr id="9" name="TextBox 8">
              <a:extLst>
                <a:ext uri="{FF2B5EF4-FFF2-40B4-BE49-F238E27FC236}">
                  <a16:creationId xmlns:a16="http://schemas.microsoft.com/office/drawing/2014/main" id="{EA8FF1F1-152F-C9C8-47C8-AD3F7D663D68}"/>
                </a:ext>
              </a:extLst>
            </p:cNvPr>
            <p:cNvSpPr txBox="1"/>
            <p:nvPr/>
          </p:nvSpPr>
          <p:spPr>
            <a:xfrm>
              <a:off x="1707845" y="1850623"/>
              <a:ext cx="1562219" cy="353943"/>
            </a:xfrm>
            <a:prstGeom prst="rect">
              <a:avLst/>
            </a:prstGeom>
            <a:solidFill>
              <a:srgbClr val="ACE0B7"/>
            </a:solidFill>
          </p:spPr>
          <p:txBody>
            <a:bodyPr wrap="square" rtlCol="0">
              <a:spAutoFit/>
            </a:bodyPr>
            <a:lstStyle/>
            <a:p>
              <a:r>
                <a:rPr lang="en-US" sz="1700" dirty="0">
                  <a:solidFill>
                    <a:schemeClr val="tx2"/>
                  </a:solidFill>
                  <a:latin typeface="Arial" panose="020B0604020202020204" pitchFamily="34" charset="0"/>
                  <a:cs typeface="Arial" panose="020B0604020202020204" pitchFamily="34" charset="0"/>
                </a:rPr>
                <a:t>DM – 1234 -5</a:t>
              </a:r>
            </a:p>
          </p:txBody>
        </p:sp>
        <p:cxnSp>
          <p:nvCxnSpPr>
            <p:cNvPr id="16" name="Straight Arrow Connector 15">
              <a:extLst>
                <a:ext uri="{FF2B5EF4-FFF2-40B4-BE49-F238E27FC236}">
                  <a16:creationId xmlns:a16="http://schemas.microsoft.com/office/drawing/2014/main" id="{B9E5B9BB-2736-E45F-8DA7-4F36AF28F1A6}"/>
                </a:ext>
              </a:extLst>
            </p:cNvPr>
            <p:cNvCxnSpPr>
              <a:cxnSpLocks/>
            </p:cNvCxnSpPr>
            <p:nvPr/>
          </p:nvCxnSpPr>
          <p:spPr>
            <a:xfrm>
              <a:off x="1124915" y="2027414"/>
              <a:ext cx="640080"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2646139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4B3C-741B-4E1E-AD99-5DE4C662EF17}"/>
              </a:ext>
            </a:extLst>
          </p:cNvPr>
          <p:cNvSpPr>
            <a:spLocks noGrp="1"/>
          </p:cNvSpPr>
          <p:nvPr>
            <p:ph type="title"/>
          </p:nvPr>
        </p:nvSpPr>
        <p:spPr/>
        <p:txBody>
          <a:bodyPr/>
          <a:lstStyle/>
          <a:p>
            <a:r>
              <a:rPr lang="en-US" dirty="0">
                <a:latin typeface="+mn-lt"/>
              </a:rPr>
              <a:t>Screensaver</a:t>
            </a:r>
          </a:p>
        </p:txBody>
      </p:sp>
      <p:sp>
        <p:nvSpPr>
          <p:cNvPr id="7" name="Slide Number Placeholder 3">
            <a:extLst>
              <a:ext uri="{FF2B5EF4-FFF2-40B4-BE49-F238E27FC236}">
                <a16:creationId xmlns:a16="http://schemas.microsoft.com/office/drawing/2014/main" id="{DE805C77-500E-43E1-8EDA-016BBBBBE565}"/>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4" name="Group 3" descr="Images displaying the screensaver option.">
            <a:extLst>
              <a:ext uri="{FF2B5EF4-FFF2-40B4-BE49-F238E27FC236}">
                <a16:creationId xmlns:a16="http://schemas.microsoft.com/office/drawing/2014/main" id="{40E2143E-B4FB-4DA5-A1DD-030043C94728}"/>
              </a:ext>
            </a:extLst>
          </p:cNvPr>
          <p:cNvGrpSpPr/>
          <p:nvPr/>
        </p:nvGrpSpPr>
        <p:grpSpPr>
          <a:xfrm>
            <a:off x="2124615" y="826437"/>
            <a:ext cx="7719460" cy="4926976"/>
            <a:chOff x="2124615" y="826437"/>
            <a:chExt cx="7719460" cy="4926976"/>
          </a:xfrm>
        </p:grpSpPr>
        <p:grpSp>
          <p:nvGrpSpPr>
            <p:cNvPr id="16" name="Group 15">
              <a:extLst>
                <a:ext uri="{FF2B5EF4-FFF2-40B4-BE49-F238E27FC236}">
                  <a16:creationId xmlns:a16="http://schemas.microsoft.com/office/drawing/2014/main" id="{255E1DCB-8BA9-BEE2-17F6-B429DFC8847D}"/>
                </a:ext>
              </a:extLst>
            </p:cNvPr>
            <p:cNvGrpSpPr/>
            <p:nvPr/>
          </p:nvGrpSpPr>
          <p:grpSpPr>
            <a:xfrm>
              <a:off x="3829048" y="2906018"/>
              <a:ext cx="3905251" cy="2847395"/>
              <a:chOff x="3829048" y="2906018"/>
              <a:chExt cx="3905251" cy="2847395"/>
            </a:xfrm>
          </p:grpSpPr>
          <p:pic>
            <p:nvPicPr>
              <p:cNvPr id="10" name="Picture 9" descr="The Session ID box showing 1 student waiting for approval.">
                <a:extLst>
                  <a:ext uri="{FF2B5EF4-FFF2-40B4-BE49-F238E27FC236}">
                    <a16:creationId xmlns:a16="http://schemas.microsoft.com/office/drawing/2014/main" id="{F7C9188F-F733-2839-6927-639EBC2C210F}"/>
                  </a:ext>
                </a:extLst>
              </p:cNvPr>
              <p:cNvPicPr>
                <a:picLocks noChangeAspect="1"/>
              </p:cNvPicPr>
              <p:nvPr/>
            </p:nvPicPr>
            <p:blipFill rotWithShape="1">
              <a:blip r:embed="rId4"/>
              <a:srcRect l="4421" t="5566" r="4216" b="5616"/>
              <a:stretch/>
            </p:blipFill>
            <p:spPr>
              <a:xfrm>
                <a:off x="3829048" y="2906018"/>
                <a:ext cx="3905251" cy="2847395"/>
              </a:xfrm>
              <a:prstGeom prst="rect">
                <a:avLst/>
              </a:prstGeom>
              <a:ln>
                <a:noFill/>
              </a:ln>
              <a:effectLst/>
            </p:spPr>
          </p:pic>
          <p:sp>
            <p:nvSpPr>
              <p:cNvPr id="6" name="TextBox 5">
                <a:extLst>
                  <a:ext uri="{FF2B5EF4-FFF2-40B4-BE49-F238E27FC236}">
                    <a16:creationId xmlns:a16="http://schemas.microsoft.com/office/drawing/2014/main" id="{F6B7B5A8-A381-F518-5278-390B6780BBD8}"/>
                  </a:ext>
                </a:extLst>
              </p:cNvPr>
              <p:cNvSpPr txBox="1"/>
              <p:nvPr/>
            </p:nvSpPr>
            <p:spPr>
              <a:xfrm>
                <a:off x="4555884" y="4068105"/>
                <a:ext cx="2450706" cy="523220"/>
              </a:xfrm>
              <a:prstGeom prst="rect">
                <a:avLst/>
              </a:prstGeom>
              <a:solidFill>
                <a:srgbClr val="357791"/>
              </a:solid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DM-1234-5</a:t>
                </a:r>
              </a:p>
            </p:txBody>
          </p:sp>
        </p:grpSp>
        <p:grpSp>
          <p:nvGrpSpPr>
            <p:cNvPr id="15" name="Group 14">
              <a:extLst>
                <a:ext uri="{FF2B5EF4-FFF2-40B4-BE49-F238E27FC236}">
                  <a16:creationId xmlns:a16="http://schemas.microsoft.com/office/drawing/2014/main" id="{8B4C6112-92B9-E23B-2AB9-BDB26F8C1C53}"/>
                </a:ext>
              </a:extLst>
            </p:cNvPr>
            <p:cNvGrpSpPr/>
            <p:nvPr/>
          </p:nvGrpSpPr>
          <p:grpSpPr>
            <a:xfrm>
              <a:off x="2124615" y="826437"/>
              <a:ext cx="7719460" cy="1836753"/>
              <a:chOff x="2124615" y="826437"/>
              <a:chExt cx="7719460" cy="1836753"/>
            </a:xfrm>
          </p:grpSpPr>
          <p:pic>
            <p:nvPicPr>
              <p:cNvPr id="8" name="Picture 7" descr="The Toggle Screensaver button.">
                <a:extLst>
                  <a:ext uri="{FF2B5EF4-FFF2-40B4-BE49-F238E27FC236}">
                    <a16:creationId xmlns:a16="http://schemas.microsoft.com/office/drawing/2014/main" id="{1EC1EF53-BA58-DA22-C90F-1E6AA587D150}"/>
                  </a:ext>
                </a:extLst>
              </p:cNvPr>
              <p:cNvPicPr>
                <a:picLocks noChangeAspect="1"/>
              </p:cNvPicPr>
              <p:nvPr/>
            </p:nvPicPr>
            <p:blipFill rotWithShape="1">
              <a:blip r:embed="rId5"/>
              <a:srcRect b="66516"/>
              <a:stretch/>
            </p:blipFill>
            <p:spPr>
              <a:xfrm>
                <a:off x="2124615" y="826437"/>
                <a:ext cx="7314119" cy="183675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3" name="Picture 2" descr="A close up of a logo&#10;&#10;Description automatically generated with low confidence">
                <a:extLst>
                  <a:ext uri="{FF2B5EF4-FFF2-40B4-BE49-F238E27FC236}">
                    <a16:creationId xmlns:a16="http://schemas.microsoft.com/office/drawing/2014/main" id="{1AFF1340-0EA6-1D96-B38D-DC92D93E01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4615" y="834858"/>
                <a:ext cx="3516624" cy="482675"/>
              </a:xfrm>
              <a:prstGeom prst="rect">
                <a:avLst/>
              </a:prstGeom>
            </p:spPr>
          </p:pic>
          <p:sp>
            <p:nvSpPr>
              <p:cNvPr id="13" name="TextBox 12">
                <a:extLst>
                  <a:ext uri="{FF2B5EF4-FFF2-40B4-BE49-F238E27FC236}">
                    <a16:creationId xmlns:a16="http://schemas.microsoft.com/office/drawing/2014/main" id="{7B70F2DB-2713-9E1E-B107-99BC2A91AB96}"/>
                  </a:ext>
                </a:extLst>
              </p:cNvPr>
              <p:cNvSpPr txBox="1"/>
              <p:nvPr/>
            </p:nvSpPr>
            <p:spPr>
              <a:xfrm>
                <a:off x="2255401" y="1521903"/>
                <a:ext cx="1287900" cy="307777"/>
              </a:xfrm>
              <a:prstGeom prst="rect">
                <a:avLst/>
              </a:prstGeom>
              <a:solidFill>
                <a:srgbClr val="ACE0B7"/>
              </a:solid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DM – 1234 -5</a:t>
                </a:r>
              </a:p>
            </p:txBody>
          </p:sp>
          <p:pic>
            <p:nvPicPr>
              <p:cNvPr id="14" name="Graphic 13" descr="Cursor with solid fill">
                <a:extLst>
                  <a:ext uri="{FF2B5EF4-FFF2-40B4-BE49-F238E27FC236}">
                    <a16:creationId xmlns:a16="http://schemas.microsoft.com/office/drawing/2014/main" id="{33534E0F-FDC7-022E-5D36-3C22791FB7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33393" y="1521903"/>
                <a:ext cx="810682" cy="810682"/>
              </a:xfrm>
              <a:prstGeom prst="rect">
                <a:avLst/>
              </a:prstGeom>
            </p:spPr>
          </p:pic>
        </p:grpSp>
      </p:grpSp>
    </p:spTree>
    <p:custDataLst>
      <p:tags r:id="rId1"/>
    </p:custDataLst>
    <p:extLst>
      <p:ext uri="{BB962C8B-B14F-4D97-AF65-F5344CB8AC3E}">
        <p14:creationId xmlns:p14="http://schemas.microsoft.com/office/powerpoint/2010/main" val="334054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itle 1"/>
          <p:cNvSpPr>
            <a:spLocks noGrp="1"/>
          </p:cNvSpPr>
          <p:nvPr>
            <p:ph type="title"/>
          </p:nvPr>
        </p:nvSpPr>
        <p:spPr/>
        <p:txBody>
          <a:bodyPr>
            <a:normAutofit/>
          </a:bodyPr>
          <a:lstStyle/>
          <a:p>
            <a:r>
              <a:rPr altLang="en-US" dirty="0">
                <a:latin typeface="+mn-lt"/>
              </a:rPr>
              <a:t>Approving Student Entry</a:t>
            </a:r>
          </a:p>
        </p:txBody>
      </p:sp>
      <p:sp>
        <p:nvSpPr>
          <p:cNvPr id="17" name="Slide Number Placeholder 3">
            <a:extLst>
              <a:ext uri="{FF2B5EF4-FFF2-40B4-BE49-F238E27FC236}">
                <a16:creationId xmlns:a16="http://schemas.microsoft.com/office/drawing/2014/main" id="{23857620-D14A-4B33-BAC4-12C27FD17EB3}"/>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5" name="Group 4" descr="An image displaying the TA Interface with a focus on the See Details button and the Approve All Students button.">
            <a:extLst>
              <a:ext uri="{FF2B5EF4-FFF2-40B4-BE49-F238E27FC236}">
                <a16:creationId xmlns:a16="http://schemas.microsoft.com/office/drawing/2014/main" id="{0FB819F6-7689-F841-9034-C757DB38942C}"/>
              </a:ext>
            </a:extLst>
          </p:cNvPr>
          <p:cNvGrpSpPr/>
          <p:nvPr/>
        </p:nvGrpSpPr>
        <p:grpSpPr>
          <a:xfrm>
            <a:off x="2143190" y="1054660"/>
            <a:ext cx="7921255" cy="4767730"/>
            <a:chOff x="2143190" y="1054660"/>
            <a:chExt cx="7921255" cy="4767730"/>
          </a:xfrm>
        </p:grpSpPr>
        <p:grpSp>
          <p:nvGrpSpPr>
            <p:cNvPr id="13" name="Group 12">
              <a:extLst>
                <a:ext uri="{FF2B5EF4-FFF2-40B4-BE49-F238E27FC236}">
                  <a16:creationId xmlns:a16="http://schemas.microsoft.com/office/drawing/2014/main" id="{1A30B8ED-EECA-784C-00E2-8BB679E71836}"/>
                </a:ext>
              </a:extLst>
            </p:cNvPr>
            <p:cNvGrpSpPr/>
            <p:nvPr/>
          </p:nvGrpSpPr>
          <p:grpSpPr>
            <a:xfrm>
              <a:off x="2143190" y="1054660"/>
              <a:ext cx="7582281" cy="4767730"/>
              <a:chOff x="2143190" y="1054660"/>
              <a:chExt cx="7582281" cy="4767730"/>
            </a:xfrm>
          </p:grpSpPr>
          <p:pic>
            <p:nvPicPr>
              <p:cNvPr id="3" name="Picture 2">
                <a:extLst>
                  <a:ext uri="{FF2B5EF4-FFF2-40B4-BE49-F238E27FC236}">
                    <a16:creationId xmlns:a16="http://schemas.microsoft.com/office/drawing/2014/main" id="{D20D951F-F33B-C7AE-EE59-6EA744EA38EF}"/>
                  </a:ext>
                </a:extLst>
              </p:cNvPr>
              <p:cNvPicPr>
                <a:picLocks noChangeAspect="1"/>
              </p:cNvPicPr>
              <p:nvPr/>
            </p:nvPicPr>
            <p:blipFill rotWithShape="1">
              <a:blip r:embed="rId4"/>
              <a:srcRect b="16160"/>
              <a:stretch/>
            </p:blipFill>
            <p:spPr>
              <a:xfrm>
                <a:off x="2143190" y="1054660"/>
                <a:ext cx="7582281" cy="476773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491018BA-2950-01F5-B65A-4B2EEB5525D2}"/>
                  </a:ext>
                </a:extLst>
              </p:cNvPr>
              <p:cNvGrpSpPr/>
              <p:nvPr/>
            </p:nvGrpSpPr>
            <p:grpSpPr>
              <a:xfrm>
                <a:off x="2143190" y="1054660"/>
                <a:ext cx="3774080" cy="1049864"/>
                <a:chOff x="2143190" y="1054660"/>
                <a:chExt cx="3774080" cy="1049864"/>
              </a:xfrm>
            </p:grpSpPr>
            <p:pic>
              <p:nvPicPr>
                <p:cNvPr id="2" name="Picture 1" descr="A close up of a logo&#10;&#10;Description automatically generated with low confidence">
                  <a:extLst>
                    <a:ext uri="{FF2B5EF4-FFF2-40B4-BE49-F238E27FC236}">
                      <a16:creationId xmlns:a16="http://schemas.microsoft.com/office/drawing/2014/main" id="{385DA9D0-1E38-E6BD-6B58-C4B37806C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3190" y="1054660"/>
                  <a:ext cx="3774080" cy="518012"/>
                </a:xfrm>
                <a:prstGeom prst="rect">
                  <a:avLst/>
                </a:prstGeom>
              </p:spPr>
            </p:pic>
            <p:sp>
              <p:nvSpPr>
                <p:cNvPr id="10" name="Rectangle: Rounded Corners 9">
                  <a:extLst>
                    <a:ext uri="{FF2B5EF4-FFF2-40B4-BE49-F238E27FC236}">
                      <a16:creationId xmlns:a16="http://schemas.microsoft.com/office/drawing/2014/main" id="{1DA2AEBA-781F-66D0-11B1-F5680529B13D}"/>
                    </a:ext>
                  </a:extLst>
                </p:cNvPr>
                <p:cNvSpPr/>
                <p:nvPr/>
              </p:nvSpPr>
              <p:spPr>
                <a:xfrm>
                  <a:off x="2325189" y="1811383"/>
                  <a:ext cx="1445622" cy="232340"/>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TextBox 7">
                  <a:extLst>
                    <a:ext uri="{FF2B5EF4-FFF2-40B4-BE49-F238E27FC236}">
                      <a16:creationId xmlns:a16="http://schemas.microsoft.com/office/drawing/2014/main" id="{9E5B9AA5-0FA1-E589-DFC4-E55940C1A868}"/>
                    </a:ext>
                  </a:extLst>
                </p:cNvPr>
                <p:cNvSpPr txBox="1"/>
                <p:nvPr/>
              </p:nvSpPr>
              <p:spPr>
                <a:xfrm>
                  <a:off x="2325189" y="1750581"/>
                  <a:ext cx="1445622" cy="353943"/>
                </a:xfrm>
                <a:prstGeom prst="rect">
                  <a:avLst/>
                </a:prstGeom>
                <a:noFill/>
              </p:spPr>
              <p:txBody>
                <a:bodyPr wrap="square" rtlCol="0">
                  <a:spAutoFit/>
                </a:bodyPr>
                <a:lstStyle/>
                <a:p>
                  <a:r>
                    <a:rPr lang="en-US" sz="1700" dirty="0">
                      <a:solidFill>
                        <a:schemeClr val="tx2"/>
                      </a:solidFill>
                      <a:latin typeface="Arial" panose="020B0604020202020204" pitchFamily="34" charset="0"/>
                      <a:cs typeface="Arial" panose="020B0604020202020204" pitchFamily="34" charset="0"/>
                    </a:rPr>
                    <a:t>DM – 1234-5</a:t>
                  </a:r>
                </a:p>
              </p:txBody>
            </p:sp>
          </p:grpSp>
        </p:grpSp>
        <p:pic>
          <p:nvPicPr>
            <p:cNvPr id="4" name="Graphic 3" descr="Cursor with solid fill">
              <a:extLst>
                <a:ext uri="{FF2B5EF4-FFF2-40B4-BE49-F238E27FC236}">
                  <a16:creationId xmlns:a16="http://schemas.microsoft.com/office/drawing/2014/main" id="{52960853-7320-DE81-D959-05B263E119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84828" y="2237667"/>
              <a:ext cx="851017" cy="851017"/>
            </a:xfrm>
            <a:prstGeom prst="rect">
              <a:avLst/>
            </a:prstGeom>
          </p:spPr>
        </p:pic>
        <p:cxnSp>
          <p:nvCxnSpPr>
            <p:cNvPr id="11" name="Straight Arrow Connector 10">
              <a:extLst>
                <a:ext uri="{FF2B5EF4-FFF2-40B4-BE49-F238E27FC236}">
                  <a16:creationId xmlns:a16="http://schemas.microsoft.com/office/drawing/2014/main" id="{F7C1B477-95A1-10E9-80A0-8E8DACBBCD3C}"/>
                </a:ext>
              </a:extLst>
            </p:cNvPr>
            <p:cNvCxnSpPr>
              <a:cxnSpLocks/>
            </p:cNvCxnSpPr>
            <p:nvPr/>
          </p:nvCxnSpPr>
          <p:spPr>
            <a:xfrm>
              <a:off x="6332100" y="3885893"/>
              <a:ext cx="720210"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3D6CA0-DD41-D468-F1A2-94E9E4F0DAA3}"/>
                </a:ext>
              </a:extLst>
            </p:cNvPr>
            <p:cNvCxnSpPr>
              <a:cxnSpLocks/>
            </p:cNvCxnSpPr>
            <p:nvPr/>
          </p:nvCxnSpPr>
          <p:spPr>
            <a:xfrm flipH="1">
              <a:off x="9188145" y="3885893"/>
              <a:ext cx="876300"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51031395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509" y="898921"/>
            <a:ext cx="8922291" cy="2530079"/>
          </a:xfrm>
        </p:spPr>
        <p:txBody>
          <a:bodyPr>
            <a:normAutofit/>
          </a:bodyPr>
          <a:lstStyle/>
          <a:p>
            <a:r>
              <a:rPr lang="en-US" sz="4400" dirty="0">
                <a:latin typeface="+mn-lt"/>
              </a:rPr>
              <a:t>How to Monitor Student Test Progress</a:t>
            </a:r>
          </a:p>
        </p:txBody>
      </p:sp>
    </p:spTree>
    <p:custDataLst>
      <p:tags r:id="rId1"/>
    </p:custDataLst>
    <p:extLst>
      <p:ext uri="{BB962C8B-B14F-4D97-AF65-F5344CB8AC3E}">
        <p14:creationId xmlns:p14="http://schemas.microsoft.com/office/powerpoint/2010/main" val="259014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D742-8D99-4E89-B91E-BF68D8BF8A2F}"/>
              </a:ext>
            </a:extLst>
          </p:cNvPr>
          <p:cNvSpPr>
            <a:spLocks noGrp="1"/>
          </p:cNvSpPr>
          <p:nvPr>
            <p:ph type="title"/>
          </p:nvPr>
        </p:nvSpPr>
        <p:spPr/>
        <p:txBody>
          <a:bodyPr>
            <a:normAutofit/>
          </a:bodyPr>
          <a:lstStyle/>
          <a:p>
            <a:r>
              <a:rPr lang="en-US" dirty="0">
                <a:latin typeface="+mn-lt"/>
              </a:rPr>
              <a:t>Test with Potential Issues Table</a:t>
            </a:r>
          </a:p>
        </p:txBody>
      </p:sp>
      <p:sp>
        <p:nvSpPr>
          <p:cNvPr id="8" name="Slide Number Placeholder 3">
            <a:extLst>
              <a:ext uri="{FF2B5EF4-FFF2-40B4-BE49-F238E27FC236}">
                <a16:creationId xmlns:a16="http://schemas.microsoft.com/office/drawing/2014/main" id="{DA2EF6F1-0C82-4DCD-B594-EE07182B13C4}"/>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3" name="Group 2" descr="An image of the TA Interface displaying a test with potential issues.">
            <a:extLst>
              <a:ext uri="{FF2B5EF4-FFF2-40B4-BE49-F238E27FC236}">
                <a16:creationId xmlns:a16="http://schemas.microsoft.com/office/drawing/2014/main" id="{3DCFDE7B-5686-3A5A-1F52-CBA56A0FA688}"/>
              </a:ext>
            </a:extLst>
          </p:cNvPr>
          <p:cNvGrpSpPr/>
          <p:nvPr/>
        </p:nvGrpSpPr>
        <p:grpSpPr>
          <a:xfrm>
            <a:off x="1325760" y="1010017"/>
            <a:ext cx="8906197" cy="5008351"/>
            <a:chOff x="1325760" y="1010017"/>
            <a:chExt cx="8906197" cy="5008351"/>
          </a:xfrm>
        </p:grpSpPr>
        <p:grpSp>
          <p:nvGrpSpPr>
            <p:cNvPr id="14" name="Group 13">
              <a:extLst>
                <a:ext uri="{FF2B5EF4-FFF2-40B4-BE49-F238E27FC236}">
                  <a16:creationId xmlns:a16="http://schemas.microsoft.com/office/drawing/2014/main" id="{F4FDFAC6-1B74-6BB3-3E0D-2284AC0CA407}"/>
                </a:ext>
              </a:extLst>
            </p:cNvPr>
            <p:cNvGrpSpPr/>
            <p:nvPr/>
          </p:nvGrpSpPr>
          <p:grpSpPr>
            <a:xfrm>
              <a:off x="1841003" y="1010017"/>
              <a:ext cx="8390954" cy="5008351"/>
              <a:chOff x="1841003" y="1010017"/>
              <a:chExt cx="8390954" cy="5008351"/>
            </a:xfrm>
          </p:grpSpPr>
          <p:grpSp>
            <p:nvGrpSpPr>
              <p:cNvPr id="5" name="Group 4">
                <a:extLst>
                  <a:ext uri="{FF2B5EF4-FFF2-40B4-BE49-F238E27FC236}">
                    <a16:creationId xmlns:a16="http://schemas.microsoft.com/office/drawing/2014/main" id="{547F6DF2-D1CE-F059-9015-64DD5BD51A33}"/>
                  </a:ext>
                </a:extLst>
              </p:cNvPr>
              <p:cNvGrpSpPr/>
              <p:nvPr/>
            </p:nvGrpSpPr>
            <p:grpSpPr>
              <a:xfrm>
                <a:off x="1841003" y="1010017"/>
                <a:ext cx="8390954" cy="5008351"/>
                <a:chOff x="1841003" y="1010017"/>
                <a:chExt cx="8390954" cy="5008351"/>
              </a:xfrm>
            </p:grpSpPr>
            <p:pic>
              <p:nvPicPr>
                <p:cNvPr id="6" name="Picture 5">
                  <a:extLst>
                    <a:ext uri="{FF2B5EF4-FFF2-40B4-BE49-F238E27FC236}">
                      <a16:creationId xmlns:a16="http://schemas.microsoft.com/office/drawing/2014/main" id="{3E2DA01C-539A-0DE6-F908-F7BE3CF33495}"/>
                    </a:ext>
                  </a:extLst>
                </p:cNvPr>
                <p:cNvPicPr>
                  <a:picLocks noChangeAspect="1"/>
                </p:cNvPicPr>
                <p:nvPr/>
              </p:nvPicPr>
              <p:blipFill>
                <a:blip r:embed="rId4"/>
                <a:stretch>
                  <a:fillRect/>
                </a:stretch>
              </p:blipFill>
              <p:spPr>
                <a:xfrm>
                  <a:off x="1841003" y="1010017"/>
                  <a:ext cx="8390954" cy="500835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descr="A close up of a logo&#10;&#10;Description automatically generated with low confidence">
                  <a:extLst>
                    <a:ext uri="{FF2B5EF4-FFF2-40B4-BE49-F238E27FC236}">
                      <a16:creationId xmlns:a16="http://schemas.microsoft.com/office/drawing/2014/main" id="{7C6B4D8E-0744-05AA-5C7D-3B13E28AE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003" y="1024731"/>
                  <a:ext cx="3305764" cy="453733"/>
                </a:xfrm>
                <a:prstGeom prst="rect">
                  <a:avLst/>
                </a:prstGeom>
              </p:spPr>
            </p:pic>
          </p:grpSp>
          <p:sp>
            <p:nvSpPr>
              <p:cNvPr id="9" name="TextBox 8">
                <a:extLst>
                  <a:ext uri="{FF2B5EF4-FFF2-40B4-BE49-F238E27FC236}">
                    <a16:creationId xmlns:a16="http://schemas.microsoft.com/office/drawing/2014/main" id="{D92260AC-6A20-7853-8484-3F4DB1DAD0AC}"/>
                  </a:ext>
                </a:extLst>
              </p:cNvPr>
              <p:cNvSpPr txBox="1"/>
              <p:nvPr/>
            </p:nvSpPr>
            <p:spPr>
              <a:xfrm>
                <a:off x="1960043" y="1655960"/>
                <a:ext cx="1313678" cy="307777"/>
              </a:xfrm>
              <a:prstGeom prst="rect">
                <a:avLst/>
              </a:prstGeom>
              <a:solidFill>
                <a:srgbClr val="ACE0B7"/>
              </a:solid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ABC – 1234-5</a:t>
                </a:r>
              </a:p>
            </p:txBody>
          </p:sp>
        </p:grpSp>
        <p:cxnSp>
          <p:nvCxnSpPr>
            <p:cNvPr id="7" name="Straight Arrow Connector 6">
              <a:extLst>
                <a:ext uri="{FF2B5EF4-FFF2-40B4-BE49-F238E27FC236}">
                  <a16:creationId xmlns:a16="http://schemas.microsoft.com/office/drawing/2014/main" id="{C6ABC0B1-7B1B-6AF0-338C-9B4CBB1ABA59}"/>
                </a:ext>
              </a:extLst>
            </p:cNvPr>
            <p:cNvCxnSpPr>
              <a:cxnSpLocks/>
            </p:cNvCxnSpPr>
            <p:nvPr/>
          </p:nvCxnSpPr>
          <p:spPr>
            <a:xfrm>
              <a:off x="1325760" y="3257243"/>
              <a:ext cx="720210"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87785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039" y="1058941"/>
            <a:ext cx="8922291" cy="2530079"/>
          </a:xfrm>
        </p:spPr>
        <p:txBody>
          <a:bodyPr>
            <a:normAutofit/>
          </a:bodyPr>
          <a:lstStyle/>
          <a:p>
            <a:r>
              <a:rPr lang="en-US" sz="4400" dirty="0">
                <a:latin typeface="+mn-lt"/>
              </a:rPr>
              <a:t>How to Pause &amp; Stop a Test Session</a:t>
            </a:r>
          </a:p>
        </p:txBody>
      </p:sp>
    </p:spTree>
    <p:custDataLst>
      <p:tags r:id="rId1"/>
    </p:custDataLst>
    <p:extLst>
      <p:ext uri="{BB962C8B-B14F-4D97-AF65-F5344CB8AC3E}">
        <p14:creationId xmlns:p14="http://schemas.microsoft.com/office/powerpoint/2010/main" val="174455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normAutofit/>
          </a:bodyPr>
          <a:lstStyle/>
          <a:p>
            <a:r>
              <a:rPr altLang="en-US" dirty="0">
                <a:latin typeface="+mn-lt"/>
              </a:rPr>
              <a:t>Pausing and Stopping Sessions</a:t>
            </a:r>
          </a:p>
        </p:txBody>
      </p:sp>
      <p:sp>
        <p:nvSpPr>
          <p:cNvPr id="8" name="Slide Number Placeholder 3">
            <a:extLst>
              <a:ext uri="{FF2B5EF4-FFF2-40B4-BE49-F238E27FC236}">
                <a16:creationId xmlns:a16="http://schemas.microsoft.com/office/drawing/2014/main" id="{A0A5C2B1-ECA7-4C8E-B53B-307AA98A662D}"/>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descr="An image displaying the TA Interface with a focus on the Stop button and the confirmation window. ">
            <a:extLst>
              <a:ext uri="{FF2B5EF4-FFF2-40B4-BE49-F238E27FC236}">
                <a16:creationId xmlns:a16="http://schemas.microsoft.com/office/drawing/2014/main" id="{7179EA15-FA80-20C7-08B7-0DE29100AB1D}"/>
              </a:ext>
            </a:extLst>
          </p:cNvPr>
          <p:cNvGrpSpPr/>
          <p:nvPr/>
        </p:nvGrpSpPr>
        <p:grpSpPr>
          <a:xfrm>
            <a:off x="1857659" y="897464"/>
            <a:ext cx="8476679" cy="4864562"/>
            <a:chOff x="1857659" y="897464"/>
            <a:chExt cx="8476679" cy="4864562"/>
          </a:xfrm>
        </p:grpSpPr>
        <p:pic>
          <p:nvPicPr>
            <p:cNvPr id="4" name="Picture 3">
              <a:extLst>
                <a:ext uri="{FF2B5EF4-FFF2-40B4-BE49-F238E27FC236}">
                  <a16:creationId xmlns:a16="http://schemas.microsoft.com/office/drawing/2014/main" id="{C2F1C47E-8C57-10C5-6D2F-2D682EA44EC3}"/>
                </a:ext>
              </a:extLst>
            </p:cNvPr>
            <p:cNvPicPr>
              <a:picLocks noChangeAspect="1"/>
            </p:cNvPicPr>
            <p:nvPr/>
          </p:nvPicPr>
          <p:blipFill>
            <a:blip r:embed="rId4"/>
            <a:stretch>
              <a:fillRect/>
            </a:stretch>
          </p:blipFill>
          <p:spPr>
            <a:xfrm>
              <a:off x="2638357" y="4282171"/>
              <a:ext cx="7162046" cy="14798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6" name="Group 15">
              <a:extLst>
                <a:ext uri="{FF2B5EF4-FFF2-40B4-BE49-F238E27FC236}">
                  <a16:creationId xmlns:a16="http://schemas.microsoft.com/office/drawing/2014/main" id="{89101A56-FD21-1000-05A2-1C6AC9469835}"/>
                </a:ext>
              </a:extLst>
            </p:cNvPr>
            <p:cNvGrpSpPr/>
            <p:nvPr/>
          </p:nvGrpSpPr>
          <p:grpSpPr>
            <a:xfrm>
              <a:off x="1857659" y="897464"/>
              <a:ext cx="8476679" cy="3343568"/>
              <a:chOff x="1857660" y="1045744"/>
              <a:chExt cx="8476679" cy="3343568"/>
            </a:xfrm>
          </p:grpSpPr>
          <p:grpSp>
            <p:nvGrpSpPr>
              <p:cNvPr id="11" name="Group 10">
                <a:extLst>
                  <a:ext uri="{FF2B5EF4-FFF2-40B4-BE49-F238E27FC236}">
                    <a16:creationId xmlns:a16="http://schemas.microsoft.com/office/drawing/2014/main" id="{6FA63933-3E5A-91DA-0CBB-41DA296BD716}"/>
                  </a:ext>
                </a:extLst>
              </p:cNvPr>
              <p:cNvGrpSpPr/>
              <p:nvPr/>
            </p:nvGrpSpPr>
            <p:grpSpPr>
              <a:xfrm>
                <a:off x="1857660" y="1045744"/>
                <a:ext cx="8476679" cy="3177991"/>
                <a:chOff x="1857660" y="1045744"/>
                <a:chExt cx="8476679" cy="3177991"/>
              </a:xfrm>
            </p:grpSpPr>
            <p:grpSp>
              <p:nvGrpSpPr>
                <p:cNvPr id="7" name="Group 6">
                  <a:extLst>
                    <a:ext uri="{FF2B5EF4-FFF2-40B4-BE49-F238E27FC236}">
                      <a16:creationId xmlns:a16="http://schemas.microsoft.com/office/drawing/2014/main" id="{3A3AB9E2-5286-781E-5B49-CB9BFDEDBE88}"/>
                    </a:ext>
                  </a:extLst>
                </p:cNvPr>
                <p:cNvGrpSpPr/>
                <p:nvPr/>
              </p:nvGrpSpPr>
              <p:grpSpPr>
                <a:xfrm>
                  <a:off x="1857660" y="1045744"/>
                  <a:ext cx="8476679" cy="3177991"/>
                  <a:chOff x="1857660" y="1045744"/>
                  <a:chExt cx="8476679" cy="3177991"/>
                </a:xfrm>
              </p:grpSpPr>
              <p:pic>
                <p:nvPicPr>
                  <p:cNvPr id="12" name="Picture 11">
                    <a:extLst>
                      <a:ext uri="{FF2B5EF4-FFF2-40B4-BE49-F238E27FC236}">
                        <a16:creationId xmlns:a16="http://schemas.microsoft.com/office/drawing/2014/main" id="{58A6A541-3122-C3B6-8A1D-DE44C24531E2}"/>
                      </a:ext>
                    </a:extLst>
                  </p:cNvPr>
                  <p:cNvPicPr>
                    <a:picLocks noChangeAspect="1"/>
                  </p:cNvPicPr>
                  <p:nvPr/>
                </p:nvPicPr>
                <p:blipFill rotWithShape="1">
                  <a:blip r:embed="rId5"/>
                  <a:srcRect b="37188"/>
                  <a:stretch/>
                </p:blipFill>
                <p:spPr>
                  <a:xfrm>
                    <a:off x="1857660" y="1045744"/>
                    <a:ext cx="8476679" cy="317799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Picture 5" descr="A close up of a logo&#10;&#10;Description automatically generated with low confidence">
                    <a:extLst>
                      <a:ext uri="{FF2B5EF4-FFF2-40B4-BE49-F238E27FC236}">
                        <a16:creationId xmlns:a16="http://schemas.microsoft.com/office/drawing/2014/main" id="{1E02D44A-E524-B9C4-4765-30B44D82F7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7660" y="1045744"/>
                    <a:ext cx="3376191" cy="463399"/>
                  </a:xfrm>
                  <a:prstGeom prst="rect">
                    <a:avLst/>
                  </a:prstGeom>
                </p:spPr>
              </p:pic>
            </p:grpSp>
            <p:sp>
              <p:nvSpPr>
                <p:cNvPr id="9" name="Rectangle: Rounded Corners 8">
                  <a:extLst>
                    <a:ext uri="{FF2B5EF4-FFF2-40B4-BE49-F238E27FC236}">
                      <a16:creationId xmlns:a16="http://schemas.microsoft.com/office/drawing/2014/main" id="{7FD6C15B-CFF7-876A-EBA5-53563BD68FCC}"/>
                    </a:ext>
                  </a:extLst>
                </p:cNvPr>
                <p:cNvSpPr/>
                <p:nvPr/>
              </p:nvSpPr>
              <p:spPr>
                <a:xfrm>
                  <a:off x="2041451" y="1733107"/>
                  <a:ext cx="1275907" cy="238171"/>
                </a:xfrm>
                <a:prstGeom prst="roundRect">
                  <a:avLst/>
                </a:prstGeom>
                <a:solidFill>
                  <a:srgbClr val="ACE0B7"/>
                </a:solidFill>
                <a:ln w="28575">
                  <a:solidFill>
                    <a:srgbClr val="ACE0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TextBox 9">
                  <a:extLst>
                    <a:ext uri="{FF2B5EF4-FFF2-40B4-BE49-F238E27FC236}">
                      <a16:creationId xmlns:a16="http://schemas.microsoft.com/office/drawing/2014/main" id="{E1158B96-F87C-39B3-80E5-FA371140EFA9}"/>
                    </a:ext>
                  </a:extLst>
                </p:cNvPr>
                <p:cNvSpPr txBox="1"/>
                <p:nvPr/>
              </p:nvSpPr>
              <p:spPr>
                <a:xfrm>
                  <a:off x="1950010" y="1675220"/>
                  <a:ext cx="1730450" cy="353943"/>
                </a:xfrm>
                <a:prstGeom prst="rect">
                  <a:avLst/>
                </a:prstGeom>
                <a:noFill/>
              </p:spPr>
              <p:txBody>
                <a:bodyPr wrap="square" rtlCol="0">
                  <a:spAutoFit/>
                </a:bodyPr>
                <a:lstStyle/>
                <a:p>
                  <a:r>
                    <a:rPr lang="en-US" sz="1700" dirty="0">
                      <a:solidFill>
                        <a:schemeClr val="tx2"/>
                      </a:solidFill>
                      <a:latin typeface="Arial" panose="020B0604020202020204" pitchFamily="34" charset="0"/>
                      <a:cs typeface="Arial" panose="020B0604020202020204" pitchFamily="34" charset="0"/>
                    </a:rPr>
                    <a:t>DM – 1234-5</a:t>
                  </a:r>
                </a:p>
              </p:txBody>
            </p:sp>
          </p:grpSp>
          <p:pic>
            <p:nvPicPr>
              <p:cNvPr id="13" name="Graphic 12" descr="Cursor with solid fill">
                <a:extLst>
                  <a:ext uri="{FF2B5EF4-FFF2-40B4-BE49-F238E27FC236}">
                    <a16:creationId xmlns:a16="http://schemas.microsoft.com/office/drawing/2014/main" id="{78002083-34F5-69E9-42F5-43EB4EE34B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4889" y="3697118"/>
                <a:ext cx="692194" cy="692194"/>
              </a:xfrm>
              <a:prstGeom prst="rect">
                <a:avLst/>
              </a:prstGeom>
            </p:spPr>
          </p:pic>
        </p:grpSp>
        <p:cxnSp>
          <p:nvCxnSpPr>
            <p:cNvPr id="19" name="Straight Arrow Connector 18">
              <a:extLst>
                <a:ext uri="{FF2B5EF4-FFF2-40B4-BE49-F238E27FC236}">
                  <a16:creationId xmlns:a16="http://schemas.microsoft.com/office/drawing/2014/main" id="{AAB5BFA1-9F23-AE07-6210-22DC6BC9A8BF}"/>
                </a:ext>
              </a:extLst>
            </p:cNvPr>
            <p:cNvCxnSpPr>
              <a:cxnSpLocks/>
            </p:cNvCxnSpPr>
            <p:nvPr/>
          </p:nvCxnSpPr>
          <p:spPr>
            <a:xfrm flipH="1">
              <a:off x="3028950" y="1822998"/>
              <a:ext cx="5337810" cy="363407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32693939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509" y="898921"/>
            <a:ext cx="8922291" cy="2530079"/>
          </a:xfrm>
        </p:spPr>
        <p:txBody>
          <a:bodyPr>
            <a:normAutofit/>
          </a:bodyPr>
          <a:lstStyle/>
          <a:p>
            <a:r>
              <a:rPr lang="en-US" sz="4400" dirty="0">
                <a:latin typeface="+mn-lt"/>
              </a:rPr>
              <a:t>How to Log Out of the TA Interface</a:t>
            </a:r>
          </a:p>
        </p:txBody>
      </p:sp>
    </p:spTree>
    <p:custDataLst>
      <p:tags r:id="rId1"/>
    </p:custDataLst>
    <p:extLst>
      <p:ext uri="{BB962C8B-B14F-4D97-AF65-F5344CB8AC3E}">
        <p14:creationId xmlns:p14="http://schemas.microsoft.com/office/powerpoint/2010/main" val="196862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title"/>
          </p:nvPr>
        </p:nvSpPr>
        <p:spPr/>
        <p:txBody>
          <a:bodyPr>
            <a:normAutofit/>
          </a:bodyPr>
          <a:lstStyle/>
          <a:p>
            <a:r>
              <a:rPr altLang="en-US" dirty="0">
                <a:latin typeface="+mn-lt"/>
              </a:rPr>
              <a:t>Log Out of the TA Interface</a:t>
            </a:r>
          </a:p>
        </p:txBody>
      </p:sp>
      <p:sp>
        <p:nvSpPr>
          <p:cNvPr id="9" name="Slide Number Placeholder 3">
            <a:extLst>
              <a:ext uri="{FF2B5EF4-FFF2-40B4-BE49-F238E27FC236}">
                <a16:creationId xmlns:a16="http://schemas.microsoft.com/office/drawing/2014/main" id="{AF230817-1102-4442-B1E8-636A56E3E34E}"/>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descr="An image displaying the logout button in the banner.">
            <a:extLst>
              <a:ext uri="{FF2B5EF4-FFF2-40B4-BE49-F238E27FC236}">
                <a16:creationId xmlns:a16="http://schemas.microsoft.com/office/drawing/2014/main" id="{AE8A879C-1822-8DA5-6137-BB3C274D3C38}"/>
              </a:ext>
            </a:extLst>
          </p:cNvPr>
          <p:cNvGrpSpPr/>
          <p:nvPr/>
        </p:nvGrpSpPr>
        <p:grpSpPr>
          <a:xfrm>
            <a:off x="1362902" y="1890905"/>
            <a:ext cx="9142857" cy="3076190"/>
            <a:chOff x="1362902" y="1890905"/>
            <a:chExt cx="9142857" cy="3076190"/>
          </a:xfrm>
        </p:grpSpPr>
        <p:grpSp>
          <p:nvGrpSpPr>
            <p:cNvPr id="4" name="Group 3">
              <a:extLst>
                <a:ext uri="{FF2B5EF4-FFF2-40B4-BE49-F238E27FC236}">
                  <a16:creationId xmlns:a16="http://schemas.microsoft.com/office/drawing/2014/main" id="{B45D5A47-A961-6BDA-2D25-E1CAD7C8E644}"/>
                </a:ext>
              </a:extLst>
            </p:cNvPr>
            <p:cNvGrpSpPr/>
            <p:nvPr/>
          </p:nvGrpSpPr>
          <p:grpSpPr>
            <a:xfrm>
              <a:off x="1362902" y="1890905"/>
              <a:ext cx="9142857" cy="3076190"/>
              <a:chOff x="1362902" y="1890905"/>
              <a:chExt cx="9142857" cy="3076190"/>
            </a:xfrm>
          </p:grpSpPr>
          <p:pic>
            <p:nvPicPr>
              <p:cNvPr id="14" name="Picture 13" descr="The logout process showing the test session is closed.">
                <a:extLst>
                  <a:ext uri="{FF2B5EF4-FFF2-40B4-BE49-F238E27FC236}">
                    <a16:creationId xmlns:a16="http://schemas.microsoft.com/office/drawing/2014/main" id="{16DE49F2-0D76-B3D9-F0AF-D9C0134CEBAC}"/>
                  </a:ext>
                </a:extLst>
              </p:cNvPr>
              <p:cNvPicPr>
                <a:picLocks noChangeAspect="1"/>
              </p:cNvPicPr>
              <p:nvPr/>
            </p:nvPicPr>
            <p:blipFill>
              <a:blip r:embed="rId4"/>
              <a:stretch>
                <a:fillRect/>
              </a:stretch>
            </p:blipFill>
            <p:spPr>
              <a:xfrm>
                <a:off x="1362902" y="1890905"/>
                <a:ext cx="9142857" cy="307619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3" name="Picture 2" descr="A close up of a logo&#10;&#10;Description automatically generated with low confidence">
                <a:extLst>
                  <a:ext uri="{FF2B5EF4-FFF2-40B4-BE49-F238E27FC236}">
                    <a16:creationId xmlns:a16="http://schemas.microsoft.com/office/drawing/2014/main" id="{2FC21D47-3B68-AAEB-00F0-A78EC83D2A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903" y="1903392"/>
                <a:ext cx="3426812" cy="470347"/>
              </a:xfrm>
              <a:prstGeom prst="rect">
                <a:avLst/>
              </a:prstGeom>
            </p:spPr>
          </p:pic>
        </p:grpSp>
        <p:pic>
          <p:nvPicPr>
            <p:cNvPr id="5" name="Graphic 4" descr="Cursor with solid fill">
              <a:extLst>
                <a:ext uri="{FF2B5EF4-FFF2-40B4-BE49-F238E27FC236}">
                  <a16:creationId xmlns:a16="http://schemas.microsoft.com/office/drawing/2014/main" id="{70B772C3-8B33-C255-3E47-A4A9726025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47768" y="2565858"/>
              <a:ext cx="692194" cy="692194"/>
            </a:xfrm>
            <a:prstGeom prst="rect">
              <a:avLst/>
            </a:prstGeom>
          </p:spPr>
        </p:pic>
      </p:grpSp>
    </p:spTree>
    <p:custDataLst>
      <p:tags r:id="rId1"/>
    </p:custDataLst>
    <p:extLst>
      <p:ext uri="{BB962C8B-B14F-4D97-AF65-F5344CB8AC3E}">
        <p14:creationId xmlns:p14="http://schemas.microsoft.com/office/powerpoint/2010/main" val="39842141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dirty="0">
                <a:latin typeface="+mn-lt"/>
              </a:rPr>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323360" y="822269"/>
            <a:ext cx="7506190" cy="5353703"/>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 can contact the Helpdesk for assistance with any technical issues you encounter. When contacting the Helpdesk, please be ready to provide:</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error messages that are appearing (including codes)</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operating system and browser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network configuration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contact information for follow-up by phone or email</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other relevant information, such as test names or content areas, student IDs, session IDs, and search criteria</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For test administration or policy issues, please contact your district test coordinator.</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Franklin Gothic Book" panose="020B0503020102020204"/>
              <a:ea typeface="Calibri"/>
              <a:cs typeface="Calibri"/>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8023860" y="822269"/>
            <a:ext cx="3710940" cy="5330901"/>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3200" b="1"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Further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Id.portal.cambiumast.com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 Idaho Help Desk</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Toll-Free Phone Support:  1-844-560-7365</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Email Support: IDHelpDesk@cambiumassessment.com</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endPar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endParaRP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rPr>
              <a:t>Thank you!</a:t>
            </a:r>
          </a:p>
        </p:txBody>
      </p:sp>
      <p:sp>
        <p:nvSpPr>
          <p:cNvPr id="3" name="Slide Number Placeholder 2">
            <a:extLst>
              <a:ext uri="{FF2B5EF4-FFF2-40B4-BE49-F238E27FC236}">
                <a16:creationId xmlns:a16="http://schemas.microsoft.com/office/drawing/2014/main" id="{D8E3307F-FB95-475D-B70A-24B17A811221}"/>
              </a:ext>
              <a:ext uri="{C183D7F6-B498-43B3-948B-1728B52AA6E4}">
                <adec:decorative xmlns:adec="http://schemas.microsoft.com/office/drawing/2017/decorative" val="0"/>
              </a:ext>
            </a:extLst>
          </p:cNvPr>
          <p:cNvSpPr>
            <a:spLocks noGrp="1"/>
          </p:cNvSpPr>
          <p:nvPr>
            <p:ph type="sldNum" sz="quarter" idx="17"/>
          </p:nvPr>
        </p:nvSpPr>
        <p:spPr>
          <a:xfrm>
            <a:off x="11281658" y="6414632"/>
            <a:ext cx="625639"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426147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normAutofit/>
          </a:bodyPr>
          <a:lstStyle/>
          <a:p>
            <a:r>
              <a:rPr altLang="en-US" dirty="0">
                <a:latin typeface="+mn-lt"/>
              </a:rPr>
              <a:t>Objectives</a:t>
            </a:r>
          </a:p>
        </p:txBody>
      </p:sp>
      <p:sp>
        <p:nvSpPr>
          <p:cNvPr id="6" name="Slide Number Placeholder 3">
            <a:extLst>
              <a:ext uri="{FF2B5EF4-FFF2-40B4-BE49-F238E27FC236}">
                <a16:creationId xmlns:a16="http://schemas.microsoft.com/office/drawing/2014/main" id="{ADE0E0EA-E78F-45FD-B365-E42ABFC2A572}"/>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aphicFrame>
        <p:nvGraphicFramePr>
          <p:cNvPr id="5" name="Table 6">
            <a:extLst>
              <a:ext uri="{FF2B5EF4-FFF2-40B4-BE49-F238E27FC236}">
                <a16:creationId xmlns:a16="http://schemas.microsoft.com/office/drawing/2014/main" id="{D83538FE-ED4D-4460-ADF0-7ADABAD02B52}"/>
              </a:ext>
            </a:extLst>
          </p:cNvPr>
          <p:cNvGraphicFramePr>
            <a:graphicFrameLocks noGrp="1"/>
          </p:cNvGraphicFramePr>
          <p:nvPr>
            <p:extLst>
              <p:ext uri="{D42A27DB-BD31-4B8C-83A1-F6EECF244321}">
                <p14:modId xmlns:p14="http://schemas.microsoft.com/office/powerpoint/2010/main" val="3420693622"/>
              </p:ext>
            </p:extLst>
          </p:nvPr>
        </p:nvGraphicFramePr>
        <p:xfrm>
          <a:off x="859526" y="1220673"/>
          <a:ext cx="10472948" cy="3566160"/>
        </p:xfrm>
        <a:graphic>
          <a:graphicData uri="http://schemas.openxmlformats.org/drawingml/2006/table">
            <a:tbl>
              <a:tblPr firstRow="1" bandRow="1">
                <a:tableStyleId>{5C22544A-7EE6-4342-B048-85BDC9FD1C3A}</a:tableStyleId>
              </a:tblPr>
              <a:tblGrid>
                <a:gridCol w="9025254">
                  <a:extLst>
                    <a:ext uri="{9D8B030D-6E8A-4147-A177-3AD203B41FA5}">
                      <a16:colId xmlns:a16="http://schemas.microsoft.com/office/drawing/2014/main" val="728412979"/>
                    </a:ext>
                  </a:extLst>
                </a:gridCol>
                <a:gridCol w="1447694">
                  <a:extLst>
                    <a:ext uri="{9D8B030D-6E8A-4147-A177-3AD203B41FA5}">
                      <a16:colId xmlns:a16="http://schemas.microsoft.com/office/drawing/2014/main" val="1108310202"/>
                    </a:ext>
                  </a:extLst>
                </a:gridCol>
              </a:tblGrid>
              <a:tr h="381480">
                <a:tc>
                  <a:txBody>
                    <a:bodyPr/>
                    <a:lstStyle/>
                    <a:p>
                      <a:r>
                        <a:rPr lang="en-US" sz="2400" dirty="0">
                          <a:latin typeface="+mn-lt"/>
                        </a:rPr>
                        <a:t>Topics</a:t>
                      </a:r>
                    </a:p>
                  </a:txBody>
                  <a:tcPr/>
                </a:tc>
                <a:tc>
                  <a:txBody>
                    <a:bodyPr/>
                    <a:lstStyle/>
                    <a:p>
                      <a:r>
                        <a:rPr lang="en-US" sz="2400" dirty="0"/>
                        <a:t>Slides</a:t>
                      </a:r>
                    </a:p>
                  </a:txBody>
                  <a:tcPr/>
                </a:tc>
                <a:extLst>
                  <a:ext uri="{0D108BD9-81ED-4DB2-BD59-A6C34878D82A}">
                    <a16:rowId xmlns:a16="http://schemas.microsoft.com/office/drawing/2014/main" val="3139074663"/>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1.  How to Access the TA Interface of TDS</a:t>
                      </a:r>
                    </a:p>
                  </a:txBody>
                  <a:tcPr anchor="ctr"/>
                </a:tc>
                <a:tc>
                  <a:txBody>
                    <a:bodyPr/>
                    <a:lstStyle/>
                    <a:p>
                      <a:r>
                        <a:rPr lang="en-US" sz="2400" dirty="0">
                          <a:solidFill>
                            <a:schemeClr val="tx1"/>
                          </a:solidFill>
                        </a:rPr>
                        <a:t>3–5</a:t>
                      </a:r>
                    </a:p>
                  </a:txBody>
                  <a:tcPr/>
                </a:tc>
                <a:extLst>
                  <a:ext uri="{0D108BD9-81ED-4DB2-BD59-A6C34878D82A}">
                    <a16:rowId xmlns:a16="http://schemas.microsoft.com/office/drawing/2014/main" val="1407595950"/>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2.  How to Create &amp; Start a Teacher-Authored Test Session using the Test Administration (TA) Interface</a:t>
                      </a:r>
                    </a:p>
                  </a:txBody>
                  <a:tcPr anchor="ctr"/>
                </a:tc>
                <a:tc>
                  <a:txBody>
                    <a:bodyPr/>
                    <a:lstStyle/>
                    <a:p>
                      <a:r>
                        <a:rPr lang="en-US" sz="2400" dirty="0">
                          <a:solidFill>
                            <a:schemeClr val="tx1"/>
                          </a:solidFill>
                        </a:rPr>
                        <a:t>6–12</a:t>
                      </a:r>
                    </a:p>
                  </a:txBody>
                  <a:tcPr/>
                </a:tc>
                <a:extLst>
                  <a:ext uri="{0D108BD9-81ED-4DB2-BD59-A6C34878D82A}">
                    <a16:rowId xmlns:a16="http://schemas.microsoft.com/office/drawing/2014/main" val="2674837791"/>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3.  How to Monitor Student Test Progress</a:t>
                      </a:r>
                    </a:p>
                  </a:txBody>
                  <a:tcPr/>
                </a:tc>
                <a:tc>
                  <a:txBody>
                    <a:bodyPr/>
                    <a:lstStyle/>
                    <a:p>
                      <a:r>
                        <a:rPr lang="en-US" sz="2400" dirty="0">
                          <a:solidFill>
                            <a:schemeClr val="tx1"/>
                          </a:solidFill>
                        </a:rPr>
                        <a:t>13–14</a:t>
                      </a:r>
                    </a:p>
                  </a:txBody>
                  <a:tcPr/>
                </a:tc>
                <a:extLst>
                  <a:ext uri="{0D108BD9-81ED-4DB2-BD59-A6C34878D82A}">
                    <a16:rowId xmlns:a16="http://schemas.microsoft.com/office/drawing/2014/main" val="4168116360"/>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4.  How to Pause and Stop a Test Session</a:t>
                      </a:r>
                    </a:p>
                  </a:txBody>
                  <a:tcPr/>
                </a:tc>
                <a:tc>
                  <a:txBody>
                    <a:bodyPr/>
                    <a:lstStyle/>
                    <a:p>
                      <a:r>
                        <a:rPr lang="en-US" sz="2400" dirty="0">
                          <a:solidFill>
                            <a:schemeClr val="tx1"/>
                          </a:solidFill>
                        </a:rPr>
                        <a:t>15–16</a:t>
                      </a:r>
                    </a:p>
                  </a:txBody>
                  <a:tcPr/>
                </a:tc>
                <a:extLst>
                  <a:ext uri="{0D108BD9-81ED-4DB2-BD59-A6C34878D82A}">
                    <a16:rowId xmlns:a16="http://schemas.microsoft.com/office/drawing/2014/main" val="2941129689"/>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5.  How to Log Out of the TA Interface</a:t>
                      </a:r>
                    </a:p>
                  </a:txBody>
                  <a:tcPr/>
                </a:tc>
                <a:tc>
                  <a:txBody>
                    <a:bodyPr/>
                    <a:lstStyle/>
                    <a:p>
                      <a:r>
                        <a:rPr lang="en-US" sz="2400" dirty="0">
                          <a:solidFill>
                            <a:schemeClr val="tx1"/>
                          </a:solidFill>
                        </a:rPr>
                        <a:t>17–18</a:t>
                      </a:r>
                    </a:p>
                  </a:txBody>
                  <a:tcPr/>
                </a:tc>
                <a:extLst>
                  <a:ext uri="{0D108BD9-81ED-4DB2-BD59-A6C34878D82A}">
                    <a16:rowId xmlns:a16="http://schemas.microsoft.com/office/drawing/2014/main" val="3030522114"/>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6.  More Information/More Modules</a:t>
                      </a:r>
                    </a:p>
                  </a:txBody>
                  <a:tcPr/>
                </a:tc>
                <a:tc>
                  <a:txBody>
                    <a:bodyPr/>
                    <a:lstStyle/>
                    <a:p>
                      <a:r>
                        <a:rPr lang="en-US" sz="2400" dirty="0">
                          <a:solidFill>
                            <a:schemeClr val="tx1"/>
                          </a:solidFill>
                        </a:rPr>
                        <a:t>19–20</a:t>
                      </a:r>
                    </a:p>
                  </a:txBody>
                  <a:tcPr/>
                </a:tc>
                <a:extLst>
                  <a:ext uri="{0D108BD9-81ED-4DB2-BD59-A6C34878D82A}">
                    <a16:rowId xmlns:a16="http://schemas.microsoft.com/office/drawing/2014/main" val="2002759378"/>
                  </a:ext>
                </a:extLst>
              </a:tr>
            </a:tbl>
          </a:graphicData>
        </a:graphic>
      </p:graphicFrame>
    </p:spTree>
    <p:custDataLst>
      <p:tags r:id="rId1"/>
    </p:custDataLst>
    <p:extLst>
      <p:ext uri="{BB962C8B-B14F-4D97-AF65-F5344CB8AC3E}">
        <p14:creationId xmlns:p14="http://schemas.microsoft.com/office/powerpoint/2010/main" val="364214337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1C8CEB-3010-7B6C-EE47-A3D2FB3CDF1A}"/>
              </a:ext>
            </a:extLst>
          </p:cNvPr>
          <p:cNvSpPr>
            <a:spLocks noGrp="1"/>
          </p:cNvSpPr>
          <p:nvPr>
            <p:ph type="title"/>
          </p:nvPr>
        </p:nvSpPr>
        <p:spPr/>
        <p:txBody>
          <a:bodyPr/>
          <a:lstStyle/>
          <a:p>
            <a:r>
              <a:rPr lang="en-US" dirty="0">
                <a:latin typeface="+mn-lt"/>
              </a:rPr>
              <a:t>Training Modules in the Series</a:t>
            </a:r>
          </a:p>
        </p:txBody>
      </p:sp>
      <p:sp>
        <p:nvSpPr>
          <p:cNvPr id="3" name="Slide Number Placeholder 2">
            <a:extLst>
              <a:ext uri="{FF2B5EF4-FFF2-40B4-BE49-F238E27FC236}">
                <a16:creationId xmlns:a16="http://schemas.microsoft.com/office/drawing/2014/main" id="{E077B8E8-02F8-EE5F-AFC2-5485219EFFF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2" name="Picture 1">
            <a:extLst>
              <a:ext uri="{FF2B5EF4-FFF2-40B4-BE49-F238E27FC236}">
                <a16:creationId xmlns:a16="http://schemas.microsoft.com/office/drawing/2014/main" id="{62FBF5CA-B42F-5887-2B2C-373C71044160}"/>
              </a:ext>
            </a:extLst>
          </p:cNvPr>
          <p:cNvPicPr>
            <a:picLocks noChangeAspect="1"/>
          </p:cNvPicPr>
          <p:nvPr/>
        </p:nvPicPr>
        <p:blipFill>
          <a:blip r:embed="rId4"/>
          <a:stretch>
            <a:fillRect/>
          </a:stretch>
        </p:blipFill>
        <p:spPr>
          <a:xfrm>
            <a:off x="871731" y="831879"/>
            <a:ext cx="10809145" cy="5194242"/>
          </a:xfrm>
          <a:prstGeom prst="rect">
            <a:avLst/>
          </a:prstGeom>
        </p:spPr>
      </p:pic>
    </p:spTree>
    <p:custDataLst>
      <p:tags r:id="rId1"/>
    </p:custDataLst>
    <p:extLst>
      <p:ext uri="{BB962C8B-B14F-4D97-AF65-F5344CB8AC3E}">
        <p14:creationId xmlns:p14="http://schemas.microsoft.com/office/powerpoint/2010/main" val="13531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175" y="1500805"/>
            <a:ext cx="7244110" cy="2530079"/>
          </a:xfrm>
        </p:spPr>
        <p:txBody>
          <a:bodyPr>
            <a:normAutofit/>
          </a:bodyPr>
          <a:lstStyle/>
          <a:p>
            <a:r>
              <a:rPr lang="en-US" sz="4400" dirty="0">
                <a:latin typeface="+mn-lt"/>
              </a:rPr>
              <a:t>How to Access the TA Interface of TDS</a:t>
            </a:r>
          </a:p>
        </p:txBody>
      </p:sp>
    </p:spTree>
    <p:custDataLst>
      <p:tags r:id="rId1"/>
    </p:custDataLst>
    <p:extLst>
      <p:ext uri="{BB962C8B-B14F-4D97-AF65-F5344CB8AC3E}">
        <p14:creationId xmlns:p14="http://schemas.microsoft.com/office/powerpoint/2010/main" val="341363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n-lt"/>
              </a:rPr>
              <a:t>Log in to the TA Interface of TDS</a:t>
            </a:r>
          </a:p>
        </p:txBody>
      </p:sp>
      <p:sp>
        <p:nvSpPr>
          <p:cNvPr id="3" name="Slide Number Placeholder 3">
            <a:extLst>
              <a:ext uri="{FF2B5EF4-FFF2-40B4-BE49-F238E27FC236}">
                <a16:creationId xmlns:a16="http://schemas.microsoft.com/office/drawing/2014/main" id="{75DEEF76-A1EA-06FC-2B29-5DE12B4B0A09}"/>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7" name="Group 6" descr="Images displaying the test portal and the Login screen.">
            <a:extLst>
              <a:ext uri="{FF2B5EF4-FFF2-40B4-BE49-F238E27FC236}">
                <a16:creationId xmlns:a16="http://schemas.microsoft.com/office/drawing/2014/main" id="{51DC048F-AFD7-DDF8-D4E4-9FECDBE84135}"/>
              </a:ext>
            </a:extLst>
          </p:cNvPr>
          <p:cNvGrpSpPr/>
          <p:nvPr/>
        </p:nvGrpSpPr>
        <p:grpSpPr>
          <a:xfrm>
            <a:off x="443592" y="1068292"/>
            <a:ext cx="10998839" cy="4721416"/>
            <a:chOff x="443592" y="1068292"/>
            <a:chExt cx="10998839" cy="4721416"/>
          </a:xfrm>
        </p:grpSpPr>
        <p:sp>
          <p:nvSpPr>
            <p:cNvPr id="6" name="Rectangle: Rounded Corners 5">
              <a:extLst>
                <a:ext uri="{FF2B5EF4-FFF2-40B4-BE49-F238E27FC236}">
                  <a16:creationId xmlns:a16="http://schemas.microsoft.com/office/drawing/2014/main" id="{4A0614F5-28AF-4B07-A33C-2E38AD062D3A}"/>
                </a:ext>
              </a:extLst>
            </p:cNvPr>
            <p:cNvSpPr/>
            <p:nvPr/>
          </p:nvSpPr>
          <p:spPr>
            <a:xfrm>
              <a:off x="2171410" y="1103490"/>
              <a:ext cx="3892989" cy="462474"/>
            </a:xfrm>
            <a:prstGeom prst="round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53565A"/>
                  </a:solidFill>
                  <a:latin typeface="Franklin Gothic Book" panose="020B0503020102020204"/>
                </a:rPr>
                <a:t>id</a:t>
              </a:r>
              <a:r>
                <a:rPr kumimoji="0" lang="en-US" sz="2000" b="1" i="0" u="none" strike="noStrike" kern="1200" cap="none" spc="0" normalizeH="0" baseline="0" noProof="0" dirty="0">
                  <a:ln>
                    <a:noFill/>
                  </a:ln>
                  <a:solidFill>
                    <a:srgbClr val="53565A"/>
                  </a:solidFill>
                  <a:effectLst/>
                  <a:uLnTx/>
                  <a:uFillTx/>
                  <a:latin typeface="Franklin Gothic Book" panose="020B0503020102020204"/>
                  <a:ea typeface="+mn-ea"/>
                  <a:cs typeface="+mn-cs"/>
                </a:rPr>
                <a:t>.portal.cambiumast.com</a:t>
              </a:r>
            </a:p>
          </p:txBody>
        </p:sp>
        <p:grpSp>
          <p:nvGrpSpPr>
            <p:cNvPr id="15" name="Group 14">
              <a:extLst>
                <a:ext uri="{FF2B5EF4-FFF2-40B4-BE49-F238E27FC236}">
                  <a16:creationId xmlns:a16="http://schemas.microsoft.com/office/drawing/2014/main" id="{968745DF-B4EC-B312-8170-A7A8EE75CB7D}"/>
                </a:ext>
              </a:extLst>
            </p:cNvPr>
            <p:cNvGrpSpPr/>
            <p:nvPr/>
          </p:nvGrpSpPr>
          <p:grpSpPr>
            <a:xfrm>
              <a:off x="443592" y="1600689"/>
              <a:ext cx="6887872" cy="4189019"/>
              <a:chOff x="475193" y="1694012"/>
              <a:chExt cx="6887872" cy="4189019"/>
            </a:xfrm>
          </p:grpSpPr>
          <p:pic>
            <p:nvPicPr>
              <p:cNvPr id="4" name="Picture 3">
                <a:extLst>
                  <a:ext uri="{FF2B5EF4-FFF2-40B4-BE49-F238E27FC236}">
                    <a16:creationId xmlns:a16="http://schemas.microsoft.com/office/drawing/2014/main" id="{EB2F0F75-CE2F-AE54-4AC5-EBA91A986456}"/>
                  </a:ext>
                </a:extLst>
              </p:cNvPr>
              <p:cNvPicPr>
                <a:picLocks noChangeAspect="1"/>
              </p:cNvPicPr>
              <p:nvPr/>
            </p:nvPicPr>
            <p:blipFill>
              <a:blip r:embed="rId4"/>
              <a:stretch>
                <a:fillRect/>
              </a:stretch>
            </p:blipFill>
            <p:spPr>
              <a:xfrm>
                <a:off x="475193" y="1694012"/>
                <a:ext cx="6887872" cy="4189019"/>
              </a:xfrm>
              <a:prstGeom prst="rect">
                <a:avLst/>
              </a:prstGeom>
              <a:solidFill>
                <a:srgbClr val="F4F4F4"/>
              </a:solidFill>
              <a:ln w="12700">
                <a:noFill/>
              </a:ln>
            </p:spPr>
          </p:pic>
          <p:sp>
            <p:nvSpPr>
              <p:cNvPr id="5" name="Rectangle 4">
                <a:extLst>
                  <a:ext uri="{FF2B5EF4-FFF2-40B4-BE49-F238E27FC236}">
                    <a16:creationId xmlns:a16="http://schemas.microsoft.com/office/drawing/2014/main" id="{BBB4E05C-DF8E-BAD8-23C0-3CCB3D12B432}"/>
                  </a:ext>
                </a:extLst>
              </p:cNvPr>
              <p:cNvSpPr/>
              <p:nvPr/>
            </p:nvSpPr>
            <p:spPr>
              <a:xfrm>
                <a:off x="1979271" y="3159889"/>
                <a:ext cx="4116729" cy="1551007"/>
              </a:xfrm>
              <a:prstGeom prst="rect">
                <a:avLst/>
              </a:prstGeom>
              <a:solidFill>
                <a:srgbClr val="F4F4F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2" name="Picture 11" descr="TA Interface card from the Ohio Portal.">
                <a:extLst>
                  <a:ext uri="{FF2B5EF4-FFF2-40B4-BE49-F238E27FC236}">
                    <a16:creationId xmlns:a16="http://schemas.microsoft.com/office/drawing/2014/main" id="{DAB8AE6B-56F5-4E2E-803A-3E70C1036F6A}"/>
                  </a:ext>
                </a:extLst>
              </p:cNvPr>
              <p:cNvPicPr>
                <a:picLocks noChangeAspect="1"/>
              </p:cNvPicPr>
              <p:nvPr/>
            </p:nvPicPr>
            <p:blipFill rotWithShape="1">
              <a:blip r:embed="rId5"/>
              <a:srcRect t="-737" b="16108"/>
              <a:stretch/>
            </p:blipFill>
            <p:spPr>
              <a:xfrm>
                <a:off x="3025936" y="3197310"/>
                <a:ext cx="2150354" cy="147886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Graphic 8" descr="Cursor with solid fill">
                <a:extLst>
                  <a:ext uri="{FF2B5EF4-FFF2-40B4-BE49-F238E27FC236}">
                    <a16:creationId xmlns:a16="http://schemas.microsoft.com/office/drawing/2014/main" id="{988A8D55-0099-FE9C-2EC9-71DF7DF789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04733" y="2049486"/>
                <a:ext cx="679165" cy="679165"/>
              </a:xfrm>
              <a:prstGeom prst="rect">
                <a:avLst/>
              </a:prstGeom>
            </p:spPr>
          </p:pic>
          <p:pic>
            <p:nvPicPr>
              <p:cNvPr id="10" name="Graphic 9" descr="Cursor with solid fill">
                <a:extLst>
                  <a:ext uri="{FF2B5EF4-FFF2-40B4-BE49-F238E27FC236}">
                    <a16:creationId xmlns:a16="http://schemas.microsoft.com/office/drawing/2014/main" id="{967C38FB-A804-97FD-F2F3-440B3C0E70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58470" y="4066456"/>
                <a:ext cx="679165" cy="679165"/>
              </a:xfrm>
              <a:prstGeom prst="rect">
                <a:avLst/>
              </a:prstGeom>
            </p:spPr>
          </p:pic>
        </p:grpSp>
        <p:pic>
          <p:nvPicPr>
            <p:cNvPr id="13" name="Picture 12" descr="Authoring Login page.&#10;">
              <a:extLst>
                <a:ext uri="{FF2B5EF4-FFF2-40B4-BE49-F238E27FC236}">
                  <a16:creationId xmlns:a16="http://schemas.microsoft.com/office/drawing/2014/main" id="{3287AF7D-635E-2E8D-8DD4-C5C7D55EF3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1506" y="1068292"/>
              <a:ext cx="3870925" cy="472141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4" name="Graphic 13" descr="Cursor with solid fill">
              <a:extLst>
                <a:ext uri="{FF2B5EF4-FFF2-40B4-BE49-F238E27FC236}">
                  <a16:creationId xmlns:a16="http://schemas.microsoft.com/office/drawing/2014/main" id="{7F45D6D6-B387-E4FA-225C-74ADC150F9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76650" y="3538645"/>
              <a:ext cx="679165" cy="679165"/>
            </a:xfrm>
            <a:prstGeom prst="rect">
              <a:avLst/>
            </a:prstGeom>
          </p:spPr>
        </p:pic>
      </p:grpSp>
    </p:spTree>
    <p:custDataLst>
      <p:tags r:id="rId1"/>
    </p:custDataLst>
    <p:extLst>
      <p:ext uri="{BB962C8B-B14F-4D97-AF65-F5344CB8AC3E}">
        <p14:creationId xmlns:p14="http://schemas.microsoft.com/office/powerpoint/2010/main" val="249044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E4A7F0-A8EB-4C49-91A5-BFE6E7E4E7CF}"/>
              </a:ext>
            </a:extLst>
          </p:cNvPr>
          <p:cNvSpPr>
            <a:spLocks noGrp="1"/>
          </p:cNvSpPr>
          <p:nvPr>
            <p:ph type="title"/>
          </p:nvPr>
        </p:nvSpPr>
        <p:spPr/>
        <p:txBody>
          <a:bodyPr>
            <a:noAutofit/>
          </a:bodyPr>
          <a:lstStyle/>
          <a:p>
            <a:r>
              <a:rPr lang="en-US" sz="3600" dirty="0">
                <a:latin typeface="+mn-lt"/>
              </a:rPr>
              <a:t>Log in to Authoring (continued)</a:t>
            </a:r>
          </a:p>
        </p:txBody>
      </p:sp>
      <p:pic>
        <p:nvPicPr>
          <p:cNvPr id="10" name="Content Placeholder 9" descr="Enter Code page">
            <a:extLst>
              <a:ext uri="{FF2B5EF4-FFF2-40B4-BE49-F238E27FC236}">
                <a16:creationId xmlns:a16="http://schemas.microsoft.com/office/drawing/2014/main" id="{6AB8635C-F523-47B0-BF60-0BEC8D8C5934}"/>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6279" t="5895" r="9797" b="10249"/>
          <a:stretch/>
        </p:blipFill>
        <p:spPr>
          <a:xfrm>
            <a:off x="1345363" y="1221345"/>
            <a:ext cx="4299081" cy="4097006"/>
          </a:xfrm>
          <a:ln w="38100">
            <a:solidFill>
              <a:srgbClr val="C05100"/>
            </a:solidFill>
          </a:ln>
          <a:effectLst>
            <a:outerShdw blurRad="50800" dist="38100" dir="2700000" algn="tl" rotWithShape="0">
              <a:prstClr val="black">
                <a:alpha val="40000"/>
              </a:prstClr>
            </a:outerShdw>
          </a:effectLst>
        </p:spPr>
      </p:pic>
      <p:pic>
        <p:nvPicPr>
          <p:cNvPr id="2" name="Graphic 1" descr="Cursor with solid fill">
            <a:extLst>
              <a:ext uri="{FF2B5EF4-FFF2-40B4-BE49-F238E27FC236}">
                <a16:creationId xmlns:a16="http://schemas.microsoft.com/office/drawing/2014/main" id="{9629ACE3-8125-2A1C-ACEB-9A763D931C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1627" y="3696689"/>
            <a:ext cx="679165" cy="679165"/>
          </a:xfrm>
          <a:prstGeom prst="rect">
            <a:avLst/>
          </a:prstGeom>
        </p:spPr>
      </p:pic>
      <p:sp>
        <p:nvSpPr>
          <p:cNvPr id="7" name="Content Placeholder 6">
            <a:extLst>
              <a:ext uri="{FF2B5EF4-FFF2-40B4-BE49-F238E27FC236}">
                <a16:creationId xmlns:a16="http://schemas.microsoft.com/office/drawing/2014/main" id="{17A50AA4-907C-45F2-B6D9-11DF6591B524}"/>
              </a:ext>
            </a:extLst>
          </p:cNvPr>
          <p:cNvSpPr>
            <a:spLocks noGrp="1"/>
          </p:cNvSpPr>
          <p:nvPr>
            <p:ph sz="half" idx="2"/>
          </p:nvPr>
        </p:nvSpPr>
        <p:spPr/>
        <p:txBody>
          <a:bodyPr/>
          <a:lstStyle/>
          <a:p>
            <a:r>
              <a:rPr lang="en-US" dirty="0">
                <a:solidFill>
                  <a:schemeClr val="tx1">
                    <a:lumMod val="50000"/>
                  </a:schemeClr>
                </a:solidFill>
              </a:rPr>
              <a:t>The system has an authentication process that triggers when you log in from a different device or browser, or after clearing your browser’s cache.</a:t>
            </a:r>
          </a:p>
          <a:p>
            <a:r>
              <a:rPr lang="en-US" dirty="0">
                <a:solidFill>
                  <a:schemeClr val="tx1">
                    <a:lumMod val="50000"/>
                  </a:schemeClr>
                </a:solidFill>
              </a:rPr>
              <a:t>If you see this screen, an email containing the code will be in your inbox.</a:t>
            </a:r>
          </a:p>
          <a:p>
            <a:r>
              <a:rPr lang="en-US" dirty="0">
                <a:solidFill>
                  <a:schemeClr val="tx1">
                    <a:lumMod val="50000"/>
                  </a:schemeClr>
                </a:solidFill>
              </a:rPr>
              <a:t>Enter the code and click Submit.</a:t>
            </a:r>
          </a:p>
          <a:p>
            <a:r>
              <a:rPr lang="en-US" dirty="0">
                <a:solidFill>
                  <a:schemeClr val="tx1">
                    <a:lumMod val="50000"/>
                  </a:schemeClr>
                </a:solidFill>
              </a:rPr>
              <a:t>If you need the code re-sent, click Resend Code.</a:t>
            </a:r>
          </a:p>
        </p:txBody>
      </p:sp>
      <p:sp>
        <p:nvSpPr>
          <p:cNvPr id="3" name="Slide Number Placeholder 2">
            <a:extLst>
              <a:ext uri="{FF2B5EF4-FFF2-40B4-BE49-F238E27FC236}">
                <a16:creationId xmlns:a16="http://schemas.microsoft.com/office/drawing/2014/main" id="{D879E697-0A38-472D-912E-167B441FCAB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361032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175" y="1500805"/>
            <a:ext cx="7244110" cy="2530079"/>
          </a:xfrm>
        </p:spPr>
        <p:txBody>
          <a:bodyPr>
            <a:normAutofit/>
          </a:bodyPr>
          <a:lstStyle/>
          <a:p>
            <a:r>
              <a:rPr lang="en-US" sz="4400" dirty="0">
                <a:latin typeface="+mn-lt"/>
              </a:rPr>
              <a:t>How to Create &amp; Start a Test Session Using the TA Interface</a:t>
            </a:r>
          </a:p>
        </p:txBody>
      </p:sp>
    </p:spTree>
    <p:custDataLst>
      <p:tags r:id="rId1"/>
    </p:custDataLst>
    <p:extLst>
      <p:ext uri="{BB962C8B-B14F-4D97-AF65-F5344CB8AC3E}">
        <p14:creationId xmlns:p14="http://schemas.microsoft.com/office/powerpoint/2010/main" val="70412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p:cNvSpPr>
            <a:spLocks noGrp="1"/>
          </p:cNvSpPr>
          <p:nvPr>
            <p:ph type="title"/>
          </p:nvPr>
        </p:nvSpPr>
        <p:spPr>
          <a:xfrm>
            <a:off x="426231" y="38383"/>
            <a:ext cx="11016200" cy="518012"/>
          </a:xfrm>
        </p:spPr>
        <p:txBody>
          <a:bodyPr>
            <a:normAutofit/>
          </a:bodyPr>
          <a:lstStyle/>
          <a:p>
            <a:r>
              <a:rPr altLang="en-US" dirty="0">
                <a:latin typeface="+mn-lt"/>
              </a:rPr>
              <a:t>Create a Test Session</a:t>
            </a:r>
            <a:r>
              <a:rPr lang="en-US" altLang="en-US" dirty="0">
                <a:latin typeface="+mn-lt"/>
              </a:rPr>
              <a:t>: Test Categories</a:t>
            </a:r>
            <a:endParaRPr altLang="en-US" dirty="0">
              <a:latin typeface="+mn-lt"/>
            </a:endParaRPr>
          </a:p>
        </p:txBody>
      </p:sp>
      <p:sp>
        <p:nvSpPr>
          <p:cNvPr id="15" name="Slide Number Placeholder 3">
            <a:extLst>
              <a:ext uri="{FF2B5EF4-FFF2-40B4-BE49-F238E27FC236}">
                <a16:creationId xmlns:a16="http://schemas.microsoft.com/office/drawing/2014/main" id="{F8D05688-168C-413A-9A94-18AEE0C068CE}"/>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descr="Images displaying the screens used to choose a test category and a specific Authored test.">
            <a:extLst>
              <a:ext uri="{FF2B5EF4-FFF2-40B4-BE49-F238E27FC236}">
                <a16:creationId xmlns:a16="http://schemas.microsoft.com/office/drawing/2014/main" id="{727BAEFA-2276-ED04-D606-34B1A4F4AE57}"/>
              </a:ext>
            </a:extLst>
          </p:cNvPr>
          <p:cNvGrpSpPr/>
          <p:nvPr/>
        </p:nvGrpSpPr>
        <p:grpSpPr>
          <a:xfrm>
            <a:off x="524852" y="1222343"/>
            <a:ext cx="11142295" cy="3918859"/>
            <a:chOff x="524853" y="1009401"/>
            <a:chExt cx="11142295" cy="3918859"/>
          </a:xfrm>
        </p:grpSpPr>
        <p:pic>
          <p:nvPicPr>
            <p:cNvPr id="39" name="Picture 38" descr="A screenshot of a computer&#10;&#10;Description automatically generated with medium confidence">
              <a:extLst>
                <a:ext uri="{FF2B5EF4-FFF2-40B4-BE49-F238E27FC236}">
                  <a16:creationId xmlns:a16="http://schemas.microsoft.com/office/drawing/2014/main" id="{9A85FC00-180C-2722-86A8-F36D713848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02" t="3997" r="6180" b="11219"/>
            <a:stretch/>
          </p:blipFill>
          <p:spPr>
            <a:xfrm>
              <a:off x="524853" y="1009401"/>
              <a:ext cx="5418822" cy="3918859"/>
            </a:xfrm>
            <a:prstGeom prst="rect">
              <a:avLst/>
            </a:prstGeom>
            <a:ln w="12700">
              <a:solidFill>
                <a:schemeClr val="bg1">
                  <a:lumMod val="75000"/>
                </a:schemeClr>
              </a:solidFill>
            </a:ln>
            <a:effectLst/>
          </p:spPr>
        </p:pic>
        <p:pic>
          <p:nvPicPr>
            <p:cNvPr id="42" name="Picture 41" descr="A screenshot of a computer&#10;&#10;Description automatically generated">
              <a:extLst>
                <a:ext uri="{FF2B5EF4-FFF2-40B4-BE49-F238E27FC236}">
                  <a16:creationId xmlns:a16="http://schemas.microsoft.com/office/drawing/2014/main" id="{6A0BF0DD-A7B8-16AE-C3E5-1FBA061C90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84" t="4112" r="6119" b="11103"/>
            <a:stretch/>
          </p:blipFill>
          <p:spPr>
            <a:xfrm>
              <a:off x="6248326" y="1009401"/>
              <a:ext cx="5418822" cy="3918859"/>
            </a:xfrm>
            <a:prstGeom prst="rect">
              <a:avLst/>
            </a:prstGeom>
            <a:ln w="12700">
              <a:solidFill>
                <a:schemeClr val="bg1">
                  <a:lumMod val="75000"/>
                </a:schemeClr>
              </a:solidFill>
            </a:ln>
          </p:spPr>
        </p:pic>
      </p:grpSp>
    </p:spTree>
    <p:custDataLst>
      <p:tags r:id="rId1"/>
    </p:custDataLst>
    <p:extLst>
      <p:ext uri="{BB962C8B-B14F-4D97-AF65-F5344CB8AC3E}">
        <p14:creationId xmlns:p14="http://schemas.microsoft.com/office/powerpoint/2010/main" val="242478991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BBD7C9-CBDB-489E-BE56-82A37935E52F}"/>
              </a:ext>
            </a:extLst>
          </p:cNvPr>
          <p:cNvSpPr>
            <a:spLocks noGrp="1"/>
          </p:cNvSpPr>
          <p:nvPr>
            <p:ph type="title"/>
          </p:nvPr>
        </p:nvSpPr>
        <p:spPr/>
        <p:txBody>
          <a:bodyPr/>
          <a:lstStyle/>
          <a:p>
            <a:r>
              <a:rPr lang="en-US" dirty="0">
                <a:latin typeface="+mn-lt"/>
              </a:rPr>
              <a:t>Filters and Search</a:t>
            </a:r>
          </a:p>
        </p:txBody>
      </p:sp>
      <p:sp>
        <p:nvSpPr>
          <p:cNvPr id="15" name="Slide Number Placeholder 3">
            <a:extLst>
              <a:ext uri="{FF2B5EF4-FFF2-40B4-BE49-F238E27FC236}">
                <a16:creationId xmlns:a16="http://schemas.microsoft.com/office/drawing/2014/main" id="{7E8286EE-2FEA-A32E-2C6C-39D96B92A61D}"/>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descr="Images displaying the screens used to filter and search for Authored tests in TDS.">
            <a:extLst>
              <a:ext uri="{FF2B5EF4-FFF2-40B4-BE49-F238E27FC236}">
                <a16:creationId xmlns:a16="http://schemas.microsoft.com/office/drawing/2014/main" id="{42F91861-669A-EF04-F6D5-2E6AE47A126D}"/>
              </a:ext>
            </a:extLst>
          </p:cNvPr>
          <p:cNvGrpSpPr/>
          <p:nvPr/>
        </p:nvGrpSpPr>
        <p:grpSpPr>
          <a:xfrm>
            <a:off x="182880" y="1089488"/>
            <a:ext cx="11389306" cy="4733834"/>
            <a:chOff x="182880" y="1089488"/>
            <a:chExt cx="11389306" cy="4733834"/>
          </a:xfrm>
        </p:grpSpPr>
        <p:sp>
          <p:nvSpPr>
            <p:cNvPr id="13" name="Arrow: Down 12">
              <a:extLst>
                <a:ext uri="{FF2B5EF4-FFF2-40B4-BE49-F238E27FC236}">
                  <a16:creationId xmlns:a16="http://schemas.microsoft.com/office/drawing/2014/main" id="{C264DA04-EDC3-4F58-9424-FBAE3EEDD347}"/>
                </a:ext>
                <a:ext uri="{C183D7F6-B498-43B3-948B-1728B52AA6E4}">
                  <adec:decorative xmlns:adec="http://schemas.microsoft.com/office/drawing/2017/decorative" val="1"/>
                </a:ext>
              </a:extLst>
            </p:cNvPr>
            <p:cNvSpPr/>
            <p:nvPr/>
          </p:nvSpPr>
          <p:spPr>
            <a:xfrm rot="16200000">
              <a:off x="1338621" y="3860237"/>
              <a:ext cx="376778" cy="596485"/>
            </a:xfrm>
            <a:prstGeom prst="downArrow">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7" name="Group 16">
              <a:extLst>
                <a:ext uri="{FF2B5EF4-FFF2-40B4-BE49-F238E27FC236}">
                  <a16:creationId xmlns:a16="http://schemas.microsoft.com/office/drawing/2014/main" id="{1BE5389D-D182-EB16-DE32-AF2221008D82}"/>
                </a:ext>
              </a:extLst>
            </p:cNvPr>
            <p:cNvGrpSpPr/>
            <p:nvPr/>
          </p:nvGrpSpPr>
          <p:grpSpPr>
            <a:xfrm>
              <a:off x="587441" y="1682441"/>
              <a:ext cx="5430765" cy="3779849"/>
              <a:chOff x="280917" y="1520627"/>
              <a:chExt cx="5829553" cy="4221448"/>
            </a:xfrm>
          </p:grpSpPr>
          <p:pic>
            <p:nvPicPr>
              <p:cNvPr id="6" name="Picture 5">
                <a:extLst>
                  <a:ext uri="{FF2B5EF4-FFF2-40B4-BE49-F238E27FC236}">
                    <a16:creationId xmlns:a16="http://schemas.microsoft.com/office/drawing/2014/main" id="{DF8690F6-BF4B-1C31-245A-AEF64B4B282D}"/>
                  </a:ext>
                </a:extLst>
              </p:cNvPr>
              <p:cNvPicPr>
                <a:picLocks noChangeAspect="1"/>
              </p:cNvPicPr>
              <p:nvPr/>
            </p:nvPicPr>
            <p:blipFill rotWithShape="1">
              <a:blip r:embed="rId4">
                <a:extLst>
                  <a:ext uri="{28A0092B-C50C-407E-A947-70E740481C1C}">
                    <a14:useLocalDpi xmlns:a14="http://schemas.microsoft.com/office/drawing/2010/main" val="0"/>
                  </a:ext>
                </a:extLst>
              </a:blip>
              <a:srcRect b="3447"/>
              <a:stretch/>
            </p:blipFill>
            <p:spPr>
              <a:xfrm>
                <a:off x="280917" y="1520627"/>
                <a:ext cx="5829553" cy="422144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A close up of a logo&#10;&#10;Description automatically generated with low confidence">
                <a:extLst>
                  <a:ext uri="{FF2B5EF4-FFF2-40B4-BE49-F238E27FC236}">
                    <a16:creationId xmlns:a16="http://schemas.microsoft.com/office/drawing/2014/main" id="{2448D8A1-5961-CFFD-211B-66EE2F7027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917" y="1520627"/>
                <a:ext cx="2851897" cy="391437"/>
              </a:xfrm>
              <a:prstGeom prst="rect">
                <a:avLst/>
              </a:prstGeom>
            </p:spPr>
          </p:pic>
        </p:grpSp>
        <p:grpSp>
          <p:nvGrpSpPr>
            <p:cNvPr id="16" name="Group 15">
              <a:extLst>
                <a:ext uri="{FF2B5EF4-FFF2-40B4-BE49-F238E27FC236}">
                  <a16:creationId xmlns:a16="http://schemas.microsoft.com/office/drawing/2014/main" id="{77F02797-842F-4C25-7C9E-5148C9F7A7FD}"/>
                </a:ext>
              </a:extLst>
            </p:cNvPr>
            <p:cNvGrpSpPr/>
            <p:nvPr/>
          </p:nvGrpSpPr>
          <p:grpSpPr>
            <a:xfrm>
              <a:off x="6435002" y="1670925"/>
              <a:ext cx="5007429" cy="3767156"/>
              <a:chOff x="6229135" y="1660400"/>
              <a:chExt cx="5668709" cy="4251532"/>
            </a:xfrm>
          </p:grpSpPr>
          <p:pic>
            <p:nvPicPr>
              <p:cNvPr id="12" name="Picture 11">
                <a:extLst>
                  <a:ext uri="{FF2B5EF4-FFF2-40B4-BE49-F238E27FC236}">
                    <a16:creationId xmlns:a16="http://schemas.microsoft.com/office/drawing/2014/main" id="{9459F0EB-06F3-65AE-6C39-4EF6B2B213DC}"/>
                  </a:ext>
                </a:extLst>
              </p:cNvPr>
              <p:cNvPicPr>
                <a:picLocks noChangeAspect="1"/>
              </p:cNvPicPr>
              <p:nvPr/>
            </p:nvPicPr>
            <p:blipFill>
              <a:blip r:embed="rId6"/>
              <a:stretch>
                <a:fillRect/>
              </a:stretch>
            </p:blipFill>
            <p:spPr>
              <a:xfrm>
                <a:off x="6229135" y="1660400"/>
                <a:ext cx="5668709" cy="425153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4" name="Picture 13" descr="A close up of a logo&#10;&#10;Description automatically generated with low confidence">
                <a:extLst>
                  <a:ext uri="{FF2B5EF4-FFF2-40B4-BE49-F238E27FC236}">
                    <a16:creationId xmlns:a16="http://schemas.microsoft.com/office/drawing/2014/main" id="{F5CBE920-6022-E6AA-FEAF-DAE09262F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135" y="1660400"/>
                <a:ext cx="2806581" cy="385218"/>
              </a:xfrm>
              <a:prstGeom prst="rect">
                <a:avLst/>
              </a:prstGeom>
            </p:spPr>
          </p:pic>
        </p:grpSp>
        <p:grpSp>
          <p:nvGrpSpPr>
            <p:cNvPr id="31" name="Group 30">
              <a:extLst>
                <a:ext uri="{FF2B5EF4-FFF2-40B4-BE49-F238E27FC236}">
                  <a16:creationId xmlns:a16="http://schemas.microsoft.com/office/drawing/2014/main" id="{192160E4-8759-F260-952D-9D8C624A8493}"/>
                </a:ext>
              </a:extLst>
            </p:cNvPr>
            <p:cNvGrpSpPr/>
            <p:nvPr/>
          </p:nvGrpSpPr>
          <p:grpSpPr>
            <a:xfrm>
              <a:off x="426231" y="1089488"/>
              <a:ext cx="2279092" cy="805867"/>
              <a:chOff x="480795" y="779483"/>
              <a:chExt cx="2279092" cy="805867"/>
            </a:xfrm>
          </p:grpSpPr>
          <p:pic>
            <p:nvPicPr>
              <p:cNvPr id="25" name="Picture 24">
                <a:extLst>
                  <a:ext uri="{FF2B5EF4-FFF2-40B4-BE49-F238E27FC236}">
                    <a16:creationId xmlns:a16="http://schemas.microsoft.com/office/drawing/2014/main" id="{C4E1AC26-39C1-5D9D-49C2-65EFEDA19F0F}"/>
                  </a:ext>
                </a:extLst>
              </p:cNvPr>
              <p:cNvPicPr>
                <a:picLocks noChangeAspect="1"/>
              </p:cNvPicPr>
              <p:nvPr/>
            </p:nvPicPr>
            <p:blipFill>
              <a:blip r:embed="rId7"/>
              <a:stretch>
                <a:fillRect/>
              </a:stretch>
            </p:blipFill>
            <p:spPr>
              <a:xfrm>
                <a:off x="480795" y="779483"/>
                <a:ext cx="2279092" cy="537457"/>
              </a:xfrm>
              <a:prstGeom prst="rect">
                <a:avLst/>
              </a:prstGeom>
            </p:spPr>
          </p:pic>
          <p:pic>
            <p:nvPicPr>
              <p:cNvPr id="7" name="Graphic 6" descr="Cursor with solid fill">
                <a:extLst>
                  <a:ext uri="{FF2B5EF4-FFF2-40B4-BE49-F238E27FC236}">
                    <a16:creationId xmlns:a16="http://schemas.microsoft.com/office/drawing/2014/main" id="{C8916386-D9DC-BDA3-B09F-CF2ED928B4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5068" y="1011403"/>
                <a:ext cx="573947" cy="573947"/>
              </a:xfrm>
              <a:prstGeom prst="rect">
                <a:avLst/>
              </a:prstGeom>
            </p:spPr>
          </p:pic>
        </p:grpSp>
        <p:cxnSp>
          <p:nvCxnSpPr>
            <p:cNvPr id="27" name="Straight Arrow Connector 26">
              <a:extLst>
                <a:ext uri="{FF2B5EF4-FFF2-40B4-BE49-F238E27FC236}">
                  <a16:creationId xmlns:a16="http://schemas.microsoft.com/office/drawing/2014/main" id="{6F2B3451-6E57-BF9A-EB85-EB2E5AE40A92}"/>
                </a:ext>
              </a:extLst>
            </p:cNvPr>
            <p:cNvCxnSpPr>
              <a:cxnSpLocks/>
            </p:cNvCxnSpPr>
            <p:nvPr/>
          </p:nvCxnSpPr>
          <p:spPr>
            <a:xfrm>
              <a:off x="182880" y="2718559"/>
              <a:ext cx="429819"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Cursor with solid fill">
              <a:extLst>
                <a:ext uri="{FF2B5EF4-FFF2-40B4-BE49-F238E27FC236}">
                  <a16:creationId xmlns:a16="http://schemas.microsoft.com/office/drawing/2014/main" id="{4C7A0B93-16B4-9300-AAB5-234F5911DD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8094" y="5249375"/>
              <a:ext cx="573947" cy="573947"/>
            </a:xfrm>
            <a:prstGeom prst="rect">
              <a:avLst/>
            </a:prstGeom>
          </p:spPr>
        </p:pic>
        <p:pic>
          <p:nvPicPr>
            <p:cNvPr id="29" name="Graphic 28" descr="Cursor with solid fill">
              <a:extLst>
                <a:ext uri="{FF2B5EF4-FFF2-40B4-BE49-F238E27FC236}">
                  <a16:creationId xmlns:a16="http://schemas.microsoft.com/office/drawing/2014/main" id="{7597A4C6-03E2-11EC-48D9-D7A0C8A473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98239" y="2385442"/>
              <a:ext cx="573947" cy="573947"/>
            </a:xfrm>
            <a:prstGeom prst="rect">
              <a:avLst/>
            </a:prstGeom>
          </p:spPr>
        </p:pic>
        <p:cxnSp>
          <p:nvCxnSpPr>
            <p:cNvPr id="30" name="Straight Arrow Connector 29">
              <a:extLst>
                <a:ext uri="{FF2B5EF4-FFF2-40B4-BE49-F238E27FC236}">
                  <a16:creationId xmlns:a16="http://schemas.microsoft.com/office/drawing/2014/main" id="{8A60EE60-3632-3E0B-A47F-52616BBDB61A}"/>
                </a:ext>
              </a:extLst>
            </p:cNvPr>
            <p:cNvCxnSpPr/>
            <p:nvPr/>
          </p:nvCxnSpPr>
          <p:spPr>
            <a:xfrm>
              <a:off x="6096000" y="2695699"/>
              <a:ext cx="372937"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6935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19056-3B37-4022-9829-B4547C50D0D7}"/>
              </a:ext>
            </a:extLst>
          </p:cNvPr>
          <p:cNvSpPr>
            <a:spLocks noGrp="1"/>
          </p:cNvSpPr>
          <p:nvPr>
            <p:ph type="title"/>
          </p:nvPr>
        </p:nvSpPr>
        <p:spPr/>
        <p:txBody>
          <a:bodyPr/>
          <a:lstStyle/>
          <a:p>
            <a:r>
              <a:rPr lang="en-US" dirty="0">
                <a:latin typeface="+mn-lt"/>
              </a:rPr>
              <a:t>Create a Test Session: Start Session</a:t>
            </a:r>
          </a:p>
        </p:txBody>
      </p:sp>
      <p:sp>
        <p:nvSpPr>
          <p:cNvPr id="11" name="Slide Number Placeholder 3">
            <a:extLst>
              <a:ext uri="{FF2B5EF4-FFF2-40B4-BE49-F238E27FC236}">
                <a16:creationId xmlns:a16="http://schemas.microsoft.com/office/drawing/2014/main" id="{29ACD324-A2B4-4223-8A29-77E098BE2577}"/>
              </a:ext>
              <a:ext uri="{C183D7F6-B498-43B3-948B-1728B52AA6E4}">
                <adec:decorative xmlns:adec="http://schemas.microsoft.com/office/drawing/2017/decorative" val="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9" name="Group 8" descr="Image displaying the TA Interface with a focus on the Start Operational Tests Session button.">
            <a:extLst>
              <a:ext uri="{FF2B5EF4-FFF2-40B4-BE49-F238E27FC236}">
                <a16:creationId xmlns:a16="http://schemas.microsoft.com/office/drawing/2014/main" id="{936AF8DA-11C6-E89C-C203-2C5C390948F0}"/>
              </a:ext>
            </a:extLst>
          </p:cNvPr>
          <p:cNvGrpSpPr/>
          <p:nvPr/>
        </p:nvGrpSpPr>
        <p:grpSpPr>
          <a:xfrm>
            <a:off x="2430592" y="938356"/>
            <a:ext cx="7007477" cy="5366511"/>
            <a:chOff x="2430592" y="801196"/>
            <a:chExt cx="7007477" cy="5366511"/>
          </a:xfrm>
        </p:grpSpPr>
        <p:grpSp>
          <p:nvGrpSpPr>
            <p:cNvPr id="5" name="Group 4">
              <a:extLst>
                <a:ext uri="{FF2B5EF4-FFF2-40B4-BE49-F238E27FC236}">
                  <a16:creationId xmlns:a16="http://schemas.microsoft.com/office/drawing/2014/main" id="{4CBFC073-7A54-877F-82E0-2F5FC9F86FA8}"/>
                </a:ext>
              </a:extLst>
            </p:cNvPr>
            <p:cNvGrpSpPr/>
            <p:nvPr/>
          </p:nvGrpSpPr>
          <p:grpSpPr>
            <a:xfrm>
              <a:off x="2430592" y="801196"/>
              <a:ext cx="7007477" cy="5077090"/>
              <a:chOff x="2430592" y="801196"/>
              <a:chExt cx="7007477" cy="5077090"/>
            </a:xfrm>
            <a:effectLst>
              <a:outerShdw blurRad="50800" dist="38100" dir="2700000" algn="tl" rotWithShape="0">
                <a:prstClr val="black">
                  <a:alpha val="40000"/>
                </a:prstClr>
              </a:outerShdw>
            </a:effectLst>
          </p:grpSpPr>
          <p:pic>
            <p:nvPicPr>
              <p:cNvPr id="4" name="Picture 3" descr="The test selection page showing the Start Operational Tests Session button.">
                <a:extLst>
                  <a:ext uri="{FF2B5EF4-FFF2-40B4-BE49-F238E27FC236}">
                    <a16:creationId xmlns:a16="http://schemas.microsoft.com/office/drawing/2014/main" id="{62E49DDF-985F-9880-3362-CF7B5EFDF756}"/>
                  </a:ext>
                </a:extLst>
              </p:cNvPr>
              <p:cNvPicPr>
                <a:picLocks noChangeAspect="1"/>
              </p:cNvPicPr>
              <p:nvPr/>
            </p:nvPicPr>
            <p:blipFill rotWithShape="1">
              <a:blip r:embed="rId4"/>
              <a:srcRect b="3397"/>
              <a:stretch/>
            </p:blipFill>
            <p:spPr>
              <a:xfrm>
                <a:off x="2430592" y="801196"/>
                <a:ext cx="7007477" cy="5077090"/>
              </a:xfrm>
              <a:prstGeom prst="rect">
                <a:avLst/>
              </a:prstGeom>
              <a:ln w="12700">
                <a:solidFill>
                  <a:schemeClr val="bg1">
                    <a:lumMod val="75000"/>
                  </a:schemeClr>
                </a:solidFill>
              </a:ln>
              <a:effectLst/>
            </p:spPr>
          </p:pic>
          <p:sp>
            <p:nvSpPr>
              <p:cNvPr id="2" name="Rectangle: Rounded Corners 1">
                <a:extLst>
                  <a:ext uri="{FF2B5EF4-FFF2-40B4-BE49-F238E27FC236}">
                    <a16:creationId xmlns:a16="http://schemas.microsoft.com/office/drawing/2014/main" id="{95186ECA-50BD-DE21-C362-2E7E938FC50F}"/>
                  </a:ext>
                </a:extLst>
              </p:cNvPr>
              <p:cNvSpPr/>
              <p:nvPr/>
            </p:nvSpPr>
            <p:spPr>
              <a:xfrm>
                <a:off x="2507530" y="895546"/>
                <a:ext cx="1564849" cy="292231"/>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a:solidFill>
                      <a:schemeClr val="bg1"/>
                    </a:solidFill>
                  </a:ln>
                  <a:solidFill>
                    <a:schemeClr val="bg1"/>
                  </a:solidFill>
                </a:endParaRPr>
              </a:p>
            </p:txBody>
          </p:sp>
        </p:grpSp>
        <p:pic>
          <p:nvPicPr>
            <p:cNvPr id="1026" name="Picture 2" descr="image">
              <a:extLst>
                <a:ext uri="{FF2B5EF4-FFF2-40B4-BE49-F238E27FC236}">
                  <a16:creationId xmlns:a16="http://schemas.microsoft.com/office/drawing/2014/main" id="{D85E370B-E678-3C16-7EF0-4D0AA4B24E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934" r="51893" b="14455"/>
            <a:stretch/>
          </p:blipFill>
          <p:spPr bwMode="auto">
            <a:xfrm>
              <a:off x="2777139" y="848411"/>
              <a:ext cx="1295240" cy="38649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ursor with solid fill">
              <a:extLst>
                <a:ext uri="{FF2B5EF4-FFF2-40B4-BE49-F238E27FC236}">
                  <a16:creationId xmlns:a16="http://schemas.microsoft.com/office/drawing/2014/main" id="{5A7FFC1D-3565-EF7D-0161-792238B623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3258" y="5593760"/>
              <a:ext cx="573947" cy="573947"/>
            </a:xfrm>
            <a:prstGeom prst="rect">
              <a:avLst/>
            </a:prstGeom>
          </p:spPr>
        </p:pic>
        <p:cxnSp>
          <p:nvCxnSpPr>
            <p:cNvPr id="7" name="Straight Arrow Connector 6">
              <a:extLst>
                <a:ext uri="{FF2B5EF4-FFF2-40B4-BE49-F238E27FC236}">
                  <a16:creationId xmlns:a16="http://schemas.microsoft.com/office/drawing/2014/main" id="{BE69A509-BB37-C1FE-5977-91BB0AD6AAA3}"/>
                </a:ext>
              </a:extLst>
            </p:cNvPr>
            <p:cNvCxnSpPr>
              <a:cxnSpLocks/>
            </p:cNvCxnSpPr>
            <p:nvPr/>
          </p:nvCxnSpPr>
          <p:spPr>
            <a:xfrm flipH="1">
              <a:off x="8054794" y="5296394"/>
              <a:ext cx="586166"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597B7EBB-0B20-DBF5-E9F1-2D683BF46841}"/>
              </a:ext>
            </a:extLst>
          </p:cNvPr>
          <p:cNvSpPr txBox="1"/>
          <p:nvPr/>
        </p:nvSpPr>
        <p:spPr>
          <a:xfrm>
            <a:off x="9761408" y="5730920"/>
            <a:ext cx="2138856" cy="369332"/>
          </a:xfrm>
          <a:prstGeom prst="rect">
            <a:avLst/>
          </a:prstGeom>
          <a:noFill/>
        </p:spPr>
        <p:txBody>
          <a:bodyPr wrap="square" rtlCol="0">
            <a:spAutoFit/>
          </a:bodyPr>
          <a:lstStyle/>
          <a:p>
            <a:r>
              <a:rPr lang="en-US" dirty="0"/>
              <a:t>See </a:t>
            </a:r>
            <a:r>
              <a:rPr lang="en-US" dirty="0">
                <a:hlinkClick r:id="rId8"/>
              </a:rPr>
              <a:t>Mini Module 4</a:t>
            </a:r>
            <a:endParaRPr lang="en-US" dirty="0"/>
          </a:p>
        </p:txBody>
      </p:sp>
    </p:spTree>
    <p:custDataLst>
      <p:tags r:id="rId1"/>
    </p:custDataLst>
    <p:extLst>
      <p:ext uri="{BB962C8B-B14F-4D97-AF65-F5344CB8AC3E}">
        <p14:creationId xmlns:p14="http://schemas.microsoft.com/office/powerpoint/2010/main" val="3012521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4.xml><?xml version="1.0" encoding="utf-8"?>
<a:theme xmlns:a="http://schemas.openxmlformats.org/drawingml/2006/main" name="3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3c8d6406-deae-4a0d-a95e-fe53ed4a1ace"/>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60b788f9-dbc8-42fd-99f2-081ed83a52df"/>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47338</TotalTime>
  <Words>2845</Words>
  <Application>Microsoft Office PowerPoint</Application>
  <PresentationFormat>Widescreen</PresentationFormat>
  <Paragraphs>195</Paragraphs>
  <Slides>20</Slides>
  <Notes>20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Arial</vt:lpstr>
      <vt:lpstr>Arial Narrow</vt:lpstr>
      <vt:lpstr>Calibri</vt:lpstr>
      <vt:lpstr>Franklin Gothic Book</vt:lpstr>
      <vt:lpstr>Franklin Gothic Medium</vt:lpstr>
      <vt:lpstr>Gill Sans MT</vt:lpstr>
      <vt:lpstr>Times New Roman</vt:lpstr>
      <vt:lpstr>Cambium Assessment PPT</vt:lpstr>
      <vt:lpstr>1_Cambium Assessment PPT</vt:lpstr>
      <vt:lpstr>2_Cambium Assessment PPT</vt:lpstr>
      <vt:lpstr>3_Cambium Assessment PPT</vt:lpstr>
      <vt:lpstr>Authoring: how to generate, start, and monitor a teacher-authored test session in the test delivery system (TDS) </vt:lpstr>
      <vt:lpstr>Objectives</vt:lpstr>
      <vt:lpstr>How to Access the TA Interface of TDS</vt:lpstr>
      <vt:lpstr>Log in to the TA Interface of TDS</vt:lpstr>
      <vt:lpstr>Log in to Authoring (continued)</vt:lpstr>
      <vt:lpstr>How to Create &amp; Start a Test Session Using the TA Interface</vt:lpstr>
      <vt:lpstr>Create a Test Session: Test Categories</vt:lpstr>
      <vt:lpstr>Filters and Search</vt:lpstr>
      <vt:lpstr>Create a Test Session: Start Session</vt:lpstr>
      <vt:lpstr>Session ID</vt:lpstr>
      <vt:lpstr>Screensaver</vt:lpstr>
      <vt:lpstr>Approving Student Entry</vt:lpstr>
      <vt:lpstr>How to Monitor Student Test Progress</vt:lpstr>
      <vt:lpstr>Test with Potential Issues Table</vt:lpstr>
      <vt:lpstr>How to Pause &amp; Stop a Test Session</vt:lpstr>
      <vt:lpstr>Pausing and Stopping Sessions</vt:lpstr>
      <vt:lpstr>How to Log Out of the TA Interface</vt:lpstr>
      <vt:lpstr>Log Out of the TA Interface</vt:lpstr>
      <vt:lpstr>For More Help</vt:lpstr>
      <vt:lpstr>Training Modules in the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Alexa Patterson</cp:lastModifiedBy>
  <cp:revision>312</cp:revision>
  <cp:lastPrinted>2017-10-19T00:36:21Z</cp:lastPrinted>
  <dcterms:created xsi:type="dcterms:W3CDTF">2020-02-03T21:37:34Z</dcterms:created>
  <dcterms:modified xsi:type="dcterms:W3CDTF">2023-10-27T16:47:50Z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36098C3C-28B4-40C2-AD6F-A582C4F257C5</vt:lpwstr>
  </property>
  <property fmtid="{D5CDD505-2E9C-101B-9397-08002B2CF9AE}" pid="6" name="ArticulatePath">
    <vt:lpwstr>OH Authoring_How to Generate Start and Monitor a Teacher Authored Test Session in the TA Interface</vt:lpwstr>
  </property>
</Properties>
</file>