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 id="2147483815" r:id="rId5"/>
    <p:sldMasterId id="2147483839" r:id="rId6"/>
  </p:sldMasterIdLst>
  <p:notesMasterIdLst>
    <p:notesMasterId r:id="rId27"/>
  </p:notesMasterIdLst>
  <p:handoutMasterIdLst>
    <p:handoutMasterId r:id="rId28"/>
  </p:handoutMasterIdLst>
  <p:sldIdLst>
    <p:sldId id="294" r:id="rId7"/>
    <p:sldId id="314" r:id="rId8"/>
    <p:sldId id="407" r:id="rId9"/>
    <p:sldId id="654" r:id="rId10"/>
    <p:sldId id="719" r:id="rId11"/>
    <p:sldId id="448" r:id="rId12"/>
    <p:sldId id="449" r:id="rId13"/>
    <p:sldId id="424" r:id="rId14"/>
    <p:sldId id="450" r:id="rId15"/>
    <p:sldId id="453" r:id="rId16"/>
    <p:sldId id="452" r:id="rId17"/>
    <p:sldId id="651" r:id="rId18"/>
    <p:sldId id="720" r:id="rId19"/>
    <p:sldId id="500" r:id="rId20"/>
    <p:sldId id="650" r:id="rId21"/>
    <p:sldId id="458" r:id="rId22"/>
    <p:sldId id="258" r:id="rId23"/>
    <p:sldId id="652" r:id="rId24"/>
    <p:sldId id="721" r:id="rId25"/>
    <p:sldId id="410" r:id="rId26"/>
  </p:sldIdLst>
  <p:sldSz cx="12192000" cy="6858000"/>
  <p:notesSz cx="9309100" cy="70231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0BFA1B7A-E745-4A81-94E7-61E884B87F5E}">
          <p14:sldIdLst>
            <p14:sldId id="294"/>
            <p14:sldId id="314"/>
          </p14:sldIdLst>
        </p14:section>
        <p14:section name="Log In" id="{B36BDF96-EF59-4C4C-9EF4-6438BA862074}">
          <p14:sldIdLst>
            <p14:sldId id="407"/>
            <p14:sldId id="654"/>
            <p14:sldId id="719"/>
          </p14:sldIdLst>
        </p14:section>
        <p14:section name="Drill Down into Reports" id="{4430DC4A-BE2C-4687-B111-FAD766B8C923}">
          <p14:sldIdLst>
            <p14:sldId id="448"/>
            <p14:sldId id="449"/>
            <p14:sldId id="424"/>
            <p14:sldId id="450"/>
          </p14:sldIdLst>
        </p14:section>
        <p14:section name="View Items and Rubric &amp; Resources" id="{425CFB88-ACB9-4811-BB58-842FF832F359}">
          <p14:sldIdLst>
            <p14:sldId id="453"/>
            <p14:sldId id="452"/>
            <p14:sldId id="651"/>
            <p14:sldId id="720"/>
            <p14:sldId id="500"/>
          </p14:sldIdLst>
        </p14:section>
        <p14:section name="Student Portfolio Report" id="{468AFEB8-EA74-46CC-832D-1AD5E7AA9BF0}">
          <p14:sldIdLst>
            <p14:sldId id="650"/>
            <p14:sldId id="458"/>
          </p14:sldIdLst>
        </p14:section>
        <p14:section name="Student ISR" id="{389D498D-8A63-4879-B3AE-444D260EF46C}">
          <p14:sldIdLst>
            <p14:sldId id="258"/>
            <p14:sldId id="652"/>
          </p14:sldIdLst>
        </p14:section>
        <p14:section name="More Information" id="{99714F17-C54E-4CF6-AEDD-8DDF38E0C3FE}">
          <p14:sldIdLst>
            <p14:sldId id="721"/>
            <p14:sldId id="410"/>
          </p14:sldIdLst>
        </p14:section>
      </p14:sectionLst>
    </p:ex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 id="7" name="Microsoft Office User" initials="Office [7]" lastIdx="1" clrIdx="6"/>
  <p:cmAuthor id="8" name="Microsoft Office User" initials="Office [6]" lastIdx="1" clrIdx="7"/>
  <p:cmAuthor id="9" name="Strittmatter, Jennifer G." initials="SJG" lastIdx="68" clrIdx="8">
    <p:extLst>
      <p:ext uri="{19B8F6BF-5375-455C-9EA6-DF929625EA0E}">
        <p15:presenceInfo xmlns:p15="http://schemas.microsoft.com/office/powerpoint/2012/main" userId="S::jstrittmatter@air.org::5b890a84-78d8-4fc1-ac1c-46682033f69d" providerId="AD"/>
      </p:ext>
    </p:extLst>
  </p:cmAuthor>
  <p:cmAuthor id="10" name="Hajara, Debapriya (Diya)" initials="HD(" lastIdx="11" clrIdx="9">
    <p:extLst>
      <p:ext uri="{19B8F6BF-5375-455C-9EA6-DF929625EA0E}">
        <p15:presenceInfo xmlns:p15="http://schemas.microsoft.com/office/powerpoint/2012/main" userId="S-1-5-21-1472932569-214068005-926709054-55701" providerId="AD"/>
      </p:ext>
    </p:extLst>
  </p:cmAuthor>
  <p:cmAuthor id="11" name="Strittmatter, Jennifer" initials="SJ" lastIdx="26" clrIdx="10">
    <p:extLst>
      <p:ext uri="{19B8F6BF-5375-455C-9EA6-DF929625EA0E}">
        <p15:presenceInfo xmlns:p15="http://schemas.microsoft.com/office/powerpoint/2012/main" userId="S-1-5-21-1472932569-214068005-926709054-73878" providerId="AD"/>
      </p:ext>
    </p:extLst>
  </p:cmAuthor>
  <p:cmAuthor id="12" name="Hajara, Debapriya (Diya)" initials="HD( [2]" lastIdx="19" clrIdx="11">
    <p:extLst>
      <p:ext uri="{19B8F6BF-5375-455C-9EA6-DF929625EA0E}">
        <p15:presenceInfo xmlns:p15="http://schemas.microsoft.com/office/powerpoint/2012/main" userId="S::dhajara@air.org::9fae8e30-233f-4c0c-bb91-bada5e8377f7" providerId="AD"/>
      </p:ext>
    </p:extLst>
  </p:cmAuthor>
  <p:cmAuthor id="13" name="Assaker, Rima H." initials="ARH" lastIdx="3" clrIdx="12">
    <p:extLst>
      <p:ext uri="{19B8F6BF-5375-455C-9EA6-DF929625EA0E}">
        <p15:presenceInfo xmlns:p15="http://schemas.microsoft.com/office/powerpoint/2012/main" userId="S::rassaker@air.org::f324289e-7882-4036-860b-9532c4f6fcdc" providerId="AD"/>
      </p:ext>
    </p:extLst>
  </p:cmAuthor>
  <p:cmAuthor id="14" name="Bryant, Scott" initials="BS" lastIdx="3" clrIdx="13">
    <p:extLst>
      <p:ext uri="{19B8F6BF-5375-455C-9EA6-DF929625EA0E}">
        <p15:presenceInfo xmlns:p15="http://schemas.microsoft.com/office/powerpoint/2012/main" userId="S::10004330@id.ohio.gov::58570aa4-7d8d-46ba-bdd4-5b7455289caf" providerId="AD"/>
      </p:ext>
    </p:extLst>
  </p:cmAuthor>
  <p:cmAuthor id="15" name="Eugenia Kim" initials="EK" lastIdx="12" clrIdx="14">
    <p:extLst>
      <p:ext uri="{19B8F6BF-5375-455C-9EA6-DF929625EA0E}">
        <p15:presenceInfo xmlns:p15="http://schemas.microsoft.com/office/powerpoint/2012/main" userId="S::eugenia.kim@cambiumassessment.com::ba5101d1-58f2-460e-ba1b-f2c9b18296d6" providerId="AD"/>
      </p:ext>
    </p:extLst>
  </p:cmAuthor>
  <p:cmAuthor id="16" name="RG" initials="RG" lastIdx="3" clrIdx="15">
    <p:extLst>
      <p:ext uri="{19B8F6BF-5375-455C-9EA6-DF929625EA0E}">
        <p15:presenceInfo xmlns:p15="http://schemas.microsoft.com/office/powerpoint/2012/main" userId="RG" providerId="None"/>
      </p:ext>
    </p:extLst>
  </p:cmAuthor>
  <p:cmAuthor id="17" name="Jennifer Strittmatter" initials="JS" lastIdx="1" clrIdx="16">
    <p:extLst>
      <p:ext uri="{19B8F6BF-5375-455C-9EA6-DF929625EA0E}">
        <p15:presenceInfo xmlns:p15="http://schemas.microsoft.com/office/powerpoint/2012/main" userId="S::jennifer.strittmatter@cambiumassessment.com::e8934ff7-9e4a-4c8d-9513-cfdab75a79b2" providerId="AD"/>
      </p:ext>
    </p:extLst>
  </p:cmAuthor>
  <p:cmAuthor id="18" name="Mills, Monica" initials="MM" lastIdx="1" clrIdx="17">
    <p:extLst>
      <p:ext uri="{19B8F6BF-5375-455C-9EA6-DF929625EA0E}">
        <p15:presenceInfo xmlns:p15="http://schemas.microsoft.com/office/powerpoint/2012/main" userId="Mills, Monica" providerId="None"/>
      </p:ext>
    </p:extLst>
  </p:cmAuthor>
  <p:cmAuthor id="19" name="Hannah Hattamer" initials="HH" lastIdx="2" clrIdx="18">
    <p:extLst>
      <p:ext uri="{19B8F6BF-5375-455C-9EA6-DF929625EA0E}">
        <p15:presenceInfo xmlns:p15="http://schemas.microsoft.com/office/powerpoint/2012/main" userId="S::hannah.hattamer@cambiumassessment.com::081f2ea5-9ee1-4d65-901b-dad6708754cd" providerId="AD"/>
      </p:ext>
    </p:extLst>
  </p:cmAuthor>
  <p:cmAuthor id="20" name="Monica Mills" initials="MM" lastIdx="4" clrIdx="19">
    <p:extLst>
      <p:ext uri="{19B8F6BF-5375-455C-9EA6-DF929625EA0E}">
        <p15:presenceInfo xmlns:p15="http://schemas.microsoft.com/office/powerpoint/2012/main" userId="S::monica.mills@cambiumassessment.com::23239697-e21f-4bcd-a872-d364e6b1047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100"/>
    <a:srgbClr val="BFBFBF"/>
    <a:srgbClr val="005E9E"/>
    <a:srgbClr val="FFFFFF"/>
    <a:srgbClr val="505A08"/>
    <a:srgbClr val="03315F"/>
    <a:srgbClr val="224975"/>
    <a:srgbClr val="586B80"/>
    <a:srgbClr val="53565A"/>
    <a:srgbClr val="2C9E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71447" autoAdjust="0"/>
  </p:normalViewPr>
  <p:slideViewPr>
    <p:cSldViewPr snapToGrid="0">
      <p:cViewPr varScale="1">
        <p:scale>
          <a:sx n="47" d="100"/>
          <a:sy n="47" d="100"/>
        </p:scale>
        <p:origin x="712" y="52"/>
      </p:cViewPr>
      <p:guideLst>
        <p:guide orient="horz" pos="384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5429"/>
    </p:cViewPr>
  </p:sorterViewPr>
  <p:notesViewPr>
    <p:cSldViewPr snapToGrid="0">
      <p:cViewPr varScale="1">
        <p:scale>
          <a:sx n="112" d="100"/>
          <a:sy n="112" d="100"/>
        </p:scale>
        <p:origin x="244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commentAuthors" Target="commentAuthors.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dirty="0"/>
              <a:t>(added from Insert tab, Header &amp; Footer icon, Fixed Date and time)  1/23/2018</a:t>
            </a:r>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altLang="en-US" dirty="0"/>
              <a:t>Welcome to the How Educator-Authored Tests Are Reported in the Centralized Reporting System training module. This module is part of a series of training modules on the Authoring System. This module explains how educator-authored tests are reported in the Centralized Reporting System (CRS).</a:t>
            </a:r>
          </a:p>
          <a:p>
            <a:pPr lvl="0"/>
            <a:endParaRPr lang="en-US" dirty="0"/>
          </a:p>
          <a:p>
            <a:pPr lvl="0"/>
            <a:r>
              <a:rPr lang="en-US" dirty="0"/>
              <a:t>Please consult the Idaho portal and the Centralized Reporting System User Guide for additional information about specific features of your state’s Centralized Reporting System. You can also refer to the Authoring System User Guide for more detailed information on features in the Authoring System. </a:t>
            </a:r>
          </a:p>
          <a:p>
            <a:endParaRPr lang="en-US" dirty="0"/>
          </a:p>
        </p:txBody>
      </p:sp>
      <p:sp>
        <p:nvSpPr>
          <p:cNvPr id="4" name="Slide Number Placeholder 3"/>
          <p:cNvSpPr>
            <a:spLocks noGrp="1"/>
          </p:cNvSpPr>
          <p:nvPr>
            <p:ph type="sldNum" sz="quarter" idx="10"/>
          </p:nvPr>
        </p:nvSpPr>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dirty="0"/>
              <a:t>(added from Insert tab, Header &amp; Footer icon, Fixed Date and time)  1/23/2018</a:t>
            </a:r>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dirty="0"/>
              <a:t>Presentation Title (added from Insert tab, Header &amp; Footer icon)</a:t>
            </a:r>
          </a:p>
        </p:txBody>
      </p:sp>
      <p:sp>
        <p:nvSpPr>
          <p:cNvPr id="10" name="Slide Image Placeholder 9">
            <a:extLst>
              <a:ext uri="{FF2B5EF4-FFF2-40B4-BE49-F238E27FC236}">
                <a16:creationId xmlns:a16="http://schemas.microsoft.com/office/drawing/2014/main" id="{4DC0861F-8D0A-4A7B-ABF8-E3B188056EEF}"/>
              </a:ext>
            </a:extLst>
          </p:cNvPr>
          <p:cNvSpPr>
            <a:spLocks noGrp="1" noRot="1" noChangeAspect="1"/>
          </p:cNvSpPr>
          <p:nvPr>
            <p:ph type="sldImg"/>
          </p:nvPr>
        </p:nvSpPr>
        <p:spPr/>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In this report, we have expanded the Total Items column. The item number is displayed as a blue item link and the maximum points for the item is displayed under the link. By clicking the blue item link, you can view the actual educator-authored test item. Note that from here you can only see the item, not the student’s response to the item. The data under each item shows the average points earned for each of the aggregate levels. For example, students in Class 1 have earned an average of 1 point on item 1, which is a 1-point item.</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10</a:t>
            </a:fld>
            <a:endParaRPr lang="en-US" dirty="0"/>
          </a:p>
        </p:txBody>
      </p:sp>
      <p:sp>
        <p:nvSpPr>
          <p:cNvPr id="10" name="Slide Image Placeholder 9">
            <a:extLst>
              <a:ext uri="{FF2B5EF4-FFF2-40B4-BE49-F238E27FC236}">
                <a16:creationId xmlns:a16="http://schemas.microsoft.com/office/drawing/2014/main" id="{F1817C05-8F3F-4F77-B000-C615A9070BD9}"/>
              </a:ext>
            </a:extLst>
          </p:cNvPr>
          <p:cNvSpPr>
            <a:spLocks noGrp="1" noRot="1" noChangeAspect="1"/>
          </p:cNvSpPr>
          <p:nvPr>
            <p:ph type="sldImg"/>
          </p:nvPr>
        </p:nvSpPr>
        <p:spPr/>
      </p:sp>
    </p:spTree>
    <p:extLst>
      <p:ext uri="{BB962C8B-B14F-4D97-AF65-F5344CB8AC3E}">
        <p14:creationId xmlns:p14="http://schemas.microsoft.com/office/powerpoint/2010/main" val="755400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In this report, we have expanded the 5 items on which Students Performed Best and the 5 items on which Students Performed the Worst columns. Please note that the 5 best and 5 worst columns will not appear on tests with less than 10 items. </a:t>
            </a:r>
          </a:p>
          <a:p>
            <a:pPr lvl="0"/>
            <a:endParaRPr lang="en-US" dirty="0"/>
          </a:p>
          <a:p>
            <a:pPr lvl="0"/>
            <a:r>
              <a:rPr lang="en-US" dirty="0"/>
              <a:t>The students in this school performed the best on items #1, 2, 3, 10, and 13 and performed the worst on items #9, 11, 12, 14, and 15. The data under each item shows the average points earned for each of the classes. </a:t>
            </a:r>
          </a:p>
          <a:p>
            <a:pPr lvl="0"/>
            <a:endParaRPr lang="en-US" dirty="0"/>
          </a:p>
          <a:p>
            <a:pPr lvl="0"/>
            <a:r>
              <a:rPr lang="en-US" dirty="0"/>
              <a:t>For example, students in Roster 1 have earned an average of 1 point on item #10, which is a 1-point item. By viewing the five assessment items with the highest or lowest average score for students, you can analyze students’ strengths and weaknesses and discuss how they can build on the strengths and address the weaknesses.  </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11</a:t>
            </a:fld>
            <a:endParaRPr lang="en-US" dirty="0"/>
          </a:p>
        </p:txBody>
      </p:sp>
      <p:sp>
        <p:nvSpPr>
          <p:cNvPr id="10" name="Slide Image Placeholder 9">
            <a:extLst>
              <a:ext uri="{FF2B5EF4-FFF2-40B4-BE49-F238E27FC236}">
                <a16:creationId xmlns:a16="http://schemas.microsoft.com/office/drawing/2014/main" id="{1D284055-7461-4EA1-A628-D4109E011A4C}"/>
              </a:ext>
            </a:extLst>
          </p:cNvPr>
          <p:cNvSpPr>
            <a:spLocks noGrp="1" noRot="1" noChangeAspect="1"/>
          </p:cNvSpPr>
          <p:nvPr>
            <p:ph type="sldImg"/>
          </p:nvPr>
        </p:nvSpPr>
        <p:spPr/>
      </p:sp>
    </p:spTree>
    <p:extLst>
      <p:ext uri="{BB962C8B-B14F-4D97-AF65-F5344CB8AC3E}">
        <p14:creationId xmlns:p14="http://schemas.microsoft.com/office/powerpoint/2010/main" val="28925935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r>
              <a:rPr lang="en-US" dirty="0"/>
              <a:t>Now let’s look at the same report using the Performance by Student tab. This is a sample Performance by Student report. </a:t>
            </a:r>
          </a:p>
          <a:p>
            <a:endParaRPr lang="en-US" dirty="0"/>
          </a:p>
          <a:p>
            <a:pPr lvl="0"/>
            <a:r>
              <a:rPr lang="en-US" dirty="0"/>
              <a:t>The layout and information presented in this report is the same as the Performance by Roster page, but this report shows the student-level data. You can also use this report to view the student’s response to the item. We will discuss more about this in the next few slides.</a:t>
            </a:r>
          </a:p>
          <a:p>
            <a:endParaRPr lang="en-US" dirty="0"/>
          </a:p>
          <a:p>
            <a:r>
              <a:rPr lang="en-US" dirty="0"/>
              <a:t>This report allows teachers to compare students’ performance among different students. Teachers can also evaluate how their students performed compared with other students in the school and district.</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12</a:t>
            </a:fld>
            <a:endParaRPr lang="en-US" dirty="0"/>
          </a:p>
        </p:txBody>
      </p:sp>
      <p:sp>
        <p:nvSpPr>
          <p:cNvPr id="10" name="Slide Image Placeholder 9">
            <a:extLst>
              <a:ext uri="{FF2B5EF4-FFF2-40B4-BE49-F238E27FC236}">
                <a16:creationId xmlns:a16="http://schemas.microsoft.com/office/drawing/2014/main" id="{A38AA78E-DA5C-4F42-9513-2BABEEA80D84}"/>
              </a:ext>
            </a:extLst>
          </p:cNvPr>
          <p:cNvSpPr>
            <a:spLocks noGrp="1" noRot="1" noChangeAspect="1"/>
          </p:cNvSpPr>
          <p:nvPr>
            <p:ph type="sldImg"/>
          </p:nvPr>
        </p:nvSpPr>
        <p:spPr/>
      </p:sp>
    </p:spTree>
    <p:extLst>
      <p:ext uri="{BB962C8B-B14F-4D97-AF65-F5344CB8AC3E}">
        <p14:creationId xmlns:p14="http://schemas.microsoft.com/office/powerpoint/2010/main" val="177638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view a student’s response to an item, find that student’s name in the Student column on the left. Then click the blue score link under the numbered item. In this example we look at item #2 for Demo Student. The item view window displays the item along with the answer provided by that student. </a:t>
            </a:r>
            <a:r>
              <a:rPr lang="en-US" altLang="en-US" dirty="0"/>
              <a:t>The student answered correctly for a score of 1 out of 1 point on item #2. The Scoring Assertion lists what the student needed to do to earn full credit for the item and the Outcome is marked with a checkmark.</a:t>
            </a:r>
          </a:p>
          <a:p>
            <a:endParaRPr lang="en-US" dirty="0"/>
          </a:p>
          <a:p>
            <a:r>
              <a:rPr lang="en-US" altLang="en-US" dirty="0"/>
              <a:t>In the teal-colored bar at the top of the window are three navigation tools to help you move between students and items without returning to the report. The name of the selected student displays in the middle box. Clicking the down arrow takes you to the next student listed in the report table. Clicking the up arrow takes you to the previous student. The arrow button on the left moves you to the previous item for the selected student. The arrow button on the right takes you to the next item for the selected student.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You can show or hide a student’s visual settings, like large fonts or different color contrasts, on a per-item basis. To do so, click the toggle above the item on the right side.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You can click the Rubric &amp; Resources tab for associated information.</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13</a:t>
            </a:fld>
            <a:endParaRPr lang="en-US" dirty="0"/>
          </a:p>
        </p:txBody>
      </p:sp>
    </p:spTree>
    <p:extLst>
      <p:ext uri="{BB962C8B-B14F-4D97-AF65-F5344CB8AC3E}">
        <p14:creationId xmlns:p14="http://schemas.microsoft.com/office/powerpoint/2010/main" val="3792034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The Rubric &amp; Resources tab may contain the following, depending on the item and report</a:t>
            </a:r>
            <a:r>
              <a:rPr lang="en-US" dirty="0"/>
              <a:t>: </a:t>
            </a:r>
            <a:endParaRPr lang="en-US" altLang="en-US" dirty="0"/>
          </a:p>
          <a:p>
            <a:pPr marL="171450" indent="-171450">
              <a:buFont typeface="Arial" panose="020B0604020202020204" pitchFamily="34" charset="0"/>
              <a:buChar char="•"/>
            </a:pPr>
            <a:r>
              <a:rPr lang="en-US" dirty="0"/>
              <a:t>Item Details, which may include the item’s topic, difficulty level, and content alignment </a:t>
            </a:r>
          </a:p>
          <a:p>
            <a:pPr marL="171450" indent="-171450">
              <a:buFont typeface="Arial" panose="020B0604020202020204" pitchFamily="34" charset="0"/>
              <a:buChar char="•"/>
            </a:pPr>
            <a:r>
              <a:rPr lang="en-US" dirty="0"/>
              <a:t>Rubric, which displays the criteria used to score an item</a:t>
            </a:r>
          </a:p>
          <a:p>
            <a:pPr marL="171450" indent="-171450">
              <a:buFont typeface="Arial" panose="020B0604020202020204" pitchFamily="34" charset="0"/>
              <a:buChar char="•"/>
            </a:pPr>
            <a:r>
              <a:rPr lang="en-US" dirty="0"/>
              <a:t>Frequency Distribution of Student Responses, which provides a breakdown of how many students earned each possible point value available for the item (not shown)</a:t>
            </a:r>
          </a:p>
          <a:p>
            <a:endParaRPr lang="en-US" altLang="en-US" dirty="0"/>
          </a:p>
          <a:p>
            <a:r>
              <a:rPr lang="en-US" dirty="0"/>
              <a:t>By seeing actual student responses, especially for items that demand higher cognitive complexity, teachers can more precisely identify potential gaps in understanding and use that information to provide targeted instruction.</a:t>
            </a:r>
          </a:p>
          <a:p>
            <a:endParaRPr lang="en-US" altLang="en-US" dirty="0"/>
          </a:p>
          <a:p>
            <a:endParaRPr lang="en-US" altLang="en-US" dirty="0"/>
          </a:p>
          <a:p>
            <a:endParaRPr lang="en-US" altLang="en-US" dirty="0"/>
          </a:p>
        </p:txBody>
      </p:sp>
      <p:sp>
        <p:nvSpPr>
          <p:cNvPr id="4" name="Slide Number Placeholder 3"/>
          <p:cNvSpPr>
            <a:spLocks noGrp="1"/>
          </p:cNvSpPr>
          <p:nvPr>
            <p:ph type="sldNum" sz="quarter" idx="5"/>
          </p:nvPr>
        </p:nvSpPr>
        <p:spPr/>
        <p:txBody>
          <a:bodyPr/>
          <a:lstStyle/>
          <a:p>
            <a:fld id="{4AD116E9-F5F5-482E-B354-EC43FA558A00}" type="slidenum">
              <a:rPr lang="en-US"/>
              <a:pPr/>
              <a:t>14</a:t>
            </a:fld>
            <a:endParaRPr lang="en-US" dirty="0"/>
          </a:p>
        </p:txBody>
      </p:sp>
      <p:sp>
        <p:nvSpPr>
          <p:cNvPr id="6" name="Slide Image Placeholder 5">
            <a:extLst>
              <a:ext uri="{FF2B5EF4-FFF2-40B4-BE49-F238E27FC236}">
                <a16:creationId xmlns:a16="http://schemas.microsoft.com/office/drawing/2014/main" id="{68C455B9-A980-4506-8560-85EE57A03679}"/>
              </a:ext>
            </a:extLst>
          </p:cNvPr>
          <p:cNvSpPr>
            <a:spLocks noGrp="1" noRot="1" noChangeAspect="1"/>
          </p:cNvSpPr>
          <p:nvPr>
            <p:ph type="sldImg"/>
          </p:nvPr>
        </p:nvSpPr>
        <p:spPr/>
      </p:sp>
    </p:spTree>
    <p:extLst>
      <p:ext uri="{BB962C8B-B14F-4D97-AF65-F5344CB8AC3E}">
        <p14:creationId xmlns:p14="http://schemas.microsoft.com/office/powerpoint/2010/main" val="2249714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The Student Portfolio Report allows you to view all the assessments an individual student has completed over time. As a teacher, you can access the student portfolio report by clicking the student name or the magnifying glass view button from the My Students table on Performance by Tests page. Alternatively, any user can simply type in the student ID number into the search box.</a:t>
            </a:r>
          </a:p>
          <a:p>
            <a:endParaRPr lang="en-US" dirty="0"/>
          </a:p>
        </p:txBody>
      </p:sp>
      <p:sp>
        <p:nvSpPr>
          <p:cNvPr id="4" name="Slide Number Placeholder 3"/>
          <p:cNvSpPr>
            <a:spLocks noGrp="1"/>
          </p:cNvSpPr>
          <p:nvPr>
            <p:ph type="sldNum" sz="quarter" idx="5"/>
          </p:nvPr>
        </p:nvSpPr>
        <p:spPr/>
        <p:txBody>
          <a:bodyPr/>
          <a:lstStyle/>
          <a:p>
            <a:fld id="{2A0A903A-3A53-46E4-B8FD-A6E610818D90}" type="slidenum">
              <a:rPr lang="en-US"/>
              <a:pPr/>
              <a:t>15</a:t>
            </a:fld>
            <a:endParaRPr lang="en-US" dirty="0"/>
          </a:p>
        </p:txBody>
      </p:sp>
      <p:sp>
        <p:nvSpPr>
          <p:cNvPr id="6" name="Slide Image Placeholder 5">
            <a:extLst>
              <a:ext uri="{FF2B5EF4-FFF2-40B4-BE49-F238E27FC236}">
                <a16:creationId xmlns:a16="http://schemas.microsoft.com/office/drawing/2014/main" id="{290869D1-1BB8-40D7-A48A-F606408274AC}"/>
              </a:ext>
            </a:extLst>
          </p:cNvPr>
          <p:cNvSpPr>
            <a:spLocks noGrp="1" noRot="1" noChangeAspect="1"/>
          </p:cNvSpPr>
          <p:nvPr>
            <p:ph type="sldImg"/>
          </p:nvPr>
        </p:nvSpPr>
        <p:spPr/>
      </p:sp>
    </p:spTree>
    <p:extLst>
      <p:ext uri="{BB962C8B-B14F-4D97-AF65-F5344CB8AC3E}">
        <p14:creationId xmlns:p14="http://schemas.microsoft.com/office/powerpoint/2010/main" val="3413008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Here’s a sample student portfolio report for Demo Student. The table shows a list of all the tests the student has taken in the current school year. This report can be particularly useful as teachers prepare for the parent-teacher conference, where teachers need to quickly access how a particular student performed across tests.</a:t>
            </a:r>
          </a:p>
          <a:p>
            <a:endParaRPr lang="en-US" dirty="0"/>
          </a:p>
        </p:txBody>
      </p:sp>
      <p:sp>
        <p:nvSpPr>
          <p:cNvPr id="4" name="Slide Number Placeholder 3"/>
          <p:cNvSpPr>
            <a:spLocks noGrp="1"/>
          </p:cNvSpPr>
          <p:nvPr>
            <p:ph type="sldNum" sz="quarter" idx="5"/>
          </p:nvPr>
        </p:nvSpPr>
        <p:spPr/>
        <p:txBody>
          <a:bodyPr/>
          <a:lstStyle/>
          <a:p>
            <a:fld id="{2C7CCC91-3D62-43C2-A928-E3141B66B648}" type="slidenum">
              <a:rPr lang="en-US" smtClean="0"/>
              <a:pPr/>
              <a:t>16</a:t>
            </a:fld>
            <a:endParaRPr lang="en-US" dirty="0"/>
          </a:p>
        </p:txBody>
      </p:sp>
      <p:sp>
        <p:nvSpPr>
          <p:cNvPr id="6" name="Slide Image Placeholder 5">
            <a:extLst>
              <a:ext uri="{FF2B5EF4-FFF2-40B4-BE49-F238E27FC236}">
                <a16:creationId xmlns:a16="http://schemas.microsoft.com/office/drawing/2014/main" id="{B23C1EE4-7FB0-4E76-9059-4A64BB59ECC5}"/>
              </a:ext>
            </a:extLst>
          </p:cNvPr>
          <p:cNvSpPr>
            <a:spLocks noGrp="1" noRot="1" noChangeAspect="1"/>
          </p:cNvSpPr>
          <p:nvPr>
            <p:ph type="sldImg"/>
          </p:nvPr>
        </p:nvSpPr>
        <p:spPr/>
      </p:sp>
    </p:spTree>
    <p:extLst>
      <p:ext uri="{BB962C8B-B14F-4D97-AF65-F5344CB8AC3E}">
        <p14:creationId xmlns:p14="http://schemas.microsoft.com/office/powerpoint/2010/main" val="1463528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As an educator, you might want to batch-print Individual Student Reports (ISRs) or download students’ data into Excel. To generate and export an Individual Student Report (ISR) for a test, use the Student Results Generator. The Student Results Generator can be accessed from almost any Reporting page using the Download Student Results button located in the Features &amp; Tools panel. You can specify the report type and options and elect any combination of test reasons, assessments using the color-coded columns. You can generate either a single ISR or multiple ISRs at once. You can also generate a Student Data File (SDF) in the same way, but your report will be in the form of an Excel or CSV spreadsheet. Once the files are generated, they will be available in the Inbox.</a:t>
            </a:r>
          </a:p>
        </p:txBody>
      </p:sp>
      <p:sp>
        <p:nvSpPr>
          <p:cNvPr id="4" name="Slide Number Placeholder 3"/>
          <p:cNvSpPr>
            <a:spLocks noGrp="1"/>
          </p:cNvSpPr>
          <p:nvPr>
            <p:ph type="sldNum" sz="quarter" idx="5"/>
          </p:nvPr>
        </p:nvSpPr>
        <p:spPr/>
        <p:txBody>
          <a:bodyPr/>
          <a:lstStyle/>
          <a:p>
            <a:fld id="{3C61E274-D409-4004-90C4-5DDCB362AFCF}" type="slidenum">
              <a:rPr lang="en-US"/>
              <a:pPr/>
              <a:t>17</a:t>
            </a:fld>
            <a:endParaRPr lang="en-US" dirty="0"/>
          </a:p>
        </p:txBody>
      </p:sp>
      <p:sp>
        <p:nvSpPr>
          <p:cNvPr id="6" name="Slide Image Placeholder 5">
            <a:extLst>
              <a:ext uri="{FF2B5EF4-FFF2-40B4-BE49-F238E27FC236}">
                <a16:creationId xmlns:a16="http://schemas.microsoft.com/office/drawing/2014/main" id="{0BA2C0DC-0390-43B6-97BF-382AE8B77E01}"/>
              </a:ext>
            </a:extLst>
          </p:cNvPr>
          <p:cNvSpPr>
            <a:spLocks noGrp="1" noRot="1" noChangeAspect="1"/>
          </p:cNvSpPr>
          <p:nvPr>
            <p:ph type="sldImg"/>
          </p:nvPr>
        </p:nvSpPr>
        <p:spPr/>
      </p:sp>
    </p:spTree>
    <p:extLst>
      <p:ext uri="{BB962C8B-B14F-4D97-AF65-F5344CB8AC3E}">
        <p14:creationId xmlns:p14="http://schemas.microsoft.com/office/powerpoint/2010/main" val="25610699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Here is an Individual Student Report for an educator-authored test. Like any other ISR, it includes information about the student, test, and school at the top, and below that a summary of the student’s performance, consisting of percent correct and the score given as a fraction. You can see that this student got seventy-five percent of the test correct, with a score of three out of four points. Below the performance summary is the section How Did Your Child Perform on Each Test Question?, which contains a table for each cluster of standards to which the test is aligned. Each table lists items, the standards (if any) to which the items are aligned, and the scores as fractions. </a:t>
            </a:r>
          </a:p>
          <a:p>
            <a:endParaRPr lang="en-US" dirty="0"/>
          </a:p>
          <a:p>
            <a:r>
              <a:rPr lang="en-US" dirty="0"/>
              <a:t>For more information about ISRs, see your Reporting System User Guide.</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18</a:t>
            </a:fld>
            <a:endParaRPr lang="en-US" dirty="0"/>
          </a:p>
        </p:txBody>
      </p:sp>
      <p:sp>
        <p:nvSpPr>
          <p:cNvPr id="10" name="Slide Image Placeholder 9">
            <a:extLst>
              <a:ext uri="{FF2B5EF4-FFF2-40B4-BE49-F238E27FC236}">
                <a16:creationId xmlns:a16="http://schemas.microsoft.com/office/drawing/2014/main" id="{479E7B96-202F-4B5C-8C1E-37EF01979CA2}"/>
              </a:ext>
            </a:extLst>
          </p:cNvPr>
          <p:cNvSpPr>
            <a:spLocks noGrp="1" noRot="1" noChangeAspect="1"/>
          </p:cNvSpPr>
          <p:nvPr>
            <p:ph type="sldImg"/>
          </p:nvPr>
        </p:nvSpPr>
        <p:spPr/>
      </p:sp>
    </p:spTree>
    <p:extLst>
      <p:ext uri="{BB962C8B-B14F-4D97-AF65-F5344CB8AC3E}">
        <p14:creationId xmlns:p14="http://schemas.microsoft.com/office/powerpoint/2010/main" val="4293665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You can find additional Authoring resources on the Idaho assessment portal. However, if you still require assistance with troubleshooting a technical issue, you may also contact your Helpdesk. When contacting your Helpdesk, please be ready to provide the following information: </a:t>
            </a:r>
          </a:p>
          <a:p>
            <a:endParaRPr lang="en-US" dirty="0"/>
          </a:p>
          <a:p>
            <a:r>
              <a:rPr lang="en-US" dirty="0"/>
              <a:t>Any error messages that are appearing (including codes)</a:t>
            </a:r>
          </a:p>
          <a:p>
            <a:r>
              <a:rPr lang="en-US" dirty="0"/>
              <a:t>Your operating system and browser information</a:t>
            </a:r>
          </a:p>
          <a:p>
            <a:r>
              <a:rPr lang="en-US" dirty="0"/>
              <a:t>Your network configuration information</a:t>
            </a:r>
          </a:p>
          <a:p>
            <a:r>
              <a:rPr lang="en-US" dirty="0"/>
              <a:t>Your contact information for follow-up by phone or email</a:t>
            </a:r>
          </a:p>
          <a:p>
            <a:r>
              <a:rPr lang="en-US" dirty="0"/>
              <a:t>Any other relevant information, such as test names or content areas, student IDs, session IDs, and search criteria</a:t>
            </a:r>
          </a:p>
          <a:p>
            <a:endParaRPr lang="en-US" dirty="0"/>
          </a:p>
          <a:p>
            <a:r>
              <a:rPr lang="en-US" dirty="0"/>
              <a:t>For questions about test administration or policy issues, please contact your district test coordinator.</a:t>
            </a:r>
          </a:p>
          <a:p>
            <a:endParaRPr lang="en-US" dirty="0"/>
          </a:p>
          <a:p>
            <a:r>
              <a:rPr lang="en-US" altLang="en-US" dirty="0"/>
              <a:t>Thank you for taking the time to view this training module. For detailed information, consult your Authoring Guide located on Idaho portal or contact your Help Desk.</a:t>
            </a:r>
          </a:p>
          <a:p>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0840A31-90C4-4115-B521-B8FD53B01173}"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673DD8C9-484B-4848-A8BF-501DE03F0547}"/>
              </a:ext>
            </a:extLst>
          </p:cNvPr>
          <p:cNvSpPr>
            <a:spLocks noGrp="1" noRot="1" noChangeAspect="1"/>
          </p:cNvSpPr>
          <p:nvPr>
            <p:ph type="sldImg"/>
          </p:nvPr>
        </p:nvSpPr>
        <p:spPr/>
      </p:sp>
    </p:spTree>
    <p:extLst>
      <p:ext uri="{BB962C8B-B14F-4D97-AF65-F5344CB8AC3E}">
        <p14:creationId xmlns:p14="http://schemas.microsoft.com/office/powerpoint/2010/main" val="659264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six topics covered in this training module. You can jump to the section slides if you need information on a single topic. The topics 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indent="0">
              <a:buFont typeface="Arial" panose="020B0604020202020204" pitchFamily="34" charset="0"/>
              <a:buNone/>
            </a:pPr>
            <a:r>
              <a:rPr lang="en-US" dirty="0"/>
              <a:t>1. Log in to the Centralized Reporting System (CRS)</a:t>
            </a:r>
          </a:p>
          <a:p>
            <a:pPr marL="0" indent="0">
              <a:buFont typeface="Arial" panose="020B0604020202020204" pitchFamily="34" charset="0"/>
              <a:buNone/>
            </a:pPr>
            <a:r>
              <a:rPr lang="en-US" dirty="0"/>
              <a:t>2. Drill Down into Reports from the Dashboard</a:t>
            </a:r>
          </a:p>
          <a:p>
            <a:pPr marL="0" indent="0">
              <a:buFont typeface="Arial" panose="020B0604020202020204" pitchFamily="34" charset="0"/>
              <a:buNone/>
            </a:pPr>
            <a:r>
              <a:rPr lang="en-US" dirty="0"/>
              <a:t>3. View items and Rubric &amp; Resources</a:t>
            </a:r>
          </a:p>
          <a:p>
            <a:pPr marL="0" indent="0">
              <a:buFont typeface="Arial" panose="020B0604020202020204" pitchFamily="34" charset="0"/>
              <a:buNone/>
            </a:pPr>
            <a:r>
              <a:rPr lang="en-US" dirty="0"/>
              <a:t>4. View the Student Portfolio Report</a:t>
            </a:r>
          </a:p>
          <a:p>
            <a:pPr marL="0" indent="0">
              <a:buFont typeface="Arial" panose="020B0604020202020204" pitchFamily="34" charset="0"/>
              <a:buNone/>
            </a:pPr>
            <a:r>
              <a:rPr lang="en-US" dirty="0"/>
              <a:t>5. Download and Print Individual Student Reports (ISRs)</a:t>
            </a:r>
          </a:p>
          <a:p>
            <a:pPr marL="0" indent="0">
              <a:buFont typeface="Arial" panose="020B0604020202020204" pitchFamily="34" charset="0"/>
              <a:buNone/>
            </a:pPr>
            <a:r>
              <a:rPr lang="en-US" dirty="0"/>
              <a:t>6. More Information and More Modules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a:t>
            </a:fld>
            <a:endParaRPr lang="en-US" dirty="0"/>
          </a:p>
        </p:txBody>
      </p:sp>
      <p:sp>
        <p:nvSpPr>
          <p:cNvPr id="10" name="Slide Image Placeholder 9">
            <a:extLst>
              <a:ext uri="{FF2B5EF4-FFF2-40B4-BE49-F238E27FC236}">
                <a16:creationId xmlns:a16="http://schemas.microsoft.com/office/drawing/2014/main" id="{77BE7E81-2AED-464B-A32A-F42242094041}"/>
              </a:ext>
            </a:extLst>
          </p:cNvPr>
          <p:cNvSpPr>
            <a:spLocks noGrp="1" noRot="1" noChangeAspect="1"/>
          </p:cNvSpPr>
          <p:nvPr>
            <p:ph type="sldImg"/>
          </p:nvPr>
        </p:nvSpPr>
        <p:spPr/>
      </p:sp>
    </p:spTree>
    <p:extLst>
      <p:ext uri="{BB962C8B-B14F-4D97-AF65-F5344CB8AC3E}">
        <p14:creationId xmlns:p14="http://schemas.microsoft.com/office/powerpoint/2010/main" val="3574834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the modules that make up the Authoring system training series. They may be posted on your state assessment portal.</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825661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Educator-authored test results are reported in the Centralized Reporting System. To log in to Reporting, go to your portal. Select the appropriate user role and the Centralized Reporting System card. Enter the email address associated with your Test Information Distribution Engine (TIDE) account and your password. Then select </a:t>
            </a:r>
            <a:r>
              <a:rPr lang="en-US" b="0" dirty="0"/>
              <a:t>Secure Login.</a:t>
            </a:r>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835344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t>
            </a:r>
            <a:r>
              <a:rPr lang="en-US" b="0" i="0" dirty="0"/>
              <a:t>Dashboard Generator </a:t>
            </a:r>
            <a:r>
              <a:rPr lang="en-US" dirty="0"/>
              <a:t>page displays. This page is queued to display BEFORE the appearance of the dashboard so you can easily customize your results </a:t>
            </a:r>
            <a:r>
              <a:rPr lang="en-US" b="0" dirty="0"/>
              <a:t>in order to view only the data that are most helpful to you.</a:t>
            </a:r>
            <a:r>
              <a:rPr lang="en-US" dirty="0"/>
              <a:t> The banner displays your username and your role. Underneath is the </a:t>
            </a:r>
            <a:r>
              <a:rPr lang="en-US" b="0" dirty="0"/>
              <a:t>Inbox, </a:t>
            </a:r>
            <a:r>
              <a:rPr lang="en-US" dirty="0"/>
              <a:t>a</a:t>
            </a:r>
            <a:r>
              <a:rPr lang="en-US" b="1" dirty="0"/>
              <a:t> </a:t>
            </a:r>
            <a:r>
              <a:rPr lang="en-US" b="0" dirty="0"/>
              <a:t>Help </a:t>
            </a:r>
            <a:r>
              <a:rPr lang="en-US" dirty="0"/>
              <a:t>button, and a </a:t>
            </a:r>
            <a:r>
              <a:rPr lang="en-US" b="0" dirty="0"/>
              <a:t>Sign Out </a:t>
            </a:r>
            <a:r>
              <a:rPr lang="en-US" dirty="0"/>
              <a:t>button.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three prominent sections on the page. In section 1, you will find the test group selection section where you can check only the tests that apply to your needs and make those your default selections. In section 2, you can access an individual Student Portfolio report by entering a student ID number in the search box. In section 3, you see the </a:t>
            </a:r>
            <a:r>
              <a:rPr lang="en-US" b="0" dirty="0"/>
              <a:t>Features &amp; Tools </a:t>
            </a:r>
            <a:r>
              <a:rPr lang="en-US" dirty="0"/>
              <a:t>menu where you can take some actions prior to viewing data on the dashboard. </a:t>
            </a:r>
          </a:p>
          <a:p>
            <a:endParaRPr lang="en-US" dirty="0"/>
          </a:p>
          <a:p>
            <a:r>
              <a:rPr lang="en-US" dirty="0"/>
              <a:t>To save your selections, mark the checkbox </a:t>
            </a:r>
            <a:r>
              <a:rPr lang="en-US" b="0" dirty="0"/>
              <a:t>Make these my default selections. </a:t>
            </a:r>
            <a:r>
              <a:rPr lang="en-US" dirty="0"/>
              <a:t>These selections will be set in the Dashboard Generator whenever you log in. </a:t>
            </a:r>
          </a:p>
          <a:p>
            <a:r>
              <a:rPr lang="en-US" dirty="0"/>
              <a:t>Click </a:t>
            </a:r>
            <a:r>
              <a:rPr lang="en-US" b="0" dirty="0"/>
              <a:t>Go to Dashboard.</a:t>
            </a: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a:t>
            </a:fld>
            <a:endParaRPr lang="en-US" dirty="0"/>
          </a:p>
        </p:txBody>
      </p:sp>
    </p:spTree>
    <p:extLst>
      <p:ext uri="{BB962C8B-B14F-4D97-AF65-F5344CB8AC3E}">
        <p14:creationId xmlns:p14="http://schemas.microsoft.com/office/powerpoint/2010/main" val="1472412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school-level users, and district-level users have access to different features and data in the Reporting System. This chart summarizes which students will appear in your reports, the filter options, and the aggregate comparisons available for each of the three roles. </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908031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The Dashboard is </a:t>
            </a:r>
            <a:r>
              <a:rPr lang="en-US" dirty="0"/>
              <a:t>where you can view overall test results on educator-authored tests. For educator-authored tests created in Authoring, a Field Authored test group card will display listing the number of tests taken and the date a test was last taken. The only measure that is reported for the field-authored tests is raw score.</a:t>
            </a:r>
          </a:p>
          <a:p>
            <a:endParaRPr lang="en-US" dirty="0"/>
          </a:p>
          <a:p>
            <a:r>
              <a:rPr lang="en-US" dirty="0"/>
              <a:t>To view results for educator-authored tests, click the underlined test group card name or the magnifying glass view button to the left of it. The Performance on Tests report appears.</a:t>
            </a:r>
          </a:p>
          <a:p>
            <a:endParaRPr lang="en-US" dirty="0"/>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6</a:t>
            </a:fld>
            <a:endParaRPr lang="en-US" dirty="0"/>
          </a:p>
        </p:txBody>
      </p:sp>
      <p:sp>
        <p:nvSpPr>
          <p:cNvPr id="10" name="Slide Image Placeholder 9">
            <a:extLst>
              <a:ext uri="{FF2B5EF4-FFF2-40B4-BE49-F238E27FC236}">
                <a16:creationId xmlns:a16="http://schemas.microsoft.com/office/drawing/2014/main" id="{B06350FF-8D99-4271-8502-9FAF410DF02A}"/>
              </a:ext>
            </a:extLst>
          </p:cNvPr>
          <p:cNvSpPr>
            <a:spLocks noGrp="1" noRot="1" noChangeAspect="1"/>
          </p:cNvSpPr>
          <p:nvPr>
            <p:ph type="sldImg"/>
          </p:nvPr>
        </p:nvSpPr>
        <p:spPr/>
      </p:sp>
    </p:spTree>
    <p:extLst>
      <p:ext uri="{BB962C8B-B14F-4D97-AF65-F5344CB8AC3E}">
        <p14:creationId xmlns:p14="http://schemas.microsoft.com/office/powerpoint/2010/main" val="2250753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Here you see the Performance on Tests report for a teacher. The My Assessments table lists the educator-authored tests the teacher’s students have taken. </a:t>
            </a:r>
            <a:r>
              <a:rPr lang="en-US" altLang="en-US" dirty="0"/>
              <a:t>Each row in the table displays the assessment’s name, test group, test grade, test reason, the number of students who have completed the assessment, the average percent correct for those students, and the date the assessment was last taken. </a:t>
            </a:r>
            <a:r>
              <a:rPr lang="en-US" dirty="0"/>
              <a:t>You can use this table to get an overall snapshot of how students have performed across tests. </a:t>
            </a:r>
            <a:endParaRPr lang="en-US" altLang="en-US" dirty="0"/>
          </a:p>
          <a:p>
            <a:endParaRPr lang="en-US" altLang="en-US" dirty="0"/>
          </a:p>
          <a:p>
            <a:pPr lvl="0"/>
            <a:r>
              <a:rPr lang="en-US" dirty="0"/>
              <a:t>Click the green information button to display a Score Description and bar graph showing the average percent correct for the students who took that test. </a:t>
            </a:r>
          </a:p>
          <a:p>
            <a:pPr lvl="0"/>
            <a:endParaRPr lang="en-US" dirty="0"/>
          </a:p>
          <a:p>
            <a:pPr lvl="0"/>
            <a:r>
              <a:rPr lang="en-US" altLang="en-US" dirty="0"/>
              <a:t>If you’re a teacher, the My Students table lists your students, their student IDs, their most recent assessments, and the dates their most recent assessments were taken. When you click on a student’s name or the magnifying glass view button next to the name, you will see a Student Portfolio Report which includes a list of all assessments taken by that specific student. This report will give you an overall snapshot of how a single student performed over multiple tests. </a:t>
            </a:r>
          </a:p>
          <a:p>
            <a:pPr lvl="0"/>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7</a:t>
            </a:fld>
            <a:endParaRPr lang="en-US" dirty="0"/>
          </a:p>
        </p:txBody>
      </p:sp>
      <p:sp>
        <p:nvSpPr>
          <p:cNvPr id="10" name="Slide Image Placeholder 9">
            <a:extLst>
              <a:ext uri="{FF2B5EF4-FFF2-40B4-BE49-F238E27FC236}">
                <a16:creationId xmlns:a16="http://schemas.microsoft.com/office/drawing/2014/main" id="{92F9E89B-939E-473A-BFC4-7703F49F7852}"/>
              </a:ext>
            </a:extLst>
          </p:cNvPr>
          <p:cNvSpPr>
            <a:spLocks noGrp="1" noRot="1" noChangeAspect="1"/>
          </p:cNvSpPr>
          <p:nvPr>
            <p:ph type="sldImg"/>
          </p:nvPr>
        </p:nvSpPr>
        <p:spPr/>
      </p:sp>
    </p:spTree>
    <p:extLst>
      <p:ext uri="{BB962C8B-B14F-4D97-AF65-F5344CB8AC3E}">
        <p14:creationId xmlns:p14="http://schemas.microsoft.com/office/powerpoint/2010/main" val="838624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CRS provides many helpful tools for customizing reports. These tools are available on many reporting pages and you can use them to help you understand the results of educator-authored tests. These tools include the following:</a:t>
            </a:r>
          </a:p>
          <a:p>
            <a:endParaRPr lang="en-US" dirty="0"/>
          </a:p>
          <a:p>
            <a:r>
              <a:rPr lang="en-US" dirty="0"/>
              <a:t>Sort: You can sort the results in a report by clicking each column header that has a set of sorting arrows in it.  </a:t>
            </a:r>
          </a:p>
          <a:p>
            <a:endParaRPr lang="en-US" dirty="0"/>
          </a:p>
          <a:p>
            <a:r>
              <a:rPr lang="en-US" dirty="0"/>
              <a:t>Filter: You may wish to filter a report to show only certain information. To filter a report, select the Filters tool on the left and then select the desired filter criteria from the drop-down menu and click Apply. The available criteria will depend on the report type and the assessment you are viewing. On the dashboard and the Performance on Tests report, you can quickly focus only on data for the test groups you want to see by selecting those test groups from the drop-down menu and clicking Apply.</a:t>
            </a:r>
          </a:p>
          <a:p>
            <a:endParaRPr lang="en-US" dirty="0"/>
          </a:p>
          <a:p>
            <a:r>
              <a:rPr lang="en-US" dirty="0"/>
              <a:t>Compare: In addition, you can compare your results to your district and school data depending on your user role and if the authored test has been administered by other educators. Simply click the compare with aggregates button, which displays as a set of expansion arrows, to the right of the assessment name.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Export: The Export buttons in each row to the right of the Assessment Name allow you to export that specific test report as a PDF or CSV file. </a:t>
            </a:r>
          </a:p>
          <a:p>
            <a:endParaRPr lang="en-US" dirty="0"/>
          </a:p>
          <a:p>
            <a:r>
              <a:rPr lang="en-US" dirty="0"/>
              <a:t>Features &amp; Tools: Click the Features &amp; Tools button to display a menu of actions you can take, such as Print,  and Download Student Results.</a:t>
            </a:r>
          </a:p>
          <a:p>
            <a:endParaRPr lang="en-US" dirty="0"/>
          </a:p>
          <a:p>
            <a:r>
              <a:rPr lang="en-US" dirty="0"/>
              <a:t>Search: You can search for a specific student by entering the Student ID number in the search field at the upper-right corner.</a:t>
            </a:r>
          </a:p>
          <a:p>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To view results for a specific assessment, click on the assessment name or the magnifying glass view button beside it. The My Students’ Performance on Test report appears.</a:t>
            </a:r>
            <a:endParaRPr lang="en-US" dirty="0"/>
          </a:p>
          <a:p>
            <a:endParaRPr lang="en-US" dirty="0"/>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a:pPr/>
              <a:t>8</a:t>
            </a:fld>
            <a:endParaRPr lang="en-US" dirty="0"/>
          </a:p>
        </p:txBody>
      </p:sp>
      <p:sp>
        <p:nvSpPr>
          <p:cNvPr id="10" name="Slide Image Placeholder 9">
            <a:extLst>
              <a:ext uri="{FF2B5EF4-FFF2-40B4-BE49-F238E27FC236}">
                <a16:creationId xmlns:a16="http://schemas.microsoft.com/office/drawing/2014/main" id="{A0C6230D-7E8E-4368-AB81-D647A001C40C}"/>
              </a:ext>
            </a:extLst>
          </p:cNvPr>
          <p:cNvSpPr>
            <a:spLocks noGrp="1" noRot="1" noChangeAspect="1"/>
          </p:cNvSpPr>
          <p:nvPr>
            <p:ph type="sldImg"/>
          </p:nvPr>
        </p:nvSpPr>
        <p:spPr/>
      </p:sp>
    </p:spTree>
    <p:extLst>
      <p:ext uri="{BB962C8B-B14F-4D97-AF65-F5344CB8AC3E}">
        <p14:creationId xmlns:p14="http://schemas.microsoft.com/office/powerpoint/2010/main" val="3646442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Here is the teacher’s My Students’ Performance on Test report. The navigation trail displays in the gray bar at the top of the report. You can return to a previous report by clicking the underlined name of the report.</a:t>
            </a:r>
          </a:p>
          <a:p>
            <a:endParaRPr lang="en-US" dirty="0"/>
          </a:p>
          <a:p>
            <a:r>
              <a:rPr lang="en-US" dirty="0"/>
              <a:t>School-level users see the similar School Performance on Test report and can drill down to individual teachers in the school. District-level users see the District Performance on Tests report, from which they can drill down to the school report by clicking the name of a school or the magnifying glass view button beside it.</a:t>
            </a:r>
          </a:p>
          <a:p>
            <a:endParaRPr lang="en-US" dirty="0"/>
          </a:p>
          <a:p>
            <a:r>
              <a:rPr lang="en-US" dirty="0"/>
              <a:t>This sample report shows performance by roster. You can toggle between performance by roster and performance by student by using the tabs above the table. You can view aggregate scores for your district, your school, and/or your students on the top rows and underneath that, performance on each roster. </a:t>
            </a:r>
          </a:p>
          <a:p>
            <a:r>
              <a:rPr lang="en-US" dirty="0"/>
              <a:t>Aggregate overall test results are shown on the left. They include the total number of students who completed the test, test completion rate, percent correct, and the average raw score. Unlike other interim or summative assessments, teacher-authored tests are reported with raw scores because the items are not on a scale and there are no item statistics. You can use this roster report to identify which groups of students are struggling and which groups of students are excelling on the test. </a:t>
            </a:r>
          </a:p>
          <a:p>
            <a:endParaRPr lang="en-US" dirty="0"/>
          </a:p>
          <a:p>
            <a:r>
              <a:rPr lang="en-US" dirty="0"/>
              <a:t>You can use the plus and minus signs at the top of the columns to expand or collapse the sections. The section includes all items on the educator authored test (Total Items). If there are 10 or more items in the educator-authored test, 5 Items on which Students Performed the Best and 5 Items on which Students Performed the Worst sections would also appear.</a:t>
            </a:r>
          </a:p>
          <a:p>
            <a:endParaRPr lang="en-US" dirty="0"/>
          </a:p>
          <a:p>
            <a:r>
              <a:rPr lang="en-US" dirty="0"/>
              <a:t>You can print any report you see on your screen. Open the Features &amp; Tools button and select the Print button. Make selections from an options panel, click Confirm, and follow the directions on your browser Print window.</a:t>
            </a:r>
          </a:p>
          <a:p>
            <a:endParaRPr lang="en-US" dirty="0"/>
          </a:p>
          <a:p>
            <a:r>
              <a:rPr lang="en-US" dirty="0"/>
              <a:t>To drill down to a specific roster, click the name or the magnifying glass view button.</a:t>
            </a:r>
          </a:p>
          <a:p>
            <a:endParaRPr lang="en-US" dirty="0"/>
          </a:p>
          <a:p>
            <a:r>
              <a:rPr lang="en-US" dirty="0"/>
              <a:t>We now show you how to interpret the reporting sections and details included in the specific item data.</a:t>
            </a: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9</a:t>
            </a:fld>
            <a:endParaRPr lang="en-US" dirty="0"/>
          </a:p>
        </p:txBody>
      </p:sp>
      <p:sp>
        <p:nvSpPr>
          <p:cNvPr id="10" name="Slide Image Placeholder 9">
            <a:extLst>
              <a:ext uri="{FF2B5EF4-FFF2-40B4-BE49-F238E27FC236}">
                <a16:creationId xmlns:a16="http://schemas.microsoft.com/office/drawing/2014/main" id="{1AF941EC-B590-4072-96DC-8399AD29B282}"/>
              </a:ext>
            </a:extLst>
          </p:cNvPr>
          <p:cNvSpPr>
            <a:spLocks noGrp="1" noRot="1" noChangeAspect="1"/>
          </p:cNvSpPr>
          <p:nvPr>
            <p:ph type="sldImg"/>
          </p:nvPr>
        </p:nvSpPr>
        <p:spPr/>
      </p:sp>
    </p:spTree>
    <p:extLst>
      <p:ext uri="{BB962C8B-B14F-4D97-AF65-F5344CB8AC3E}">
        <p14:creationId xmlns:p14="http://schemas.microsoft.com/office/powerpoint/2010/main" val="32461414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439575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Large Graphic">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nchorCtr="0"/>
          <a:lstStyle/>
          <a:p>
            <a:r>
              <a:rPr lang="en-US" dirty="0"/>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646394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AF50F3-8274-4A32-A389-07F02035926E}"/>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B1E79E14-3BF8-48D7-ADAF-69FEA539CED8}"/>
              </a:ext>
            </a:extLst>
          </p:cNvPr>
          <p:cNvSpPr>
            <a:spLocks noGrp="1"/>
          </p:cNvSpPr>
          <p:nvPr>
            <p:ph type="ftr" sz="quarter" idx="11"/>
          </p:nvPr>
        </p:nvSpPr>
        <p:spPr/>
        <p:txBody>
          <a:bodyPr/>
          <a:lstStyle/>
          <a:p>
            <a:r>
              <a:rPr lang="en-US" dirty="0"/>
              <a:t>Copyright © 20XX Cambium Assessment, Inc. All rights reserved.</a:t>
            </a:r>
          </a:p>
        </p:txBody>
      </p:sp>
      <p:sp>
        <p:nvSpPr>
          <p:cNvPr id="4" name="Slide Number Placeholder 3">
            <a:extLst>
              <a:ext uri="{FF2B5EF4-FFF2-40B4-BE49-F238E27FC236}">
                <a16:creationId xmlns:a16="http://schemas.microsoft.com/office/drawing/2014/main" id="{8B380C6B-958C-41E5-8591-196430A1FB6C}"/>
              </a:ext>
            </a:extLst>
          </p:cNvPr>
          <p:cNvSpPr>
            <a:spLocks noGrp="1"/>
          </p:cNvSpPr>
          <p:nvPr>
            <p:ph type="sldNum" sz="quarter" idx="12"/>
          </p:nvPr>
        </p:nvSpPr>
        <p:spPr/>
        <p:txBody>
          <a:bodyPr/>
          <a:lstStyle/>
          <a:p>
            <a:fld id="{B70F7035-E4E1-4BB6-A0A9-EB548548B6A5}" type="slidenum">
              <a:rPr lang="en-US" smtClean="0"/>
              <a:t>‹#›</a:t>
            </a:fld>
            <a:endParaRPr lang="en-US" dirty="0"/>
          </a:p>
        </p:txBody>
      </p:sp>
    </p:spTree>
    <p:extLst>
      <p:ext uri="{BB962C8B-B14F-4D97-AF65-F5344CB8AC3E}">
        <p14:creationId xmlns:p14="http://schemas.microsoft.com/office/powerpoint/2010/main" val="10536138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31BD0-A441-4EBC-8B96-5DE9533EC8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C21F2E-5849-4BC0-8E4E-4CBABAB1EE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3598F1-120C-4382-8543-07B91613610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1EF2A06-49A8-48E4-9D99-E0A5512A997B}"/>
              </a:ext>
            </a:extLst>
          </p:cNvPr>
          <p:cNvSpPr>
            <a:spLocks noGrp="1"/>
          </p:cNvSpPr>
          <p:nvPr>
            <p:ph type="ftr" sz="quarter" idx="11"/>
          </p:nvPr>
        </p:nvSpPr>
        <p:spPr/>
        <p:txBody>
          <a:bodyPr/>
          <a:lstStyle/>
          <a:p>
            <a:r>
              <a:rPr lang="en-US" dirty="0"/>
              <a:t>Copyright © 20XX Cambium Assessment, Inc. All rights reserved.</a:t>
            </a:r>
          </a:p>
        </p:txBody>
      </p:sp>
      <p:sp>
        <p:nvSpPr>
          <p:cNvPr id="6" name="Slide Number Placeholder 5">
            <a:extLst>
              <a:ext uri="{FF2B5EF4-FFF2-40B4-BE49-F238E27FC236}">
                <a16:creationId xmlns:a16="http://schemas.microsoft.com/office/drawing/2014/main" id="{5F2F455D-608E-4D35-AC25-788686EEC6DA}"/>
              </a:ext>
            </a:extLst>
          </p:cNvPr>
          <p:cNvSpPr>
            <a:spLocks noGrp="1"/>
          </p:cNvSpPr>
          <p:nvPr>
            <p:ph type="sldNum" sz="quarter" idx="12"/>
          </p:nvPr>
        </p:nvSpPr>
        <p:spPr/>
        <p:txBody>
          <a:bodyPr/>
          <a:lstStyle/>
          <a:p>
            <a:fld id="{33FEC4A0-1AC0-4777-A562-BD2764B61ED5}" type="slidenum">
              <a:rPr lang="en-US" smtClean="0"/>
              <a:t>‹#›</a:t>
            </a:fld>
            <a:endParaRPr lang="en-US" dirty="0"/>
          </a:p>
        </p:txBody>
      </p:sp>
    </p:spTree>
    <p:extLst>
      <p:ext uri="{BB962C8B-B14F-4D97-AF65-F5344CB8AC3E}">
        <p14:creationId xmlns:p14="http://schemas.microsoft.com/office/powerpoint/2010/main" val="21233537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111140592"/>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394998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0803027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39718479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9888693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769496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39657400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346938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7526878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6152125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8439602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8202814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7504093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622235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2764469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4333772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Copyright © 20XX Cambium Assessment, Inc. All rights reserved.</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38078066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488" y="1348448"/>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497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701040" y="1502997"/>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7031561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Large Graphic">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nchorCtr="0"/>
          <a:lstStyle/>
          <a:p>
            <a:r>
              <a:rPr lang="en-US" dirty="0"/>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6875324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6240538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AF50F3-8274-4A32-A389-07F02035926E}"/>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B1E79E14-3BF8-48D7-ADAF-69FEA539CED8}"/>
              </a:ext>
            </a:extLst>
          </p:cNvPr>
          <p:cNvSpPr>
            <a:spLocks noGrp="1"/>
          </p:cNvSpPr>
          <p:nvPr>
            <p:ph type="ftr" sz="quarter" idx="11"/>
          </p:nvPr>
        </p:nvSpPr>
        <p:spPr/>
        <p:txBody>
          <a:bodyPr/>
          <a:lstStyle/>
          <a:p>
            <a:r>
              <a:rPr lang="en-US" dirty="0"/>
              <a:t>Copyright © 20XX Cambium Assessment, Inc. All rights reserved.</a:t>
            </a:r>
          </a:p>
        </p:txBody>
      </p:sp>
      <p:sp>
        <p:nvSpPr>
          <p:cNvPr id="4" name="Slide Number Placeholder 3">
            <a:extLst>
              <a:ext uri="{FF2B5EF4-FFF2-40B4-BE49-F238E27FC236}">
                <a16:creationId xmlns:a16="http://schemas.microsoft.com/office/drawing/2014/main" id="{8B380C6B-958C-41E5-8591-196430A1FB6C}"/>
              </a:ext>
            </a:extLst>
          </p:cNvPr>
          <p:cNvSpPr>
            <a:spLocks noGrp="1"/>
          </p:cNvSpPr>
          <p:nvPr>
            <p:ph type="sldNum" sz="quarter" idx="12"/>
          </p:nvPr>
        </p:nvSpPr>
        <p:spPr/>
        <p:txBody>
          <a:bodyPr/>
          <a:lstStyle/>
          <a:p>
            <a:fld id="{B70F7035-E4E1-4BB6-A0A9-EB548548B6A5}" type="slidenum">
              <a:rPr lang="en-US" smtClean="0"/>
              <a:t>‹#›</a:t>
            </a:fld>
            <a:endParaRPr lang="en-US" dirty="0"/>
          </a:p>
        </p:txBody>
      </p:sp>
    </p:spTree>
    <p:extLst>
      <p:ext uri="{BB962C8B-B14F-4D97-AF65-F5344CB8AC3E}">
        <p14:creationId xmlns:p14="http://schemas.microsoft.com/office/powerpoint/2010/main" val="12553961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D42DF-0CB3-4DDF-8AA6-5DAD846E64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62E64E-813F-4126-9476-98C7F5F82B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44FB39-55D1-49F3-A931-7A73E56DC9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9E3193-D446-4D30-83F7-68D6DD6CB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5B0B4C-C36D-468E-A858-0639AE03CE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24BD53-AB50-4611-9216-D2E4324B9C78}"/>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B6BC0189-1C21-4E11-AFDA-1C3DC9C73C5C}"/>
              </a:ext>
            </a:extLst>
          </p:cNvPr>
          <p:cNvSpPr>
            <a:spLocks noGrp="1"/>
          </p:cNvSpPr>
          <p:nvPr>
            <p:ph type="ftr" sz="quarter" idx="11"/>
          </p:nvPr>
        </p:nvSpPr>
        <p:spPr/>
        <p:txBody>
          <a:bodyPr/>
          <a:lstStyle/>
          <a:p>
            <a:r>
              <a:rPr lang="en-US" dirty="0"/>
              <a:t>Copyright © 20XX Cambium Assessment, Inc. All rights reserved.</a:t>
            </a:r>
          </a:p>
        </p:txBody>
      </p:sp>
      <p:sp>
        <p:nvSpPr>
          <p:cNvPr id="9" name="Slide Number Placeholder 8">
            <a:extLst>
              <a:ext uri="{FF2B5EF4-FFF2-40B4-BE49-F238E27FC236}">
                <a16:creationId xmlns:a16="http://schemas.microsoft.com/office/drawing/2014/main" id="{2FA7B2E8-7CC0-4EA5-823D-4ADEECD14929}"/>
              </a:ext>
            </a:extLst>
          </p:cNvPr>
          <p:cNvSpPr>
            <a:spLocks noGrp="1"/>
          </p:cNvSpPr>
          <p:nvPr>
            <p:ph type="sldNum" sz="quarter" idx="12"/>
          </p:nvPr>
        </p:nvSpPr>
        <p:spPr/>
        <p:txBody>
          <a:bodyPr/>
          <a:lstStyle/>
          <a:p>
            <a:fld id="{B70F7035-E4E1-4BB6-A0A9-EB548548B6A5}" type="slidenum">
              <a:rPr lang="en-US" smtClean="0"/>
              <a:t>‹#›</a:t>
            </a:fld>
            <a:endParaRPr lang="en-US" dirty="0"/>
          </a:p>
        </p:txBody>
      </p:sp>
    </p:spTree>
    <p:extLst>
      <p:ext uri="{BB962C8B-B14F-4D97-AF65-F5344CB8AC3E}">
        <p14:creationId xmlns:p14="http://schemas.microsoft.com/office/powerpoint/2010/main" val="14746514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2347182689"/>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25730413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7541361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23858227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22463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28590748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35733603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2770405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9839481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3565424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15841243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7623900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8987955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5933536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127778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89334996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23246879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909501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image" Target="../media/image1.png"/><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theme" Target="../theme/theme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image" Target="../media/image1.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theme" Target="../theme/theme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1" r:id="rId18"/>
    <p:sldLayoutId id="2147483812" r:id="rId19"/>
    <p:sldLayoutId id="2147483813" r:id="rId20"/>
    <p:sldLayoutId id="2147483814" r:id="rId21"/>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1669069641"/>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 id="2147483833" r:id="rId18"/>
    <p:sldLayoutId id="2147483834" r:id="rId19"/>
    <p:sldLayoutId id="2147483835" r:id="rId20"/>
    <p:sldLayoutId id="2147483836" r:id="rId21"/>
    <p:sldLayoutId id="2147483837" r:id="rId22"/>
    <p:sldLayoutId id="2147483838" r:id="rId23"/>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2325399886"/>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 id="2147483857" r:id="rId18"/>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9.xml"/><Relationship Id="rId1" Type="http://schemas.openxmlformats.org/officeDocument/2006/relationships/tags" Target="../tags/tag11.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9.xml"/><Relationship Id="rId1" Type="http://schemas.openxmlformats.org/officeDocument/2006/relationships/tags" Target="../tags/tag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9.xml"/><Relationship Id="rId1" Type="http://schemas.openxmlformats.org/officeDocument/2006/relationships/tags" Target="../tags/tag13.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7.svg"/><Relationship Id="rId2" Type="http://schemas.openxmlformats.org/officeDocument/2006/relationships/slideLayout" Target="../slideLayouts/slideLayout19.xml"/><Relationship Id="rId1" Type="http://schemas.openxmlformats.org/officeDocument/2006/relationships/tags" Target="../tags/tag14.xml"/><Relationship Id="rId6" Type="http://schemas.openxmlformats.org/officeDocument/2006/relationships/image" Target="../media/image6.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0.xml"/><Relationship Id="rId1" Type="http://schemas.openxmlformats.org/officeDocument/2006/relationships/tags" Target="../tags/tag15.xml"/><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15.xml"/><Relationship Id="rId7" Type="http://schemas.openxmlformats.org/officeDocument/2006/relationships/image" Target="../media/image13.png"/><Relationship Id="rId2" Type="http://schemas.openxmlformats.org/officeDocument/2006/relationships/slideLayout" Target="../slideLayouts/slideLayout20.xml"/><Relationship Id="rId1" Type="http://schemas.openxmlformats.org/officeDocument/2006/relationships/tags" Target="../tags/tag16.xml"/><Relationship Id="rId6" Type="http://schemas.openxmlformats.org/officeDocument/2006/relationships/image" Target="../media/image15.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6.png"/><Relationship Id="rId2" Type="http://schemas.openxmlformats.org/officeDocument/2006/relationships/slideLayout" Target="../slideLayouts/slideLayout19.xml"/><Relationship Id="rId1" Type="http://schemas.openxmlformats.org/officeDocument/2006/relationships/tags" Target="../tags/tag17.xml"/><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1.xml"/><Relationship Id="rId1" Type="http://schemas.openxmlformats.org/officeDocument/2006/relationships/tags" Target="../tags/tag18.xml"/><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1.xml"/><Relationship Id="rId1" Type="http://schemas.openxmlformats.org/officeDocument/2006/relationships/tags" Target="../tags/tag19.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1.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1.xml"/><Relationship Id="rId1" Type="http://schemas.openxmlformats.org/officeDocument/2006/relationships/tags" Target="../tags/tag21.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3.xml"/><Relationship Id="rId7" Type="http://schemas.openxmlformats.org/officeDocument/2006/relationships/image" Target="../media/image8.png"/><Relationship Id="rId2" Type="http://schemas.openxmlformats.org/officeDocument/2006/relationships/slideLayout" Target="../slideLayouts/slideLayout25.xml"/><Relationship Id="rId1" Type="http://schemas.openxmlformats.org/officeDocument/2006/relationships/tags" Target="../tags/tag4.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ags" Target="../tags/tag5.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5.xml"/><Relationship Id="rId1" Type="http://schemas.openxmlformats.org/officeDocument/2006/relationships/tags" Target="../tags/tag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6.xml"/><Relationship Id="rId7" Type="http://schemas.openxmlformats.org/officeDocument/2006/relationships/image" Target="../media/image13.png"/><Relationship Id="rId2" Type="http://schemas.openxmlformats.org/officeDocument/2006/relationships/slideLayout" Target="../slideLayouts/slideLayout19.xml"/><Relationship Id="rId1" Type="http://schemas.openxmlformats.org/officeDocument/2006/relationships/tags" Target="../tags/tag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7.png"/><Relationship Id="rId2" Type="http://schemas.openxmlformats.org/officeDocument/2006/relationships/slideLayout" Target="../slideLayouts/slideLayout19.xml"/><Relationship Id="rId1" Type="http://schemas.openxmlformats.org/officeDocument/2006/relationships/tags" Target="../tags/tag8.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8.xml"/><Relationship Id="rId7" Type="http://schemas.openxmlformats.org/officeDocument/2006/relationships/image" Target="../media/image17.png"/><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6.png"/><Relationship Id="rId4" Type="http://schemas.openxmlformats.org/officeDocument/2006/relationships/image" Target="../media/image18.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notesSlide" Target="../notesSlides/notesSlide9.xml"/><Relationship Id="rId7" Type="http://schemas.openxmlformats.org/officeDocument/2006/relationships/image" Target="../media/image6.png"/><Relationship Id="rId2" Type="http://schemas.openxmlformats.org/officeDocument/2006/relationships/slideLayout" Target="../slideLayouts/slideLayout19.xml"/><Relationship Id="rId1" Type="http://schemas.openxmlformats.org/officeDocument/2006/relationships/tags" Target="../tags/tag10.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4.png"/><Relationship Id="rId4" Type="http://schemas.openxmlformats.org/officeDocument/2006/relationships/image" Target="../media/image20.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18933" y="1991723"/>
            <a:ext cx="8864570" cy="1321242"/>
          </a:xfrm>
        </p:spPr>
        <p:txBody>
          <a:bodyPr>
            <a:noAutofit/>
          </a:bodyPr>
          <a:lstStyle/>
          <a:p>
            <a:pPr algn="l"/>
            <a:r>
              <a:rPr lang="en-US" sz="4400" cap="none" dirty="0">
                <a:latin typeface="+mn-lt"/>
              </a:rPr>
              <a:t>AUTHORING: How Educator-Authored Tests Are Reported in the Centralized Reporting System</a:t>
            </a:r>
          </a:p>
        </p:txBody>
      </p:sp>
      <p:sp>
        <p:nvSpPr>
          <p:cNvPr id="3" name="Subtitle 2"/>
          <p:cNvSpPr>
            <a:spLocks noGrp="1"/>
          </p:cNvSpPr>
          <p:nvPr>
            <p:ph type="subTitle" idx="1"/>
          </p:nvPr>
        </p:nvSpPr>
        <p:spPr>
          <a:xfrm>
            <a:off x="1825752" y="4998965"/>
            <a:ext cx="8540496" cy="731519"/>
          </a:xfrm>
        </p:spPr>
        <p:txBody>
          <a:bodyPr>
            <a:normAutofit/>
          </a:bodyPr>
          <a:lstStyle/>
          <a:p>
            <a:pPr algn="l"/>
            <a:r>
              <a:rPr lang="en-US" sz="3200" cap="none" dirty="0">
                <a:latin typeface="+mn-lt"/>
              </a:rPr>
              <a:t>2023–2024</a:t>
            </a:r>
            <a:r>
              <a:rPr lang="en-US" sz="3200" cap="none" dirty="0"/>
              <a:t> </a:t>
            </a:r>
          </a:p>
        </p:txBody>
      </p:sp>
      <p:sp>
        <p:nvSpPr>
          <p:cNvPr id="5" name="Rectangle 4">
            <a:extLst>
              <a:ext uri="{FF2B5EF4-FFF2-40B4-BE49-F238E27FC236}">
                <a16:creationId xmlns:a16="http://schemas.microsoft.com/office/drawing/2014/main" id="{D5148FDF-7F93-4AD8-B82D-57B451598EA5}"/>
              </a:ext>
            </a:extLst>
          </p:cNvPr>
          <p:cNvSpPr/>
          <p:nvPr/>
        </p:nvSpPr>
        <p:spPr>
          <a:xfrm>
            <a:off x="558970" y="6436942"/>
            <a:ext cx="2986715" cy="215444"/>
          </a:xfrm>
          <a:prstGeom prst="rect">
            <a:avLst/>
          </a:prstGeom>
        </p:spPr>
        <p:txBody>
          <a:bodyPr wrap="none">
            <a:spAutoFit/>
          </a:bodyPr>
          <a:lstStyle/>
          <a:p>
            <a:r>
              <a:rPr lang="en-US" sz="800" dirty="0">
                <a:solidFill>
                  <a:schemeClr val="bg1"/>
                </a:solidFill>
              </a:rPr>
              <a:t>Copyright © 2023 Cambium Assessment, Inc. All rights reserved.</a:t>
            </a:r>
          </a:p>
        </p:txBody>
      </p:sp>
    </p:spTree>
    <p:custDataLst>
      <p:tags r:id="rId1"/>
    </p:custDataLst>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F0ABD-1FC8-45A0-A05E-6B337548BE39}"/>
              </a:ext>
            </a:extLst>
          </p:cNvPr>
          <p:cNvSpPr>
            <a:spLocks noGrp="1"/>
          </p:cNvSpPr>
          <p:nvPr>
            <p:ph type="title"/>
          </p:nvPr>
        </p:nvSpPr>
        <p:spPr/>
        <p:txBody>
          <a:bodyPr/>
          <a:lstStyle/>
          <a:p>
            <a:r>
              <a:rPr lang="en-US" dirty="0">
                <a:latin typeface="+mn-lt"/>
              </a:rPr>
              <a:t>My Students’ Performance on Test: Total Items</a:t>
            </a:r>
          </a:p>
        </p:txBody>
      </p:sp>
      <p:grpSp>
        <p:nvGrpSpPr>
          <p:cNvPr id="4" name="Group 3" descr="Images displaying a My Students' Performance on Test report with the viewable item open.">
            <a:extLst>
              <a:ext uri="{FF2B5EF4-FFF2-40B4-BE49-F238E27FC236}">
                <a16:creationId xmlns:a16="http://schemas.microsoft.com/office/drawing/2014/main" id="{3412F651-D09C-0C38-8EE9-9589C8EF7EE7}"/>
              </a:ext>
            </a:extLst>
          </p:cNvPr>
          <p:cNvGrpSpPr/>
          <p:nvPr/>
        </p:nvGrpSpPr>
        <p:grpSpPr>
          <a:xfrm>
            <a:off x="889480" y="1087780"/>
            <a:ext cx="10798256" cy="4844312"/>
            <a:chOff x="889480" y="1087780"/>
            <a:chExt cx="10798256" cy="4844312"/>
          </a:xfrm>
        </p:grpSpPr>
        <p:pic>
          <p:nvPicPr>
            <p:cNvPr id="8" name="Picture 7">
              <a:extLst>
                <a:ext uri="{FF2B5EF4-FFF2-40B4-BE49-F238E27FC236}">
                  <a16:creationId xmlns:a16="http://schemas.microsoft.com/office/drawing/2014/main" id="{BF71FD48-F187-113E-25C1-899FC730283D}"/>
                </a:ext>
              </a:extLst>
            </p:cNvPr>
            <p:cNvPicPr>
              <a:picLocks noChangeAspect="1"/>
            </p:cNvPicPr>
            <p:nvPr/>
          </p:nvPicPr>
          <p:blipFill>
            <a:blip r:embed="rId4"/>
            <a:stretch>
              <a:fillRect/>
            </a:stretch>
          </p:blipFill>
          <p:spPr>
            <a:xfrm>
              <a:off x="889480" y="1087780"/>
              <a:ext cx="8626413" cy="370367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ED5F2F7C-386E-EA59-3A3D-BFE25FE6277E}"/>
                </a:ext>
              </a:extLst>
            </p:cNvPr>
            <p:cNvPicPr>
              <a:picLocks noChangeAspect="1"/>
            </p:cNvPicPr>
            <p:nvPr/>
          </p:nvPicPr>
          <p:blipFill>
            <a:blip r:embed="rId5"/>
            <a:stretch>
              <a:fillRect/>
            </a:stretch>
          </p:blipFill>
          <p:spPr>
            <a:xfrm>
              <a:off x="6338436" y="3336012"/>
              <a:ext cx="5349300" cy="2596080"/>
            </a:xfrm>
            <a:prstGeom prst="rect">
              <a:avLst/>
            </a:prstGeom>
            <a:ln w="12700">
              <a:solidFill>
                <a:schemeClr val="bg1">
                  <a:lumMod val="75000"/>
                </a:schemeClr>
              </a:solidFill>
            </a:ln>
          </p:spPr>
        </p:pic>
        <p:sp>
          <p:nvSpPr>
            <p:cNvPr id="11" name="Flowchart: Connector 10">
              <a:extLst>
                <a:ext uri="{FF2B5EF4-FFF2-40B4-BE49-F238E27FC236}">
                  <a16:creationId xmlns:a16="http://schemas.microsoft.com/office/drawing/2014/main" id="{30CAA666-2ECA-8A7B-7B71-D30DDE859347}"/>
                </a:ext>
              </a:extLst>
            </p:cNvPr>
            <p:cNvSpPr/>
            <p:nvPr/>
          </p:nvSpPr>
          <p:spPr>
            <a:xfrm>
              <a:off x="5620512" y="2194560"/>
              <a:ext cx="316992" cy="268224"/>
            </a:xfrm>
            <a:prstGeom prst="flowChartConnector">
              <a:avLst/>
            </a:prstGeom>
            <a:noFill/>
            <a:ln w="38100">
              <a:solidFill>
                <a:srgbClr val="C05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cxnSp>
          <p:nvCxnSpPr>
            <p:cNvPr id="13" name="Straight Arrow Connector 12">
              <a:extLst>
                <a:ext uri="{FF2B5EF4-FFF2-40B4-BE49-F238E27FC236}">
                  <a16:creationId xmlns:a16="http://schemas.microsoft.com/office/drawing/2014/main" id="{DFDD5CFC-9B9F-B2C1-2259-1698783C38F0}"/>
                </a:ext>
              </a:extLst>
            </p:cNvPr>
            <p:cNvCxnSpPr>
              <a:stCxn id="11" idx="5"/>
            </p:cNvCxnSpPr>
            <p:nvPr/>
          </p:nvCxnSpPr>
          <p:spPr>
            <a:xfrm>
              <a:off x="5891082" y="2423504"/>
              <a:ext cx="447354" cy="880528"/>
            </a:xfrm>
            <a:prstGeom prst="straightConnector1">
              <a:avLst/>
            </a:prstGeom>
            <a:ln w="38100">
              <a:solidFill>
                <a:srgbClr val="C05100"/>
              </a:solidFill>
              <a:tailEnd type="triangle"/>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9423F621-6C75-4691-9C0E-017A55751089}"/>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10</a:t>
            </a:fld>
            <a:endParaRPr lang="en-US" dirty="0">
              <a:solidFill>
                <a:srgbClr val="FFFFFF">
                  <a:lumMod val="75000"/>
                </a:srgbClr>
              </a:solidFill>
            </a:endParaRPr>
          </a:p>
        </p:txBody>
      </p:sp>
    </p:spTree>
    <p:custDataLst>
      <p:tags r:id="rId1"/>
    </p:custDataLst>
    <p:extLst>
      <p:ext uri="{BB962C8B-B14F-4D97-AF65-F5344CB8AC3E}">
        <p14:creationId xmlns:p14="http://schemas.microsoft.com/office/powerpoint/2010/main" val="986625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D3A49-76EA-4DAE-B56D-D302BAD718BF}"/>
              </a:ext>
            </a:extLst>
          </p:cNvPr>
          <p:cNvSpPr>
            <a:spLocks noGrp="1"/>
          </p:cNvSpPr>
          <p:nvPr>
            <p:ph type="title"/>
          </p:nvPr>
        </p:nvSpPr>
        <p:spPr/>
        <p:txBody>
          <a:bodyPr>
            <a:normAutofit/>
          </a:bodyPr>
          <a:lstStyle/>
          <a:p>
            <a:r>
              <a:rPr lang="en-US" dirty="0">
                <a:latin typeface="+mn-lt"/>
              </a:rPr>
              <a:t>My Students’ Performance on Test: 5 Best and 5 Worst Items</a:t>
            </a:r>
          </a:p>
        </p:txBody>
      </p:sp>
      <p:grpSp>
        <p:nvGrpSpPr>
          <p:cNvPr id="45" name="Group 44" descr="An image displaying the two &quot;5 items&quot; categories.">
            <a:extLst>
              <a:ext uri="{FF2B5EF4-FFF2-40B4-BE49-F238E27FC236}">
                <a16:creationId xmlns:a16="http://schemas.microsoft.com/office/drawing/2014/main" id="{305B0BF6-F6FF-7683-59F5-8740D9B7B702}"/>
              </a:ext>
            </a:extLst>
          </p:cNvPr>
          <p:cNvGrpSpPr/>
          <p:nvPr/>
        </p:nvGrpSpPr>
        <p:grpSpPr>
          <a:xfrm>
            <a:off x="719049" y="1562526"/>
            <a:ext cx="10723382" cy="3422694"/>
            <a:chOff x="869350" y="1474770"/>
            <a:chExt cx="10453300" cy="3243534"/>
          </a:xfrm>
          <a:effectLst>
            <a:outerShdw blurRad="50800" dist="38100" dir="2700000" algn="tl" rotWithShape="0">
              <a:prstClr val="black">
                <a:alpha val="40000"/>
              </a:prstClr>
            </a:outerShdw>
          </a:effectLst>
        </p:grpSpPr>
        <p:grpSp>
          <p:nvGrpSpPr>
            <p:cNvPr id="29" name="Group 28">
              <a:extLst>
                <a:ext uri="{FF2B5EF4-FFF2-40B4-BE49-F238E27FC236}">
                  <a16:creationId xmlns:a16="http://schemas.microsoft.com/office/drawing/2014/main" id="{0B23F3E7-CD18-0465-AE1C-FB5980F2B207}"/>
                </a:ext>
              </a:extLst>
            </p:cNvPr>
            <p:cNvGrpSpPr/>
            <p:nvPr/>
          </p:nvGrpSpPr>
          <p:grpSpPr>
            <a:xfrm>
              <a:off x="869350" y="1489734"/>
              <a:ext cx="10453300" cy="3228570"/>
              <a:chOff x="1537771" y="1782342"/>
              <a:chExt cx="9391470" cy="2537411"/>
            </a:xfrm>
          </p:grpSpPr>
          <p:pic>
            <p:nvPicPr>
              <p:cNvPr id="24" name="Picture 23">
                <a:extLst>
                  <a:ext uri="{FF2B5EF4-FFF2-40B4-BE49-F238E27FC236}">
                    <a16:creationId xmlns:a16="http://schemas.microsoft.com/office/drawing/2014/main" id="{7A6923CF-7ADF-2424-21FE-8D4103FDBC00}"/>
                  </a:ext>
                </a:extLst>
              </p:cNvPr>
              <p:cNvPicPr>
                <a:picLocks noChangeAspect="1"/>
              </p:cNvPicPr>
              <p:nvPr/>
            </p:nvPicPr>
            <p:blipFill>
              <a:blip r:embed="rId4"/>
              <a:stretch>
                <a:fillRect/>
              </a:stretch>
            </p:blipFill>
            <p:spPr>
              <a:xfrm>
                <a:off x="1537771" y="1782342"/>
                <a:ext cx="5775849" cy="2537411"/>
              </a:xfrm>
              <a:prstGeom prst="rect">
                <a:avLst/>
              </a:prstGeom>
            </p:spPr>
          </p:pic>
          <p:pic>
            <p:nvPicPr>
              <p:cNvPr id="26" name="Picture 25">
                <a:extLst>
                  <a:ext uri="{FF2B5EF4-FFF2-40B4-BE49-F238E27FC236}">
                    <a16:creationId xmlns:a16="http://schemas.microsoft.com/office/drawing/2014/main" id="{0F9BF989-E712-F1B5-6A64-B1BF8B5911F0}"/>
                  </a:ext>
                </a:extLst>
              </p:cNvPr>
              <p:cNvPicPr>
                <a:picLocks noChangeAspect="1"/>
              </p:cNvPicPr>
              <p:nvPr/>
            </p:nvPicPr>
            <p:blipFill>
              <a:blip r:embed="rId5"/>
              <a:stretch>
                <a:fillRect/>
              </a:stretch>
            </p:blipFill>
            <p:spPr>
              <a:xfrm>
                <a:off x="7313620" y="2409455"/>
                <a:ext cx="3615621" cy="1885914"/>
              </a:xfrm>
              <a:prstGeom prst="rect">
                <a:avLst/>
              </a:prstGeom>
            </p:spPr>
          </p:pic>
          <p:pic>
            <p:nvPicPr>
              <p:cNvPr id="28" name="Picture 27">
                <a:extLst>
                  <a:ext uri="{FF2B5EF4-FFF2-40B4-BE49-F238E27FC236}">
                    <a16:creationId xmlns:a16="http://schemas.microsoft.com/office/drawing/2014/main" id="{588F8454-092A-3B6A-972C-79535CF0FE44}"/>
                  </a:ext>
                </a:extLst>
              </p:cNvPr>
              <p:cNvPicPr>
                <a:picLocks noChangeAspect="1"/>
              </p:cNvPicPr>
              <p:nvPr/>
            </p:nvPicPr>
            <p:blipFill>
              <a:blip r:embed="rId6"/>
              <a:stretch>
                <a:fillRect/>
              </a:stretch>
            </p:blipFill>
            <p:spPr>
              <a:xfrm>
                <a:off x="7313620" y="1782342"/>
                <a:ext cx="3615621" cy="335274"/>
              </a:xfrm>
              <a:prstGeom prst="rect">
                <a:avLst/>
              </a:prstGeom>
            </p:spPr>
          </p:pic>
        </p:grpSp>
        <p:sp>
          <p:nvSpPr>
            <p:cNvPr id="30" name="Flowchart: Connector 29">
              <a:extLst>
                <a:ext uri="{FF2B5EF4-FFF2-40B4-BE49-F238E27FC236}">
                  <a16:creationId xmlns:a16="http://schemas.microsoft.com/office/drawing/2014/main" id="{CB1D54C2-F08F-7279-FE0A-76BD25655ABC}"/>
                </a:ext>
                <a:ext uri="{C183D7F6-B498-43B3-948B-1728B52AA6E4}">
                  <adec:decorative xmlns:adec="http://schemas.microsoft.com/office/drawing/2017/decorative" val="1"/>
                </a:ext>
              </a:extLst>
            </p:cNvPr>
            <p:cNvSpPr/>
            <p:nvPr/>
          </p:nvSpPr>
          <p:spPr>
            <a:xfrm>
              <a:off x="5816897" y="2549004"/>
              <a:ext cx="279103" cy="267348"/>
            </a:xfrm>
            <a:prstGeom prst="flowChartConnector">
              <a:avLst/>
            </a:prstGeom>
            <a:noFill/>
            <a:ln w="28575">
              <a:solidFill>
                <a:srgbClr val="C05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31" name="Flowchart: Connector 30">
              <a:extLst>
                <a:ext uri="{FF2B5EF4-FFF2-40B4-BE49-F238E27FC236}">
                  <a16:creationId xmlns:a16="http://schemas.microsoft.com/office/drawing/2014/main" id="{4776A709-1EC0-31DC-253D-5D1F3E2EAF1F}"/>
                </a:ext>
                <a:ext uri="{C183D7F6-B498-43B3-948B-1728B52AA6E4}">
                  <adec:decorative xmlns:adec="http://schemas.microsoft.com/office/drawing/2017/decorative" val="1"/>
                </a:ext>
              </a:extLst>
            </p:cNvPr>
            <p:cNvSpPr/>
            <p:nvPr/>
          </p:nvSpPr>
          <p:spPr>
            <a:xfrm>
              <a:off x="5816897" y="4408297"/>
              <a:ext cx="279103" cy="267348"/>
            </a:xfrm>
            <a:prstGeom prst="flowChartConnector">
              <a:avLst/>
            </a:prstGeom>
            <a:noFill/>
            <a:ln w="28575">
              <a:solidFill>
                <a:srgbClr val="C05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cxnSp>
          <p:nvCxnSpPr>
            <p:cNvPr id="33" name="Straight Connector 32">
              <a:extLst>
                <a:ext uri="{FF2B5EF4-FFF2-40B4-BE49-F238E27FC236}">
                  <a16:creationId xmlns:a16="http://schemas.microsoft.com/office/drawing/2014/main" id="{D34B6CB2-5300-5857-2131-98A7019BA880}"/>
                </a:ext>
              </a:extLst>
            </p:cNvPr>
            <p:cNvCxnSpPr>
              <a:cxnSpLocks/>
            </p:cNvCxnSpPr>
            <p:nvPr/>
          </p:nvCxnSpPr>
          <p:spPr>
            <a:xfrm>
              <a:off x="869350" y="1489734"/>
              <a:ext cx="0" cy="32285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AA2527E-B14E-1B68-0B6D-FD8542843F11}"/>
                </a:ext>
              </a:extLst>
            </p:cNvPr>
            <p:cNvCxnSpPr>
              <a:cxnSpLocks/>
            </p:cNvCxnSpPr>
            <p:nvPr/>
          </p:nvCxnSpPr>
          <p:spPr>
            <a:xfrm>
              <a:off x="11322650" y="1489734"/>
              <a:ext cx="0" cy="32285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8BAADC0-0497-8BC8-A37A-D19E8177602C}"/>
                </a:ext>
              </a:extLst>
            </p:cNvPr>
            <p:cNvCxnSpPr>
              <a:cxnSpLocks/>
            </p:cNvCxnSpPr>
            <p:nvPr/>
          </p:nvCxnSpPr>
          <p:spPr>
            <a:xfrm flipH="1">
              <a:off x="869350" y="4705559"/>
              <a:ext cx="10453300" cy="664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3E15BC2-C791-40B9-519B-F56DF092494E}"/>
                </a:ext>
              </a:extLst>
            </p:cNvPr>
            <p:cNvCxnSpPr>
              <a:cxnSpLocks/>
            </p:cNvCxnSpPr>
            <p:nvPr/>
          </p:nvCxnSpPr>
          <p:spPr>
            <a:xfrm flipH="1" flipV="1">
              <a:off x="869350" y="1474770"/>
              <a:ext cx="10453300" cy="1496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5DE1FB55-063B-4E39-978E-17559FD9A59A}"/>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11</a:t>
            </a:fld>
            <a:endParaRPr lang="en-US" dirty="0">
              <a:solidFill>
                <a:srgbClr val="FFFFFF">
                  <a:lumMod val="75000"/>
                </a:srgbClr>
              </a:solidFill>
            </a:endParaRPr>
          </a:p>
        </p:txBody>
      </p:sp>
    </p:spTree>
    <p:custDataLst>
      <p:tags r:id="rId1"/>
    </p:custDataLst>
    <p:extLst>
      <p:ext uri="{BB962C8B-B14F-4D97-AF65-F5344CB8AC3E}">
        <p14:creationId xmlns:p14="http://schemas.microsoft.com/office/powerpoint/2010/main" val="1194209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61E28-C486-4F5D-A00A-7EB88C0ED5BB}"/>
              </a:ext>
            </a:extLst>
          </p:cNvPr>
          <p:cNvSpPr>
            <a:spLocks noGrp="1"/>
          </p:cNvSpPr>
          <p:nvPr>
            <p:ph type="title"/>
          </p:nvPr>
        </p:nvSpPr>
        <p:spPr/>
        <p:txBody>
          <a:bodyPr/>
          <a:lstStyle/>
          <a:p>
            <a:r>
              <a:rPr lang="en-US" dirty="0">
                <a:latin typeface="+mn-lt"/>
              </a:rPr>
              <a:t>Performance by Student</a:t>
            </a:r>
          </a:p>
        </p:txBody>
      </p:sp>
      <p:pic>
        <p:nvPicPr>
          <p:cNvPr id="8" name="Picture 7" descr="An image displaying a Student Performance on Test report, with the Total Items category open.">
            <a:extLst>
              <a:ext uri="{FF2B5EF4-FFF2-40B4-BE49-F238E27FC236}">
                <a16:creationId xmlns:a16="http://schemas.microsoft.com/office/drawing/2014/main" id="{4A39B3D7-C924-BFDC-1EFA-989A6775FF91}"/>
              </a:ext>
            </a:extLst>
          </p:cNvPr>
          <p:cNvPicPr>
            <a:picLocks noChangeAspect="1"/>
          </p:cNvPicPr>
          <p:nvPr/>
        </p:nvPicPr>
        <p:blipFill>
          <a:blip r:embed="rId4"/>
          <a:stretch>
            <a:fillRect/>
          </a:stretch>
        </p:blipFill>
        <p:spPr>
          <a:xfrm>
            <a:off x="1301901" y="1216022"/>
            <a:ext cx="9763612" cy="411910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0B320665-E883-4216-A2A4-46B13DDDFAFE}"/>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12</a:t>
            </a:fld>
            <a:endParaRPr lang="en-US" dirty="0">
              <a:solidFill>
                <a:srgbClr val="FFFFFF">
                  <a:lumMod val="75000"/>
                </a:srgbClr>
              </a:solidFill>
            </a:endParaRPr>
          </a:p>
        </p:txBody>
      </p:sp>
    </p:spTree>
    <p:custDataLst>
      <p:tags r:id="rId1"/>
    </p:custDataLst>
    <p:extLst>
      <p:ext uri="{BB962C8B-B14F-4D97-AF65-F5344CB8AC3E}">
        <p14:creationId xmlns:p14="http://schemas.microsoft.com/office/powerpoint/2010/main" val="2073531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39384-B124-4548-B9AF-48AFC19FE5AC}"/>
              </a:ext>
            </a:extLst>
          </p:cNvPr>
          <p:cNvSpPr>
            <a:spLocks noGrp="1"/>
          </p:cNvSpPr>
          <p:nvPr>
            <p:ph type="title"/>
          </p:nvPr>
        </p:nvSpPr>
        <p:spPr/>
        <p:txBody>
          <a:bodyPr/>
          <a:lstStyle/>
          <a:p>
            <a:r>
              <a:rPr lang="en-US" dirty="0">
                <a:latin typeface="+mn-lt"/>
              </a:rPr>
              <a:t>Viewing Student Responses</a:t>
            </a:r>
          </a:p>
        </p:txBody>
      </p:sp>
      <p:grpSp>
        <p:nvGrpSpPr>
          <p:cNvPr id="12" name="Group 11" descr="An image displaying a blue, clickable link for a student response to an item.">
            <a:extLst>
              <a:ext uri="{FF2B5EF4-FFF2-40B4-BE49-F238E27FC236}">
                <a16:creationId xmlns:a16="http://schemas.microsoft.com/office/drawing/2014/main" id="{108E8D93-7D5E-0C77-68EC-09417EDECADA}"/>
              </a:ext>
            </a:extLst>
          </p:cNvPr>
          <p:cNvGrpSpPr/>
          <p:nvPr/>
        </p:nvGrpSpPr>
        <p:grpSpPr>
          <a:xfrm>
            <a:off x="846100" y="1338871"/>
            <a:ext cx="4628019" cy="3656427"/>
            <a:chOff x="846100" y="997326"/>
            <a:chExt cx="4628019" cy="3656427"/>
          </a:xfrm>
        </p:grpSpPr>
        <p:sp>
          <p:nvSpPr>
            <p:cNvPr id="8" name="Flowchart: Connector 7">
              <a:extLst>
                <a:ext uri="{FF2B5EF4-FFF2-40B4-BE49-F238E27FC236}">
                  <a16:creationId xmlns:a16="http://schemas.microsoft.com/office/drawing/2014/main" id="{DCD75B62-188E-4255-86E7-57E1D4525ABD}"/>
                </a:ext>
              </a:extLst>
            </p:cNvPr>
            <p:cNvSpPr/>
            <p:nvPr/>
          </p:nvSpPr>
          <p:spPr>
            <a:xfrm>
              <a:off x="3340732" y="3043820"/>
              <a:ext cx="219075" cy="224585"/>
            </a:xfrm>
            <a:prstGeom prst="flowChartConnector">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4" name="Picture 3">
              <a:extLst>
                <a:ext uri="{FF2B5EF4-FFF2-40B4-BE49-F238E27FC236}">
                  <a16:creationId xmlns:a16="http://schemas.microsoft.com/office/drawing/2014/main" id="{BBEC5878-0032-3398-230F-A45B23A124DF}"/>
                </a:ext>
              </a:extLst>
            </p:cNvPr>
            <p:cNvPicPr>
              <a:picLocks noChangeAspect="1"/>
            </p:cNvPicPr>
            <p:nvPr/>
          </p:nvPicPr>
          <p:blipFill rotWithShape="1">
            <a:blip r:embed="rId4"/>
            <a:srcRect r="46601"/>
            <a:stretch/>
          </p:blipFill>
          <p:spPr>
            <a:xfrm>
              <a:off x="846100" y="997326"/>
              <a:ext cx="4628019" cy="365642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1" name="Flowchart: Connector 10">
              <a:extLst>
                <a:ext uri="{FF2B5EF4-FFF2-40B4-BE49-F238E27FC236}">
                  <a16:creationId xmlns:a16="http://schemas.microsoft.com/office/drawing/2014/main" id="{8CB2E332-C0B4-49C3-CFD2-9CF94F55463A}"/>
                </a:ext>
                <a:ext uri="{C183D7F6-B498-43B3-948B-1728B52AA6E4}">
                  <adec:decorative xmlns:adec="http://schemas.microsoft.com/office/drawing/2017/decorative" val="1"/>
                </a:ext>
              </a:extLst>
            </p:cNvPr>
            <p:cNvSpPr/>
            <p:nvPr/>
          </p:nvSpPr>
          <p:spPr>
            <a:xfrm>
              <a:off x="4767137" y="3988454"/>
              <a:ext cx="286314" cy="282115"/>
            </a:xfrm>
            <a:prstGeom prst="flowChartConnector">
              <a:avLst/>
            </a:prstGeom>
            <a:noFill/>
            <a:ln w="28575">
              <a:solidFill>
                <a:srgbClr val="C05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grpSp>
      <p:grpSp>
        <p:nvGrpSpPr>
          <p:cNvPr id="13" name="Group 12" descr="The Item &amp; Score window showing a student's response.">
            <a:extLst>
              <a:ext uri="{FF2B5EF4-FFF2-40B4-BE49-F238E27FC236}">
                <a16:creationId xmlns:a16="http://schemas.microsoft.com/office/drawing/2014/main" id="{BD943631-32C3-3334-A3EA-2C35AAAD096F}"/>
              </a:ext>
            </a:extLst>
          </p:cNvPr>
          <p:cNvGrpSpPr/>
          <p:nvPr/>
        </p:nvGrpSpPr>
        <p:grpSpPr>
          <a:xfrm>
            <a:off x="5704876" y="1338382"/>
            <a:ext cx="5737555" cy="3656916"/>
            <a:chOff x="5814654" y="997326"/>
            <a:chExt cx="5737555" cy="3656916"/>
          </a:xfrm>
        </p:grpSpPr>
        <p:pic>
          <p:nvPicPr>
            <p:cNvPr id="10" name="Picture 9">
              <a:extLst>
                <a:ext uri="{FF2B5EF4-FFF2-40B4-BE49-F238E27FC236}">
                  <a16:creationId xmlns:a16="http://schemas.microsoft.com/office/drawing/2014/main" id="{8CCECECD-A260-321D-03E9-598765EB4E2E}"/>
                </a:ext>
              </a:extLst>
            </p:cNvPr>
            <p:cNvPicPr>
              <a:picLocks noChangeAspect="1"/>
            </p:cNvPicPr>
            <p:nvPr/>
          </p:nvPicPr>
          <p:blipFill rotWithShape="1">
            <a:blip r:embed="rId5"/>
            <a:srcRect t="7916"/>
            <a:stretch/>
          </p:blipFill>
          <p:spPr>
            <a:xfrm>
              <a:off x="5814654" y="997326"/>
              <a:ext cx="5531246" cy="3656916"/>
            </a:xfrm>
            <a:prstGeom prst="rect">
              <a:avLst/>
            </a:prstGeom>
            <a:ln w="12700">
              <a:solidFill>
                <a:schemeClr val="bg1">
                  <a:lumMod val="75000"/>
                </a:schemeClr>
              </a:solidFill>
            </a:ln>
          </p:spPr>
        </p:pic>
        <p:pic>
          <p:nvPicPr>
            <p:cNvPr id="9" name="Graphic 8" descr="Cursor with solid fill">
              <a:extLst>
                <a:ext uri="{FF2B5EF4-FFF2-40B4-BE49-F238E27FC236}">
                  <a16:creationId xmlns:a16="http://schemas.microsoft.com/office/drawing/2014/main" id="{0284C58D-2A86-45FF-BAFA-23E699342A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926253" y="997326"/>
              <a:ext cx="625956" cy="637360"/>
            </a:xfrm>
            <a:prstGeom prst="rect">
              <a:avLst/>
            </a:prstGeom>
          </p:spPr>
        </p:pic>
      </p:grpSp>
      <p:sp>
        <p:nvSpPr>
          <p:cNvPr id="3" name="Slide Number Placeholder 2">
            <a:extLst>
              <a:ext uri="{FF2B5EF4-FFF2-40B4-BE49-F238E27FC236}">
                <a16:creationId xmlns:a16="http://schemas.microsoft.com/office/drawing/2014/main" id="{F27FDA78-8F03-40CB-A96C-30655166BCBF}"/>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13</a:t>
            </a:fld>
            <a:endParaRPr lang="en-US" dirty="0">
              <a:solidFill>
                <a:srgbClr val="FFFFFF">
                  <a:lumMod val="75000"/>
                </a:srgbClr>
              </a:solidFill>
            </a:endParaRPr>
          </a:p>
        </p:txBody>
      </p:sp>
    </p:spTree>
    <p:custDataLst>
      <p:tags r:id="rId1"/>
    </p:custDataLst>
    <p:extLst>
      <p:ext uri="{BB962C8B-B14F-4D97-AF65-F5344CB8AC3E}">
        <p14:creationId xmlns:p14="http://schemas.microsoft.com/office/powerpoint/2010/main" val="303409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B9963C-6CDB-4E63-93DC-0954755ADE68}"/>
              </a:ext>
            </a:extLst>
          </p:cNvPr>
          <p:cNvSpPr txBox="1">
            <a:spLocks noGrp="1"/>
          </p:cNvSpPr>
          <p:nvPr>
            <p:ph type="title" idx="4294967295"/>
          </p:nvPr>
        </p:nvSpPr>
        <p:spPr>
          <a:xfrm>
            <a:off x="464481" y="1612"/>
            <a:ext cx="11215455" cy="7308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Franklin Gothic Book" panose="020B0503020102020204" pitchFamily="34" charset="0"/>
              </a:rPr>
              <a:t>Rubric &amp; Resources Tab</a:t>
            </a:r>
          </a:p>
        </p:txBody>
      </p:sp>
      <p:pic>
        <p:nvPicPr>
          <p:cNvPr id="6" name="Picture 5" descr="The Rubric &amp; Resources tab of an item.">
            <a:extLst>
              <a:ext uri="{FF2B5EF4-FFF2-40B4-BE49-F238E27FC236}">
                <a16:creationId xmlns:a16="http://schemas.microsoft.com/office/drawing/2014/main" id="{BDCBEAE9-0D5B-8A3E-159B-069B7F3F4891}"/>
              </a:ext>
            </a:extLst>
          </p:cNvPr>
          <p:cNvPicPr>
            <a:picLocks noChangeAspect="1"/>
          </p:cNvPicPr>
          <p:nvPr/>
        </p:nvPicPr>
        <p:blipFill>
          <a:blip r:embed="rId4"/>
          <a:stretch>
            <a:fillRect/>
          </a:stretch>
        </p:blipFill>
        <p:spPr>
          <a:xfrm>
            <a:off x="1772356" y="1003155"/>
            <a:ext cx="8702180" cy="4882490"/>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5" name="Slide Number Placeholder 4">
            <a:extLst>
              <a:ext uri="{FF2B5EF4-FFF2-40B4-BE49-F238E27FC236}">
                <a16:creationId xmlns:a16="http://schemas.microsoft.com/office/drawing/2014/main" id="{31341F31-C0E0-429C-820F-50224F307F42}"/>
              </a:ext>
            </a:extLst>
          </p:cNvPr>
          <p:cNvSpPr txBox="1">
            <a:spLocks/>
          </p:cNvSpPr>
          <p:nvPr/>
        </p:nvSpPr>
        <p:spPr>
          <a:xfrm>
            <a:off x="11442432" y="6444777"/>
            <a:ext cx="706657" cy="27882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200" b="0" i="0" u="none" strike="noStrike" kern="1200" cap="none" spc="0" normalizeH="0" baseline="0" noProof="0" smtClean="0">
                <a:ln>
                  <a:noFill/>
                </a:ln>
                <a:solidFill>
                  <a:srgbClr val="FFFFFF"/>
                </a:solidFill>
                <a:effectLst/>
                <a:uLnTx/>
                <a:uFillTx/>
                <a:latin typeface="Franklin Gothic Book" panose="020B05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Tree>
    <p:custDataLst>
      <p:tags r:id="rId1"/>
    </p:custDataLst>
    <p:extLst>
      <p:ext uri="{BB962C8B-B14F-4D97-AF65-F5344CB8AC3E}">
        <p14:creationId xmlns:p14="http://schemas.microsoft.com/office/powerpoint/2010/main" val="896452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770E74C4-5CDD-4E92-9B73-B5FA56DC16C4}"/>
              </a:ext>
            </a:extLst>
          </p:cNvPr>
          <p:cNvSpPr txBox="1">
            <a:spLocks noGrp="1"/>
          </p:cNvSpPr>
          <p:nvPr>
            <p:ph type="title" idx="4294967295"/>
          </p:nvPr>
        </p:nvSpPr>
        <p:spPr>
          <a:xfrm>
            <a:off x="194220" y="58579"/>
            <a:ext cx="9548038"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Franklin Gothic Medium" panose="020B0603020102020204"/>
                <a:ea typeface="+mn-ea"/>
                <a:cs typeface="+mn-cs"/>
              </a:rPr>
              <a:t>The Student Portfolio Report</a:t>
            </a:r>
          </a:p>
        </p:txBody>
      </p:sp>
      <p:grpSp>
        <p:nvGrpSpPr>
          <p:cNvPr id="9" name="Group 8" descr="An image displaying the Enter Student ID search field.">
            <a:extLst>
              <a:ext uri="{FF2B5EF4-FFF2-40B4-BE49-F238E27FC236}">
                <a16:creationId xmlns:a16="http://schemas.microsoft.com/office/drawing/2014/main" id="{FCC87FEA-2273-53FB-3325-213C740E12B7}"/>
              </a:ext>
            </a:extLst>
          </p:cNvPr>
          <p:cNvGrpSpPr/>
          <p:nvPr/>
        </p:nvGrpSpPr>
        <p:grpSpPr>
          <a:xfrm>
            <a:off x="381854" y="809625"/>
            <a:ext cx="11537244" cy="5323766"/>
            <a:chOff x="381854" y="809625"/>
            <a:chExt cx="11537244" cy="5323766"/>
          </a:xfrm>
        </p:grpSpPr>
        <p:pic>
          <p:nvPicPr>
            <p:cNvPr id="10" name="Graphic 9" descr="Cursor with solid fill">
              <a:extLst>
                <a:ext uri="{FF2B5EF4-FFF2-40B4-BE49-F238E27FC236}">
                  <a16:creationId xmlns:a16="http://schemas.microsoft.com/office/drawing/2014/main" id="{CDF48BCC-D952-4EE6-B34F-925CD16A97F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74558" y="5418994"/>
              <a:ext cx="701615" cy="714397"/>
            </a:xfrm>
            <a:prstGeom prst="rect">
              <a:avLst/>
            </a:prstGeom>
          </p:spPr>
        </p:pic>
        <p:grpSp>
          <p:nvGrpSpPr>
            <p:cNvPr id="2" name="Group 1">
              <a:extLst>
                <a:ext uri="{FF2B5EF4-FFF2-40B4-BE49-F238E27FC236}">
                  <a16:creationId xmlns:a16="http://schemas.microsoft.com/office/drawing/2014/main" id="{F74F82EB-D831-D5E2-D7D6-B305E75D487F}"/>
                </a:ext>
              </a:extLst>
            </p:cNvPr>
            <p:cNvGrpSpPr/>
            <p:nvPr/>
          </p:nvGrpSpPr>
          <p:grpSpPr>
            <a:xfrm>
              <a:off x="381854" y="897038"/>
              <a:ext cx="11537244" cy="5063923"/>
              <a:chOff x="327378" y="897038"/>
              <a:chExt cx="11537244" cy="5063923"/>
            </a:xfrm>
          </p:grpSpPr>
          <p:pic>
            <p:nvPicPr>
              <p:cNvPr id="3" name="Picture 2">
                <a:extLst>
                  <a:ext uri="{FF2B5EF4-FFF2-40B4-BE49-F238E27FC236}">
                    <a16:creationId xmlns:a16="http://schemas.microsoft.com/office/drawing/2014/main" id="{C28B19EC-49AF-9F20-8F1C-629FFF779D13}"/>
                  </a:ext>
                </a:extLst>
              </p:cNvPr>
              <p:cNvPicPr>
                <a:picLocks noChangeAspect="1"/>
              </p:cNvPicPr>
              <p:nvPr/>
            </p:nvPicPr>
            <p:blipFill>
              <a:blip r:embed="rId6"/>
              <a:stretch>
                <a:fillRect/>
              </a:stretch>
            </p:blipFill>
            <p:spPr>
              <a:xfrm>
                <a:off x="327378" y="897038"/>
                <a:ext cx="11537244" cy="506392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F0A86996-75B9-6A1D-C0CE-964A0AE9640B}"/>
                  </a:ext>
                </a:extLst>
              </p:cNvPr>
              <p:cNvPicPr>
                <a:picLocks noChangeAspect="1"/>
              </p:cNvPicPr>
              <p:nvPr/>
            </p:nvPicPr>
            <p:blipFill>
              <a:blip r:embed="rId7"/>
              <a:stretch>
                <a:fillRect/>
              </a:stretch>
            </p:blipFill>
            <p:spPr>
              <a:xfrm>
                <a:off x="5361437" y="1541146"/>
                <a:ext cx="780576" cy="177926"/>
              </a:xfrm>
              <a:prstGeom prst="rect">
                <a:avLst/>
              </a:prstGeom>
            </p:spPr>
          </p:pic>
          <p:pic>
            <p:nvPicPr>
              <p:cNvPr id="5" name="Picture 4">
                <a:extLst>
                  <a:ext uri="{FF2B5EF4-FFF2-40B4-BE49-F238E27FC236}">
                    <a16:creationId xmlns:a16="http://schemas.microsoft.com/office/drawing/2014/main" id="{97049780-22FB-8E1C-A7F4-8584573888FB}"/>
                  </a:ext>
                </a:extLst>
              </p:cNvPr>
              <p:cNvPicPr>
                <a:picLocks noChangeAspect="1"/>
              </p:cNvPicPr>
              <p:nvPr/>
            </p:nvPicPr>
            <p:blipFill>
              <a:blip r:embed="rId7"/>
              <a:stretch>
                <a:fillRect/>
              </a:stretch>
            </p:blipFill>
            <p:spPr>
              <a:xfrm>
                <a:off x="3343661" y="4607434"/>
                <a:ext cx="780576" cy="177926"/>
              </a:xfrm>
              <a:prstGeom prst="rect">
                <a:avLst/>
              </a:prstGeom>
            </p:spPr>
          </p:pic>
          <p:pic>
            <p:nvPicPr>
              <p:cNvPr id="6" name="Picture 5">
                <a:extLst>
                  <a:ext uri="{FF2B5EF4-FFF2-40B4-BE49-F238E27FC236}">
                    <a16:creationId xmlns:a16="http://schemas.microsoft.com/office/drawing/2014/main" id="{317F000A-2DB6-B801-306B-076029A48F16}"/>
                  </a:ext>
                </a:extLst>
              </p:cNvPr>
              <p:cNvPicPr>
                <a:picLocks noChangeAspect="1"/>
              </p:cNvPicPr>
              <p:nvPr/>
            </p:nvPicPr>
            <p:blipFill>
              <a:blip r:embed="rId8"/>
              <a:stretch>
                <a:fillRect/>
              </a:stretch>
            </p:blipFill>
            <p:spPr>
              <a:xfrm>
                <a:off x="10807589" y="2870754"/>
                <a:ext cx="633205" cy="177926"/>
              </a:xfrm>
              <a:prstGeom prst="rect">
                <a:avLst/>
              </a:prstGeom>
            </p:spPr>
          </p:pic>
          <p:pic>
            <p:nvPicPr>
              <p:cNvPr id="7" name="Picture 6">
                <a:extLst>
                  <a:ext uri="{FF2B5EF4-FFF2-40B4-BE49-F238E27FC236}">
                    <a16:creationId xmlns:a16="http://schemas.microsoft.com/office/drawing/2014/main" id="{711A0D9F-12B4-EB15-CE0A-D7AB9AC1B1A3}"/>
                  </a:ext>
                </a:extLst>
              </p:cNvPr>
              <p:cNvPicPr>
                <a:picLocks noChangeAspect="1"/>
              </p:cNvPicPr>
              <p:nvPr/>
            </p:nvPicPr>
            <p:blipFill>
              <a:blip r:embed="rId8"/>
              <a:stretch>
                <a:fillRect/>
              </a:stretch>
            </p:blipFill>
            <p:spPr>
              <a:xfrm>
                <a:off x="10796346" y="3395519"/>
                <a:ext cx="633205" cy="177926"/>
              </a:xfrm>
              <a:prstGeom prst="rect">
                <a:avLst/>
              </a:prstGeom>
            </p:spPr>
          </p:pic>
          <p:pic>
            <p:nvPicPr>
              <p:cNvPr id="12" name="Picture 11">
                <a:extLst>
                  <a:ext uri="{FF2B5EF4-FFF2-40B4-BE49-F238E27FC236}">
                    <a16:creationId xmlns:a16="http://schemas.microsoft.com/office/drawing/2014/main" id="{157AFF69-4801-EE2E-4C8B-3B729432CA14}"/>
                  </a:ext>
                </a:extLst>
              </p:cNvPr>
              <p:cNvPicPr>
                <a:picLocks noChangeAspect="1"/>
              </p:cNvPicPr>
              <p:nvPr/>
            </p:nvPicPr>
            <p:blipFill>
              <a:blip r:embed="rId8"/>
              <a:stretch>
                <a:fillRect/>
              </a:stretch>
            </p:blipFill>
            <p:spPr>
              <a:xfrm>
                <a:off x="10900597" y="5423222"/>
                <a:ext cx="633205" cy="177926"/>
              </a:xfrm>
              <a:prstGeom prst="rect">
                <a:avLst/>
              </a:prstGeom>
            </p:spPr>
          </p:pic>
          <p:pic>
            <p:nvPicPr>
              <p:cNvPr id="13" name="Picture 12">
                <a:extLst>
                  <a:ext uri="{FF2B5EF4-FFF2-40B4-BE49-F238E27FC236}">
                    <a16:creationId xmlns:a16="http://schemas.microsoft.com/office/drawing/2014/main" id="{C4C73FF5-1497-CFF7-4C34-9A829B686163}"/>
                  </a:ext>
                </a:extLst>
              </p:cNvPr>
              <p:cNvPicPr>
                <a:picLocks noChangeAspect="1"/>
              </p:cNvPicPr>
              <p:nvPr/>
            </p:nvPicPr>
            <p:blipFill>
              <a:blip r:embed="rId8"/>
              <a:stretch>
                <a:fillRect/>
              </a:stretch>
            </p:blipFill>
            <p:spPr>
              <a:xfrm>
                <a:off x="10900597" y="5665130"/>
                <a:ext cx="633205" cy="177926"/>
              </a:xfrm>
              <a:prstGeom prst="rect">
                <a:avLst/>
              </a:prstGeom>
            </p:spPr>
          </p:pic>
          <p:pic>
            <p:nvPicPr>
              <p:cNvPr id="14" name="Picture 13">
                <a:extLst>
                  <a:ext uri="{FF2B5EF4-FFF2-40B4-BE49-F238E27FC236}">
                    <a16:creationId xmlns:a16="http://schemas.microsoft.com/office/drawing/2014/main" id="{A760C9EB-47FD-D25A-318E-15618BA1EAC8}"/>
                  </a:ext>
                </a:extLst>
              </p:cNvPr>
              <p:cNvPicPr>
                <a:picLocks noChangeAspect="1"/>
              </p:cNvPicPr>
              <p:nvPr/>
            </p:nvPicPr>
            <p:blipFill>
              <a:blip r:embed="rId9"/>
              <a:stretch>
                <a:fillRect/>
              </a:stretch>
            </p:blipFill>
            <p:spPr>
              <a:xfrm>
                <a:off x="10784392" y="2400547"/>
                <a:ext cx="633205" cy="153025"/>
              </a:xfrm>
              <a:prstGeom prst="rect">
                <a:avLst/>
              </a:prstGeom>
            </p:spPr>
          </p:pic>
        </p:grpSp>
        <p:sp>
          <p:nvSpPr>
            <p:cNvPr id="8" name="Oval 7">
              <a:extLst>
                <a:ext uri="{FF2B5EF4-FFF2-40B4-BE49-F238E27FC236}">
                  <a16:creationId xmlns:a16="http://schemas.microsoft.com/office/drawing/2014/main" id="{5D11606A-3D98-41D3-9AAF-646A07887BA2}"/>
                </a:ext>
              </a:extLst>
            </p:cNvPr>
            <p:cNvSpPr/>
            <p:nvPr/>
          </p:nvSpPr>
          <p:spPr>
            <a:xfrm>
              <a:off x="9817768" y="809625"/>
              <a:ext cx="2101330" cy="466725"/>
            </a:xfrm>
            <a:prstGeom prst="ellipse">
              <a:avLst/>
            </a:prstGeom>
            <a:noFill/>
            <a:ln w="38100">
              <a:solidFill>
                <a:srgbClr val="C05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1" name="TextBox 10">
            <a:extLst>
              <a:ext uri="{FF2B5EF4-FFF2-40B4-BE49-F238E27FC236}">
                <a16:creationId xmlns:a16="http://schemas.microsoft.com/office/drawing/2014/main" id="{7A7D5D03-90BC-4D93-9090-751C8932D9DE}"/>
              </a:ext>
            </a:extLst>
          </p:cNvPr>
          <p:cNvSpPr txBox="1"/>
          <p:nvPr/>
        </p:nvSpPr>
        <p:spPr>
          <a:xfrm>
            <a:off x="11461898" y="6443330"/>
            <a:ext cx="4572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Franklin Gothic Book" panose="020B0503020102020204"/>
                <a:ea typeface="+mn-ea"/>
                <a:cs typeface="+mn-cs"/>
              </a:rPr>
              <a:t>31</a:t>
            </a:r>
          </a:p>
        </p:txBody>
      </p:sp>
    </p:spTree>
    <p:custDataLst>
      <p:tags r:id="rId1"/>
    </p:custDataLst>
    <p:extLst>
      <p:ext uri="{BB962C8B-B14F-4D97-AF65-F5344CB8AC3E}">
        <p14:creationId xmlns:p14="http://schemas.microsoft.com/office/powerpoint/2010/main" val="2826504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FB74A-61AA-4B56-9EF2-146A17A2C342}"/>
              </a:ext>
            </a:extLst>
          </p:cNvPr>
          <p:cNvSpPr>
            <a:spLocks noGrp="1"/>
          </p:cNvSpPr>
          <p:nvPr>
            <p:ph type="title"/>
          </p:nvPr>
        </p:nvSpPr>
        <p:spPr/>
        <p:txBody>
          <a:bodyPr>
            <a:normAutofit/>
          </a:bodyPr>
          <a:lstStyle/>
          <a:p>
            <a:r>
              <a:rPr lang="en-US" dirty="0">
                <a:latin typeface="+mn-lt"/>
              </a:rPr>
              <a:t>The Student Portfolio Report (continued)</a:t>
            </a:r>
          </a:p>
        </p:txBody>
      </p:sp>
      <p:grpSp>
        <p:nvGrpSpPr>
          <p:cNvPr id="13" name="Group 12" descr="A sample Student Portfolio report.">
            <a:extLst>
              <a:ext uri="{FF2B5EF4-FFF2-40B4-BE49-F238E27FC236}">
                <a16:creationId xmlns:a16="http://schemas.microsoft.com/office/drawing/2014/main" id="{56AEBFDE-9CAB-68AE-FD70-EC9EEA1FE8B0}"/>
              </a:ext>
            </a:extLst>
          </p:cNvPr>
          <p:cNvGrpSpPr/>
          <p:nvPr/>
        </p:nvGrpSpPr>
        <p:grpSpPr>
          <a:xfrm>
            <a:off x="800205" y="1473592"/>
            <a:ext cx="10511270" cy="3264662"/>
            <a:chOff x="295275" y="1176709"/>
            <a:chExt cx="11772900" cy="3596592"/>
          </a:xfrm>
        </p:grpSpPr>
        <p:pic>
          <p:nvPicPr>
            <p:cNvPr id="4" name="Picture 3">
              <a:extLst>
                <a:ext uri="{FF2B5EF4-FFF2-40B4-BE49-F238E27FC236}">
                  <a16:creationId xmlns:a16="http://schemas.microsoft.com/office/drawing/2014/main" id="{B2719F48-0F69-4620-B87F-8B46C1CA8B4B}"/>
                </a:ext>
              </a:extLst>
            </p:cNvPr>
            <p:cNvPicPr>
              <a:picLocks noChangeAspect="1"/>
            </p:cNvPicPr>
            <p:nvPr/>
          </p:nvPicPr>
          <p:blipFill>
            <a:blip r:embed="rId4"/>
            <a:stretch>
              <a:fillRect/>
            </a:stretch>
          </p:blipFill>
          <p:spPr>
            <a:xfrm>
              <a:off x="295275" y="1176709"/>
              <a:ext cx="11772900" cy="3596592"/>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F9D087A3-462B-477D-552D-409194A4396E}"/>
                </a:ext>
              </a:extLst>
            </p:cNvPr>
            <p:cNvPicPr>
              <a:picLocks noChangeAspect="1"/>
            </p:cNvPicPr>
            <p:nvPr/>
          </p:nvPicPr>
          <p:blipFill>
            <a:blip r:embed="rId5"/>
            <a:stretch>
              <a:fillRect/>
            </a:stretch>
          </p:blipFill>
          <p:spPr>
            <a:xfrm>
              <a:off x="10975181" y="2517630"/>
              <a:ext cx="692835" cy="167435"/>
            </a:xfrm>
            <a:prstGeom prst="rect">
              <a:avLst/>
            </a:prstGeom>
          </p:spPr>
        </p:pic>
        <p:pic>
          <p:nvPicPr>
            <p:cNvPr id="6" name="Picture 5">
              <a:extLst>
                <a:ext uri="{FF2B5EF4-FFF2-40B4-BE49-F238E27FC236}">
                  <a16:creationId xmlns:a16="http://schemas.microsoft.com/office/drawing/2014/main" id="{E4A4A079-A8C6-1992-2026-82AAE0C395A2}"/>
                </a:ext>
              </a:extLst>
            </p:cNvPr>
            <p:cNvPicPr>
              <a:picLocks noChangeAspect="1"/>
            </p:cNvPicPr>
            <p:nvPr/>
          </p:nvPicPr>
          <p:blipFill>
            <a:blip r:embed="rId5"/>
            <a:stretch>
              <a:fillRect/>
            </a:stretch>
          </p:blipFill>
          <p:spPr>
            <a:xfrm>
              <a:off x="10975182" y="2878580"/>
              <a:ext cx="692835" cy="167436"/>
            </a:xfrm>
            <a:prstGeom prst="rect">
              <a:avLst/>
            </a:prstGeom>
          </p:spPr>
        </p:pic>
        <p:pic>
          <p:nvPicPr>
            <p:cNvPr id="8" name="Picture 7">
              <a:extLst>
                <a:ext uri="{FF2B5EF4-FFF2-40B4-BE49-F238E27FC236}">
                  <a16:creationId xmlns:a16="http://schemas.microsoft.com/office/drawing/2014/main" id="{88B12FD5-27A1-A3E7-F7ED-8193D69DB3F4}"/>
                </a:ext>
              </a:extLst>
            </p:cNvPr>
            <p:cNvPicPr>
              <a:picLocks noChangeAspect="1"/>
            </p:cNvPicPr>
            <p:nvPr/>
          </p:nvPicPr>
          <p:blipFill>
            <a:blip r:embed="rId5"/>
            <a:stretch>
              <a:fillRect/>
            </a:stretch>
          </p:blipFill>
          <p:spPr>
            <a:xfrm>
              <a:off x="10982437" y="3236150"/>
              <a:ext cx="692832" cy="167435"/>
            </a:xfrm>
            <a:prstGeom prst="rect">
              <a:avLst/>
            </a:prstGeom>
          </p:spPr>
        </p:pic>
        <p:pic>
          <p:nvPicPr>
            <p:cNvPr id="9" name="Picture 8">
              <a:extLst>
                <a:ext uri="{FF2B5EF4-FFF2-40B4-BE49-F238E27FC236}">
                  <a16:creationId xmlns:a16="http://schemas.microsoft.com/office/drawing/2014/main" id="{CFB3E1DB-9B7C-4E0D-6809-755D1B32D286}"/>
                </a:ext>
              </a:extLst>
            </p:cNvPr>
            <p:cNvPicPr>
              <a:picLocks noChangeAspect="1"/>
            </p:cNvPicPr>
            <p:nvPr/>
          </p:nvPicPr>
          <p:blipFill>
            <a:blip r:embed="rId6"/>
            <a:stretch>
              <a:fillRect/>
            </a:stretch>
          </p:blipFill>
          <p:spPr>
            <a:xfrm>
              <a:off x="6181725" y="1627285"/>
              <a:ext cx="780576" cy="177926"/>
            </a:xfrm>
            <a:prstGeom prst="rect">
              <a:avLst/>
            </a:prstGeom>
          </p:spPr>
        </p:pic>
        <p:pic>
          <p:nvPicPr>
            <p:cNvPr id="10" name="Picture 9">
              <a:extLst>
                <a:ext uri="{FF2B5EF4-FFF2-40B4-BE49-F238E27FC236}">
                  <a16:creationId xmlns:a16="http://schemas.microsoft.com/office/drawing/2014/main" id="{17EBA06F-FD46-2326-A535-8C7AA66C4767}"/>
                </a:ext>
              </a:extLst>
            </p:cNvPr>
            <p:cNvPicPr>
              <a:picLocks noChangeAspect="1"/>
            </p:cNvPicPr>
            <p:nvPr/>
          </p:nvPicPr>
          <p:blipFill>
            <a:blip r:embed="rId7"/>
            <a:stretch>
              <a:fillRect/>
            </a:stretch>
          </p:blipFill>
          <p:spPr>
            <a:xfrm>
              <a:off x="11012557" y="3617892"/>
              <a:ext cx="748748" cy="210393"/>
            </a:xfrm>
            <a:prstGeom prst="rect">
              <a:avLst/>
            </a:prstGeom>
          </p:spPr>
        </p:pic>
        <p:pic>
          <p:nvPicPr>
            <p:cNvPr id="11" name="Picture 10">
              <a:extLst>
                <a:ext uri="{FF2B5EF4-FFF2-40B4-BE49-F238E27FC236}">
                  <a16:creationId xmlns:a16="http://schemas.microsoft.com/office/drawing/2014/main" id="{79E4F982-42E0-7662-B697-180C4E49C2E2}"/>
                </a:ext>
              </a:extLst>
            </p:cNvPr>
            <p:cNvPicPr>
              <a:picLocks noChangeAspect="1"/>
            </p:cNvPicPr>
            <p:nvPr/>
          </p:nvPicPr>
          <p:blipFill>
            <a:blip r:embed="rId7"/>
            <a:stretch>
              <a:fillRect/>
            </a:stretch>
          </p:blipFill>
          <p:spPr>
            <a:xfrm>
              <a:off x="11012556" y="4001487"/>
              <a:ext cx="748748" cy="210393"/>
            </a:xfrm>
            <a:prstGeom prst="rect">
              <a:avLst/>
            </a:prstGeom>
          </p:spPr>
        </p:pic>
        <p:pic>
          <p:nvPicPr>
            <p:cNvPr id="12" name="Picture 11">
              <a:extLst>
                <a:ext uri="{FF2B5EF4-FFF2-40B4-BE49-F238E27FC236}">
                  <a16:creationId xmlns:a16="http://schemas.microsoft.com/office/drawing/2014/main" id="{DA26CA42-E4C9-7204-7882-DEFB561451B2}"/>
                </a:ext>
              </a:extLst>
            </p:cNvPr>
            <p:cNvPicPr>
              <a:picLocks noChangeAspect="1"/>
            </p:cNvPicPr>
            <p:nvPr/>
          </p:nvPicPr>
          <p:blipFill>
            <a:blip r:embed="rId7"/>
            <a:stretch>
              <a:fillRect/>
            </a:stretch>
          </p:blipFill>
          <p:spPr>
            <a:xfrm>
              <a:off x="10991226" y="4405395"/>
              <a:ext cx="748748" cy="210393"/>
            </a:xfrm>
            <a:prstGeom prst="rect">
              <a:avLst/>
            </a:prstGeom>
          </p:spPr>
        </p:pic>
      </p:grpSp>
      <p:sp>
        <p:nvSpPr>
          <p:cNvPr id="7" name="Slide Number Placeholder 6">
            <a:extLst>
              <a:ext uri="{FF2B5EF4-FFF2-40B4-BE49-F238E27FC236}">
                <a16:creationId xmlns:a16="http://schemas.microsoft.com/office/drawing/2014/main" id="{29328F94-7BC4-4F6F-AF6F-AD37436F791D}"/>
              </a:ext>
            </a:extLst>
          </p:cNvPr>
          <p:cNvSpPr>
            <a:spLocks noGrp="1"/>
          </p:cNvSpPr>
          <p:nvPr>
            <p:ph type="sldNum" sz="quarter" idx="10"/>
          </p:nvPr>
        </p:nvSpPr>
        <p:spPr/>
        <p:txBody>
          <a:bodyPr/>
          <a:lstStyle/>
          <a:p>
            <a:pPr algn="r"/>
            <a:fld id="{F3477EC8-074D-41C4-94AE-E9EA7CEEA348}" type="slidenum">
              <a:rPr lang="en-US" smtClean="0"/>
              <a:pPr algn="r"/>
              <a:t>16</a:t>
            </a:fld>
            <a:endParaRPr lang="en-US" dirty="0"/>
          </a:p>
        </p:txBody>
      </p:sp>
    </p:spTree>
    <p:custDataLst>
      <p:tags r:id="rId1"/>
    </p:custDataLst>
    <p:extLst>
      <p:ext uri="{BB962C8B-B14F-4D97-AF65-F5344CB8AC3E}">
        <p14:creationId xmlns:p14="http://schemas.microsoft.com/office/powerpoint/2010/main" val="3962763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D3C64-E39E-4459-9B41-D14B9FEB5673}"/>
              </a:ext>
            </a:extLst>
          </p:cNvPr>
          <p:cNvSpPr>
            <a:spLocks noGrp="1"/>
          </p:cNvSpPr>
          <p:nvPr>
            <p:ph type="title"/>
          </p:nvPr>
        </p:nvSpPr>
        <p:spPr>
          <a:xfrm>
            <a:off x="228600" y="391197"/>
            <a:ext cx="10515600" cy="129396"/>
          </a:xfrm>
        </p:spPr>
        <p:txBody>
          <a:bodyPr>
            <a:noAutofit/>
          </a:bodyPr>
          <a:lstStyle/>
          <a:p>
            <a:r>
              <a:rPr lang="en-US" dirty="0">
                <a:latin typeface="+mn-lt"/>
              </a:rPr>
              <a:t>Student Results Generator</a:t>
            </a:r>
          </a:p>
        </p:txBody>
      </p:sp>
      <p:grpSp>
        <p:nvGrpSpPr>
          <p:cNvPr id="3" name="Group 2" descr="Images showing the steps in generating an ISR.">
            <a:extLst>
              <a:ext uri="{FF2B5EF4-FFF2-40B4-BE49-F238E27FC236}">
                <a16:creationId xmlns:a16="http://schemas.microsoft.com/office/drawing/2014/main" id="{4B5A0495-50F4-3497-DC62-0F4D0FD385C9}"/>
              </a:ext>
            </a:extLst>
          </p:cNvPr>
          <p:cNvGrpSpPr/>
          <p:nvPr/>
        </p:nvGrpSpPr>
        <p:grpSpPr>
          <a:xfrm>
            <a:off x="949641" y="957086"/>
            <a:ext cx="10325820" cy="4778696"/>
            <a:chOff x="949641" y="957086"/>
            <a:chExt cx="10325820" cy="4778696"/>
          </a:xfrm>
        </p:grpSpPr>
        <p:grpSp>
          <p:nvGrpSpPr>
            <p:cNvPr id="8" name="Group 7">
              <a:extLst>
                <a:ext uri="{FF2B5EF4-FFF2-40B4-BE49-F238E27FC236}">
                  <a16:creationId xmlns:a16="http://schemas.microsoft.com/office/drawing/2014/main" id="{2B83A6EE-FA05-5E1D-0A45-8B882489EA87}"/>
                </a:ext>
              </a:extLst>
            </p:cNvPr>
            <p:cNvGrpSpPr/>
            <p:nvPr/>
          </p:nvGrpSpPr>
          <p:grpSpPr>
            <a:xfrm>
              <a:off x="949641" y="957086"/>
              <a:ext cx="4536759" cy="2446427"/>
              <a:chOff x="915571" y="982573"/>
              <a:chExt cx="4536759" cy="2446427"/>
            </a:xfrm>
          </p:grpSpPr>
          <p:pic>
            <p:nvPicPr>
              <p:cNvPr id="5" name="Picture 4">
                <a:extLst>
                  <a:ext uri="{FF2B5EF4-FFF2-40B4-BE49-F238E27FC236}">
                    <a16:creationId xmlns:a16="http://schemas.microsoft.com/office/drawing/2014/main" id="{9544F17B-7F2C-172E-BC4E-80F9F95A9B13}"/>
                  </a:ext>
                </a:extLst>
              </p:cNvPr>
              <p:cNvPicPr>
                <a:picLocks noChangeAspect="1"/>
              </p:cNvPicPr>
              <p:nvPr/>
            </p:nvPicPr>
            <p:blipFill>
              <a:blip r:embed="rId4"/>
              <a:stretch>
                <a:fillRect/>
              </a:stretch>
            </p:blipFill>
            <p:spPr>
              <a:xfrm>
                <a:off x="915571" y="982573"/>
                <a:ext cx="4536759" cy="244642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9" name="Oval 8">
                <a:extLst>
                  <a:ext uri="{FF2B5EF4-FFF2-40B4-BE49-F238E27FC236}">
                    <a16:creationId xmlns:a16="http://schemas.microsoft.com/office/drawing/2014/main" id="{136D5DF1-8443-4140-B0CE-037E7886035E}"/>
                  </a:ext>
                </a:extLst>
              </p:cNvPr>
              <p:cNvSpPr/>
              <p:nvPr/>
            </p:nvSpPr>
            <p:spPr>
              <a:xfrm rot="16200000">
                <a:off x="3855056" y="1560091"/>
                <a:ext cx="305734" cy="985654"/>
              </a:xfrm>
              <a:prstGeom prst="ellipse">
                <a:avLst/>
              </a:prstGeom>
              <a:noFill/>
              <a:ln w="28575">
                <a:solidFill>
                  <a:srgbClr val="C051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3565A"/>
                  </a:solidFill>
                  <a:effectLst/>
                  <a:uLnTx/>
                  <a:uFillTx/>
                  <a:latin typeface="Franklin Gothic Book" panose="020B0503020102020204"/>
                  <a:ea typeface="+mn-ea"/>
                  <a:cs typeface="+mn-cs"/>
                </a:endParaRPr>
              </a:p>
            </p:txBody>
          </p:sp>
        </p:grpSp>
        <p:pic>
          <p:nvPicPr>
            <p:cNvPr id="7" name="Picture 6">
              <a:extLst>
                <a:ext uri="{FF2B5EF4-FFF2-40B4-BE49-F238E27FC236}">
                  <a16:creationId xmlns:a16="http://schemas.microsoft.com/office/drawing/2014/main" id="{72F6891E-D4BF-4708-90A8-2628DEA0CAF0}"/>
                </a:ext>
              </a:extLst>
            </p:cNvPr>
            <p:cNvPicPr>
              <a:picLocks noChangeAspect="1"/>
            </p:cNvPicPr>
            <p:nvPr/>
          </p:nvPicPr>
          <p:blipFill>
            <a:blip r:embed="rId5"/>
            <a:stretch>
              <a:fillRect/>
            </a:stretch>
          </p:blipFill>
          <p:spPr>
            <a:xfrm>
              <a:off x="4989001" y="1995933"/>
              <a:ext cx="6286460" cy="373984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BD7C1DB9-271D-4472-94CE-9E17A1E31674}"/>
                </a:ext>
              </a:extLst>
            </p:cNvPr>
            <p:cNvSpPr/>
            <p:nvPr/>
          </p:nvSpPr>
          <p:spPr>
            <a:xfrm>
              <a:off x="5084004" y="2275036"/>
              <a:ext cx="2136193" cy="1725915"/>
            </a:xfrm>
            <a:prstGeom prst="rect">
              <a:avLst/>
            </a:prstGeom>
            <a:noFill/>
            <a:ln w="28575">
              <a:solidFill>
                <a:srgbClr val="C05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Slide Number Placeholder 3">
            <a:extLst>
              <a:ext uri="{FF2B5EF4-FFF2-40B4-BE49-F238E27FC236}">
                <a16:creationId xmlns:a16="http://schemas.microsoft.com/office/drawing/2014/main" id="{37E592CF-5188-48C5-82A0-347FED55C0FC}"/>
              </a:ext>
            </a:extLst>
          </p:cNvPr>
          <p:cNvSpPr>
            <a:spLocks noGrp="1"/>
          </p:cNvSpPr>
          <p:nvPr>
            <p:ph type="sldNum" sz="quarter" idx="12"/>
          </p:nvPr>
        </p:nvSpPr>
        <p:spPr/>
        <p:txBody>
          <a:bodyPr/>
          <a:lstStyle/>
          <a:p>
            <a:fld id="{33FEC4A0-1AC0-4777-A562-BD2764B61ED5}" type="slidenum">
              <a:rPr lang="en-US" smtClean="0"/>
              <a:t>17</a:t>
            </a:fld>
            <a:endParaRPr lang="en-US" dirty="0"/>
          </a:p>
        </p:txBody>
      </p:sp>
    </p:spTree>
    <p:custDataLst>
      <p:tags r:id="rId1"/>
    </p:custDataLst>
    <p:extLst>
      <p:ext uri="{BB962C8B-B14F-4D97-AF65-F5344CB8AC3E}">
        <p14:creationId xmlns:p14="http://schemas.microsoft.com/office/powerpoint/2010/main" val="3393462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97CF7-EB03-493F-BFFE-085C75BFBEA9}"/>
              </a:ext>
            </a:extLst>
          </p:cNvPr>
          <p:cNvSpPr>
            <a:spLocks noGrp="1"/>
          </p:cNvSpPr>
          <p:nvPr>
            <p:ph type="title"/>
          </p:nvPr>
        </p:nvSpPr>
        <p:spPr/>
        <p:txBody>
          <a:bodyPr/>
          <a:lstStyle/>
          <a:p>
            <a:r>
              <a:rPr lang="en-US" dirty="0">
                <a:latin typeface="+mn-lt"/>
              </a:rPr>
              <a:t>Individual Student Report (ISR)</a:t>
            </a:r>
          </a:p>
        </p:txBody>
      </p:sp>
      <p:grpSp>
        <p:nvGrpSpPr>
          <p:cNvPr id="9" name="Group 8" descr="A sample ISR.">
            <a:extLst>
              <a:ext uri="{FF2B5EF4-FFF2-40B4-BE49-F238E27FC236}">
                <a16:creationId xmlns:a16="http://schemas.microsoft.com/office/drawing/2014/main" id="{CABD1002-EB62-4489-737C-C46DD4513295}"/>
              </a:ext>
            </a:extLst>
          </p:cNvPr>
          <p:cNvGrpSpPr/>
          <p:nvPr/>
        </p:nvGrpSpPr>
        <p:grpSpPr>
          <a:xfrm>
            <a:off x="280218" y="1196044"/>
            <a:ext cx="11442431" cy="4465911"/>
            <a:chOff x="280218" y="1196044"/>
            <a:chExt cx="11442431" cy="4465911"/>
          </a:xfrm>
        </p:grpSpPr>
        <p:sp>
          <p:nvSpPr>
            <p:cNvPr id="8" name="Oval 7">
              <a:extLst>
                <a:ext uri="{FF2B5EF4-FFF2-40B4-BE49-F238E27FC236}">
                  <a16:creationId xmlns:a16="http://schemas.microsoft.com/office/drawing/2014/main" id="{055A6F2D-8F24-4F10-9A59-C203AF14BE45}"/>
                </a:ext>
                <a:ext uri="{C183D7F6-B498-43B3-948B-1728B52AA6E4}">
                  <adec:decorative xmlns:adec="http://schemas.microsoft.com/office/drawing/2017/decorative" val="1"/>
                </a:ext>
              </a:extLst>
            </p:cNvPr>
            <p:cNvSpPr/>
            <p:nvPr/>
          </p:nvSpPr>
          <p:spPr>
            <a:xfrm>
              <a:off x="280218" y="3119285"/>
              <a:ext cx="3701846" cy="30971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1" name="Arrow: Left 10">
              <a:extLst>
                <a:ext uri="{FF2B5EF4-FFF2-40B4-BE49-F238E27FC236}">
                  <a16:creationId xmlns:a16="http://schemas.microsoft.com/office/drawing/2014/main" id="{648A9FAC-A3C9-418A-996A-D9BF847AB84D}"/>
                </a:ext>
                <a:ext uri="{C183D7F6-B498-43B3-948B-1728B52AA6E4}">
                  <adec:decorative xmlns:adec="http://schemas.microsoft.com/office/drawing/2017/decorative" val="1"/>
                </a:ext>
              </a:extLst>
            </p:cNvPr>
            <p:cNvSpPr/>
            <p:nvPr/>
          </p:nvSpPr>
          <p:spPr>
            <a:xfrm>
              <a:off x="4970206" y="3429000"/>
              <a:ext cx="1017639" cy="538316"/>
            </a:xfrm>
            <a:prstGeom prst="lef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7" name="Picture 6">
              <a:extLst>
                <a:ext uri="{FF2B5EF4-FFF2-40B4-BE49-F238E27FC236}">
                  <a16:creationId xmlns:a16="http://schemas.microsoft.com/office/drawing/2014/main" id="{A52DCD93-2AE2-4F6B-9003-A69D3E6A8C52}"/>
                </a:ext>
              </a:extLst>
            </p:cNvPr>
            <p:cNvPicPr>
              <a:picLocks noChangeAspect="1"/>
            </p:cNvPicPr>
            <p:nvPr/>
          </p:nvPicPr>
          <p:blipFill>
            <a:blip r:embed="rId4"/>
            <a:stretch>
              <a:fillRect/>
            </a:stretch>
          </p:blipFill>
          <p:spPr>
            <a:xfrm>
              <a:off x="280218" y="1196044"/>
              <a:ext cx="11442431" cy="446591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F057D223-A94D-184B-EF40-7CD4BF7C1782}"/>
                </a:ext>
              </a:extLst>
            </p:cNvPr>
            <p:cNvPicPr>
              <a:picLocks noChangeAspect="1"/>
            </p:cNvPicPr>
            <p:nvPr/>
          </p:nvPicPr>
          <p:blipFill>
            <a:blip r:embed="rId5"/>
            <a:stretch>
              <a:fillRect/>
            </a:stretch>
          </p:blipFill>
          <p:spPr>
            <a:xfrm>
              <a:off x="10407078" y="2087411"/>
              <a:ext cx="1223206" cy="278820"/>
            </a:xfrm>
            <a:prstGeom prst="rect">
              <a:avLst/>
            </a:prstGeom>
          </p:spPr>
        </p:pic>
        <p:pic>
          <p:nvPicPr>
            <p:cNvPr id="6" name="Picture 5">
              <a:extLst>
                <a:ext uri="{FF2B5EF4-FFF2-40B4-BE49-F238E27FC236}">
                  <a16:creationId xmlns:a16="http://schemas.microsoft.com/office/drawing/2014/main" id="{53F41F6C-EB50-A58C-5FDE-D68BEF422D7A}"/>
                </a:ext>
              </a:extLst>
            </p:cNvPr>
            <p:cNvPicPr>
              <a:picLocks noChangeAspect="1"/>
            </p:cNvPicPr>
            <p:nvPr/>
          </p:nvPicPr>
          <p:blipFill>
            <a:blip r:embed="rId6"/>
            <a:stretch>
              <a:fillRect/>
            </a:stretch>
          </p:blipFill>
          <p:spPr>
            <a:xfrm>
              <a:off x="1279309" y="2700912"/>
              <a:ext cx="715745" cy="201119"/>
            </a:xfrm>
            <a:prstGeom prst="rect">
              <a:avLst/>
            </a:prstGeom>
          </p:spPr>
        </p:pic>
      </p:grpSp>
      <p:sp>
        <p:nvSpPr>
          <p:cNvPr id="4" name="Slide Number Placeholder 3">
            <a:extLst>
              <a:ext uri="{FF2B5EF4-FFF2-40B4-BE49-F238E27FC236}">
                <a16:creationId xmlns:a16="http://schemas.microsoft.com/office/drawing/2014/main" id="{86359DBA-0D0E-4A48-A9D5-F760099350AB}"/>
              </a:ext>
            </a:extLst>
          </p:cNvPr>
          <p:cNvSpPr>
            <a:spLocks noGrp="1"/>
          </p:cNvSpPr>
          <p:nvPr>
            <p:ph type="sldNum" sz="quarter" idx="12"/>
          </p:nvPr>
        </p:nvSpPr>
        <p:spPr/>
        <p:txBody>
          <a:bodyPr/>
          <a:lstStyle/>
          <a:p>
            <a:fld id="{33FEC4A0-1AC0-4777-A562-BD2764B61ED5}" type="slidenum">
              <a:rPr lang="en-US" smtClean="0"/>
              <a:pPr/>
              <a:t>18</a:t>
            </a:fld>
            <a:endParaRPr lang="en-US" dirty="0"/>
          </a:p>
        </p:txBody>
      </p:sp>
    </p:spTree>
    <p:custDataLst>
      <p:tags r:id="rId1"/>
    </p:custDataLst>
    <p:extLst>
      <p:ext uri="{BB962C8B-B14F-4D97-AF65-F5344CB8AC3E}">
        <p14:creationId xmlns:p14="http://schemas.microsoft.com/office/powerpoint/2010/main" val="26963236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4F2A90-5F7B-4C58-9BFC-4A2F22AA8189}"/>
              </a:ext>
            </a:extLst>
          </p:cNvPr>
          <p:cNvSpPr>
            <a:spLocks noGrp="1"/>
          </p:cNvSpPr>
          <p:nvPr>
            <p:ph type="title"/>
          </p:nvPr>
        </p:nvSpPr>
        <p:spPr/>
        <p:txBody>
          <a:bodyPr>
            <a:noAutofit/>
          </a:bodyPr>
          <a:lstStyle/>
          <a:p>
            <a:r>
              <a:rPr lang="en-US" dirty="0">
                <a:latin typeface="+mn-lt"/>
              </a:rPr>
              <a:t>For More Help</a:t>
            </a:r>
          </a:p>
        </p:txBody>
      </p:sp>
      <p:sp>
        <p:nvSpPr>
          <p:cNvPr id="9" name="Content Placeholder 2">
            <a:extLst>
              <a:ext uri="{FF2B5EF4-FFF2-40B4-BE49-F238E27FC236}">
                <a16:creationId xmlns:a16="http://schemas.microsoft.com/office/drawing/2014/main" id="{0A6787F7-E502-4573-B23F-2DC75AECD543}"/>
              </a:ext>
            </a:extLst>
          </p:cNvPr>
          <p:cNvSpPr txBox="1">
            <a:spLocks/>
          </p:cNvSpPr>
          <p:nvPr/>
        </p:nvSpPr>
        <p:spPr>
          <a:xfrm>
            <a:off x="323360" y="822269"/>
            <a:ext cx="7506190" cy="5353703"/>
          </a:xfrm>
          <a:prstGeom prst="rect">
            <a:avLst/>
          </a:prstGeom>
          <a:ln w="12700">
            <a:solidFill>
              <a:schemeClr val="bg1">
                <a:lumMod val="75000"/>
              </a:schemeClr>
            </a:solidFill>
          </a:ln>
        </p:spPr>
        <p:txBody>
          <a:bodyPr rtlCol="0">
            <a:noAutofit/>
          </a:bodyPr>
          <a:lst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Calibri"/>
                <a:cs typeface="Calibri"/>
              </a:rPr>
              <a:t>You can contact the Helpdesk for assistance with any technical issues you encounter. When contacting the Helpdesk, please be ready to provide:</a:t>
            </a:r>
          </a:p>
          <a:p>
            <a:pPr marL="320040" marR="0" lvl="0" indent="-320040" algn="l" defTabSz="685800" rtl="0" eaLnBrk="1" fontAlgn="auto" latinLnBrk="0" hangingPunct="1">
              <a:lnSpc>
                <a:spcPct val="100000"/>
              </a:lnSpc>
              <a:spcBef>
                <a:spcPts val="1800"/>
              </a:spcBef>
              <a:spcAft>
                <a:spcPts val="0"/>
              </a:spcAft>
              <a:buClr>
                <a:srgbClr val="53565A"/>
              </a:buClr>
              <a:buSzPct val="100000"/>
              <a:buFont typeface="Times New Roman" panose="02020603050405020304" pitchFamily="18" charset="0"/>
              <a:buChar char="•"/>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Calibri"/>
                <a:cs typeface="Calibri"/>
              </a:rPr>
              <a:t>Any error messages that are appearing (including codes)</a:t>
            </a:r>
          </a:p>
          <a:p>
            <a:pPr marL="320040" marR="0" lvl="0" indent="-320040" algn="l" defTabSz="685800" rtl="0" eaLnBrk="1" fontAlgn="auto" latinLnBrk="0" hangingPunct="1">
              <a:lnSpc>
                <a:spcPct val="100000"/>
              </a:lnSpc>
              <a:spcBef>
                <a:spcPts val="1800"/>
              </a:spcBef>
              <a:spcAft>
                <a:spcPts val="0"/>
              </a:spcAft>
              <a:buClr>
                <a:srgbClr val="53565A"/>
              </a:buClr>
              <a:buSzPct val="100000"/>
              <a:buFont typeface="Times New Roman" panose="02020603050405020304" pitchFamily="18" charset="0"/>
              <a:buChar char="•"/>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Calibri"/>
                <a:cs typeface="Calibri"/>
              </a:rPr>
              <a:t>Your operating system and browser information</a:t>
            </a:r>
          </a:p>
          <a:p>
            <a:pPr marL="320040" marR="0" lvl="0" indent="-320040" algn="l" defTabSz="685800" rtl="0" eaLnBrk="1" fontAlgn="auto" latinLnBrk="0" hangingPunct="1">
              <a:lnSpc>
                <a:spcPct val="100000"/>
              </a:lnSpc>
              <a:spcBef>
                <a:spcPts val="1800"/>
              </a:spcBef>
              <a:spcAft>
                <a:spcPts val="0"/>
              </a:spcAft>
              <a:buClr>
                <a:srgbClr val="53565A"/>
              </a:buClr>
              <a:buSzPct val="100000"/>
              <a:buFont typeface="Times New Roman" panose="02020603050405020304" pitchFamily="18" charset="0"/>
              <a:buChar char="•"/>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Calibri"/>
                <a:cs typeface="Calibri"/>
              </a:rPr>
              <a:t>Your network configuration information</a:t>
            </a:r>
          </a:p>
          <a:p>
            <a:pPr marL="320040" marR="0" lvl="0" indent="-320040" algn="l" defTabSz="685800" rtl="0" eaLnBrk="1" fontAlgn="auto" latinLnBrk="0" hangingPunct="1">
              <a:lnSpc>
                <a:spcPct val="100000"/>
              </a:lnSpc>
              <a:spcBef>
                <a:spcPts val="1800"/>
              </a:spcBef>
              <a:spcAft>
                <a:spcPts val="0"/>
              </a:spcAft>
              <a:buClr>
                <a:srgbClr val="53565A"/>
              </a:buClr>
              <a:buSzPct val="100000"/>
              <a:buFont typeface="Times New Roman" panose="02020603050405020304" pitchFamily="18" charset="0"/>
              <a:buChar char="•"/>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Calibri"/>
                <a:cs typeface="Calibri"/>
              </a:rPr>
              <a:t>Your contact information for follow-up by phone or email</a:t>
            </a:r>
          </a:p>
          <a:p>
            <a:pPr marL="320040" marR="0" lvl="0" indent="-320040" algn="l" defTabSz="685800" rtl="0" eaLnBrk="1" fontAlgn="auto" latinLnBrk="0" hangingPunct="1">
              <a:lnSpc>
                <a:spcPct val="100000"/>
              </a:lnSpc>
              <a:spcBef>
                <a:spcPts val="1800"/>
              </a:spcBef>
              <a:spcAft>
                <a:spcPts val="0"/>
              </a:spcAft>
              <a:buClr>
                <a:srgbClr val="53565A"/>
              </a:buClr>
              <a:buSzPct val="100000"/>
              <a:buFont typeface="Times New Roman" panose="02020603050405020304" pitchFamily="18" charset="0"/>
              <a:buChar char="•"/>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Calibri"/>
                <a:cs typeface="Calibri"/>
              </a:rPr>
              <a:t>Any other relevant information, such as test names or content areas, student IDs, session IDs, and search criteria</a:t>
            </a:r>
          </a:p>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r>
              <a:rPr kumimoji="0" lang="en-US" sz="2000" b="0" i="0" u="none" strike="noStrike" kern="1200" cap="none" spc="0" normalizeH="0" baseline="0" noProof="0" dirty="0">
                <a:ln>
                  <a:noFill/>
                </a:ln>
                <a:solidFill>
                  <a:srgbClr val="53565A">
                    <a:lumMod val="50000"/>
                  </a:srgbClr>
                </a:solidFill>
                <a:effectLst/>
                <a:uLnTx/>
                <a:uFillTx/>
                <a:latin typeface="Franklin Gothic Book" panose="020B0503020102020204"/>
                <a:ea typeface="Calibri"/>
                <a:cs typeface="Calibri"/>
              </a:rPr>
              <a:t>For test administration or policy issues, please contact your district test coordinator.</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Arial" panose="020B0604020202020204" pitchFamily="34" charset="0"/>
              <a:buChar char="•"/>
              <a:tabLst/>
              <a:defRPr/>
            </a:pPr>
            <a:endParaRPr kumimoji="0" lang="en-US" sz="2800" b="0" i="0" u="none" strike="noStrike" kern="1200" cap="none" spc="0" normalizeH="0" baseline="0" noProof="0" dirty="0">
              <a:ln>
                <a:noFill/>
              </a:ln>
              <a:solidFill>
                <a:srgbClr val="FF0000"/>
              </a:solidFill>
              <a:effectLst/>
              <a:uLnTx/>
              <a:uFillTx/>
              <a:latin typeface="Franklin Gothic Book" panose="020B0503020102020204"/>
              <a:ea typeface="Calibri"/>
              <a:cs typeface="Calibri"/>
            </a:endParaRPr>
          </a:p>
        </p:txBody>
      </p:sp>
      <p:sp>
        <p:nvSpPr>
          <p:cNvPr id="10" name="Content Placeholder 3">
            <a:extLst>
              <a:ext uri="{FF2B5EF4-FFF2-40B4-BE49-F238E27FC236}">
                <a16:creationId xmlns:a16="http://schemas.microsoft.com/office/drawing/2014/main" id="{2E617C49-E0A0-4126-8D2C-E7E3B113853B}"/>
              </a:ext>
            </a:extLst>
          </p:cNvPr>
          <p:cNvSpPr txBox="1">
            <a:spLocks/>
          </p:cNvSpPr>
          <p:nvPr/>
        </p:nvSpPr>
        <p:spPr>
          <a:xfrm>
            <a:off x="8023860" y="822269"/>
            <a:ext cx="3710940" cy="5330901"/>
          </a:xfrm>
          <a:prstGeom prst="rect">
            <a:avLst/>
          </a:prstGeom>
          <a:ln w="12700">
            <a:solidFill>
              <a:schemeClr val="bg1">
                <a:lumMod val="75000"/>
              </a:schemeClr>
            </a:solidFill>
          </a:ln>
        </p:spPr>
        <p:txBody>
          <a:bodyPr/>
          <a:lst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r>
              <a:rPr kumimoji="0" lang="en-US" sz="3200" b="1" i="0" u="none" strike="noStrike" kern="1200" cap="none" spc="0" normalizeH="0" baseline="0" noProof="0" dirty="0">
                <a:ln>
                  <a:noFill/>
                </a:ln>
                <a:solidFill>
                  <a:srgbClr val="53565A">
                    <a:lumMod val="50000"/>
                  </a:srgbClr>
                </a:solidFill>
                <a:effectLst/>
                <a:uLnTx/>
                <a:uFillTx/>
                <a:latin typeface="Franklin Gothic Book" panose="020B0503020102020204"/>
                <a:ea typeface="Calibri"/>
                <a:cs typeface="Calibri"/>
              </a:rPr>
              <a:t>Further Information</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Arial" panose="020B0604020202020204" pitchFamily="34" charset="0"/>
              <a:buChar char="•"/>
              <a:tabLst/>
              <a:defRPr/>
            </a:pPr>
            <a:r>
              <a:rPr kumimoji="0" lang="en-US" sz="2200" b="0" i="0" u="none" strike="noStrike" kern="1200" cap="none" spc="0" normalizeH="0" baseline="0" noProof="0" dirty="0">
                <a:ln>
                  <a:noFill/>
                </a:ln>
                <a:solidFill>
                  <a:srgbClr val="FF0000"/>
                </a:solidFill>
                <a:effectLst/>
                <a:uLnTx/>
                <a:uFillTx/>
                <a:latin typeface="Franklin Gothic Book" panose="020B0503020102020204"/>
                <a:ea typeface="Calibri"/>
                <a:cs typeface="Calibri"/>
              </a:rPr>
              <a:t> </a:t>
            </a:r>
            <a:r>
              <a:rPr kumimoji="0" lang="en-US" sz="2200" b="0" i="0" u="none" strike="noStrike" kern="1200" cap="none" spc="0" normalizeH="0" baseline="0" noProof="0" dirty="0">
                <a:ln>
                  <a:noFill/>
                </a:ln>
                <a:solidFill>
                  <a:srgbClr val="C05100"/>
                </a:solidFill>
                <a:effectLst/>
                <a:uLnTx/>
                <a:uFillTx/>
                <a:latin typeface="Franklin Gothic Book" panose="020B0503020102020204"/>
                <a:ea typeface="Calibri"/>
                <a:cs typeface="Calibri"/>
              </a:rPr>
              <a:t>Id.portal.cambiumast.com</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Arial" panose="020B0604020202020204" pitchFamily="34" charset="0"/>
              <a:buChar char="•"/>
              <a:tabLst/>
              <a:defRPr/>
            </a:pPr>
            <a:r>
              <a:rPr kumimoji="0" lang="en-US" sz="2200" b="0" i="0" u="none" strike="noStrike" kern="1200" cap="none" spc="0" normalizeH="0" baseline="0" noProof="0" dirty="0">
                <a:ln>
                  <a:noFill/>
                </a:ln>
                <a:solidFill>
                  <a:srgbClr val="C05100"/>
                </a:solidFill>
                <a:effectLst/>
                <a:uLnTx/>
                <a:uFillTx/>
                <a:latin typeface="Franklin Gothic Book" panose="020B0503020102020204"/>
                <a:ea typeface="Calibri"/>
                <a:cs typeface="Calibri"/>
              </a:rPr>
              <a:t> Idaho Help Desk</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Arial" panose="020B0604020202020204" pitchFamily="34" charset="0"/>
              <a:buChar char="•"/>
              <a:tabLst/>
              <a:defRPr/>
            </a:pPr>
            <a:r>
              <a:rPr kumimoji="0" lang="en-US" sz="2200" b="0" i="0" u="none" strike="noStrike" kern="1200" cap="none" spc="0" normalizeH="0" baseline="0" noProof="0" dirty="0">
                <a:ln>
                  <a:noFill/>
                </a:ln>
                <a:solidFill>
                  <a:srgbClr val="C05100"/>
                </a:solidFill>
                <a:effectLst/>
                <a:uLnTx/>
                <a:uFillTx/>
                <a:latin typeface="Franklin Gothic Book" panose="020B0503020102020204"/>
                <a:ea typeface="Calibri"/>
                <a:cs typeface="Calibri"/>
              </a:rPr>
              <a:t>Toll-Free Phone Support:  1-844-560-7365</a:t>
            </a:r>
          </a:p>
          <a:p>
            <a:pPr marL="320040" marR="0" lvl="0" indent="-320040" algn="l" defTabSz="685800" rtl="0" eaLnBrk="1" fontAlgn="auto" latinLnBrk="0" hangingPunct="1">
              <a:lnSpc>
                <a:spcPct val="125000"/>
              </a:lnSpc>
              <a:spcBef>
                <a:spcPts val="1800"/>
              </a:spcBef>
              <a:spcAft>
                <a:spcPts val="0"/>
              </a:spcAft>
              <a:buClr>
                <a:srgbClr val="53565A"/>
              </a:buClr>
              <a:buSzPct val="100000"/>
              <a:buFont typeface="Arial" panose="020B0604020202020204" pitchFamily="34" charset="0"/>
              <a:buChar char="•"/>
              <a:tabLst/>
              <a:defRPr/>
            </a:pPr>
            <a:r>
              <a:rPr kumimoji="0" lang="en-US" sz="2200" b="0" i="0" u="none" strike="noStrike" kern="1200" cap="none" spc="0" normalizeH="0" baseline="0" noProof="0" dirty="0">
                <a:ln>
                  <a:noFill/>
                </a:ln>
                <a:solidFill>
                  <a:srgbClr val="C05100"/>
                </a:solidFill>
                <a:effectLst/>
                <a:uLnTx/>
                <a:uFillTx/>
                <a:latin typeface="Franklin Gothic Book" panose="020B0503020102020204"/>
                <a:ea typeface="Calibri"/>
                <a:cs typeface="Calibri"/>
              </a:rPr>
              <a:t>Email Support: IDHelpDesk@cambiumassessment.com</a:t>
            </a:r>
          </a:p>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endParaRPr kumimoji="0" lang="en-US" sz="2200" b="0" i="0" u="none" strike="noStrike" kern="1200" cap="none" spc="0" normalizeH="0" baseline="0" noProof="0" dirty="0">
              <a:ln>
                <a:noFill/>
              </a:ln>
              <a:solidFill>
                <a:srgbClr val="53565A"/>
              </a:solidFill>
              <a:effectLst/>
              <a:uLnTx/>
              <a:uFillTx/>
              <a:latin typeface="Franklin Gothic Book" panose="020B0503020102020204"/>
              <a:ea typeface="Calibri"/>
              <a:cs typeface="Calibri"/>
            </a:endParaRPr>
          </a:p>
          <a:p>
            <a:pPr marL="0" marR="0" lvl="0" indent="0" algn="l" defTabSz="685800" rtl="0" eaLnBrk="1" fontAlgn="auto" latinLnBrk="0" hangingPunct="1">
              <a:lnSpc>
                <a:spcPct val="125000"/>
              </a:lnSpc>
              <a:spcBef>
                <a:spcPts val="1800"/>
              </a:spcBef>
              <a:spcAft>
                <a:spcPts val="0"/>
              </a:spcAft>
              <a:buClr>
                <a:srgbClr val="53565A"/>
              </a:buClr>
              <a:buSzPct val="100000"/>
              <a:buFont typeface="Times New Roman" panose="02020603050405020304" pitchFamily="18" charset="0"/>
              <a:buNone/>
              <a:tabLst/>
              <a:defRPr/>
            </a:pPr>
            <a:r>
              <a:rPr kumimoji="0" lang="en-US" sz="2200" b="0" i="0" u="none" strike="noStrike" kern="1200" cap="none" spc="0" normalizeH="0" baseline="0" noProof="0" dirty="0">
                <a:ln>
                  <a:noFill/>
                </a:ln>
                <a:solidFill>
                  <a:srgbClr val="53565A"/>
                </a:solidFill>
                <a:effectLst/>
                <a:uLnTx/>
                <a:uFillTx/>
                <a:latin typeface="Franklin Gothic Book" panose="020B0503020102020204"/>
                <a:ea typeface="Calibri"/>
                <a:cs typeface="Calibri"/>
              </a:rPr>
              <a:t>Thank you!</a:t>
            </a:r>
          </a:p>
        </p:txBody>
      </p:sp>
      <p:sp>
        <p:nvSpPr>
          <p:cNvPr id="3" name="Slide Number Placeholder 2">
            <a:extLst>
              <a:ext uri="{FF2B5EF4-FFF2-40B4-BE49-F238E27FC236}">
                <a16:creationId xmlns:a16="http://schemas.microsoft.com/office/drawing/2014/main" id="{D8E3307F-FB95-475D-B70A-24B17A811221}"/>
              </a:ext>
              <a:ext uri="{C183D7F6-B498-43B3-948B-1728B52AA6E4}">
                <adec:decorative xmlns:adec="http://schemas.microsoft.com/office/drawing/2017/decorative" val="0"/>
              </a:ext>
            </a:extLst>
          </p:cNvPr>
          <p:cNvSpPr>
            <a:spLocks noGrp="1"/>
          </p:cNvSpPr>
          <p:nvPr>
            <p:ph type="sldNum" sz="quarter" idx="17"/>
          </p:nvPr>
        </p:nvSpPr>
        <p:spPr>
          <a:xfrm>
            <a:off x="11281658" y="6414632"/>
            <a:ext cx="625639" cy="27882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200" b="0" i="0" u="none" strike="noStrike" kern="1200" cap="none" spc="0" normalizeH="0" baseline="0" noProof="0" smtClean="0">
                <a:ln>
                  <a:noFill/>
                </a:ln>
                <a:solidFill>
                  <a:srgbClr val="FFFFFF"/>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Tree>
    <p:custDataLst>
      <p:tags r:id="rId1"/>
    </p:custDataLst>
    <p:extLst>
      <p:ext uri="{BB962C8B-B14F-4D97-AF65-F5344CB8AC3E}">
        <p14:creationId xmlns:p14="http://schemas.microsoft.com/office/powerpoint/2010/main" val="2024887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E9BCBD-4DB6-4F59-9B08-548DDD6EFDA6}"/>
              </a:ext>
            </a:extLst>
          </p:cNvPr>
          <p:cNvSpPr>
            <a:spLocks noGrp="1"/>
          </p:cNvSpPr>
          <p:nvPr>
            <p:ph type="title"/>
          </p:nvPr>
        </p:nvSpPr>
        <p:spPr/>
        <p:txBody>
          <a:bodyPr/>
          <a:lstStyle/>
          <a:p>
            <a:r>
              <a:rPr lang="en-US" dirty="0">
                <a:latin typeface="+mn-lt"/>
              </a:rPr>
              <a:t>Objectives</a:t>
            </a:r>
          </a:p>
        </p:txBody>
      </p:sp>
      <p:graphicFrame>
        <p:nvGraphicFramePr>
          <p:cNvPr id="2" name="Table 5">
            <a:extLst>
              <a:ext uri="{FF2B5EF4-FFF2-40B4-BE49-F238E27FC236}">
                <a16:creationId xmlns:a16="http://schemas.microsoft.com/office/drawing/2014/main" id="{46E49149-1142-47DF-B1BC-50B53CB10841}"/>
              </a:ext>
            </a:extLst>
          </p:cNvPr>
          <p:cNvGraphicFramePr>
            <a:graphicFrameLocks noGrp="1"/>
          </p:cNvGraphicFramePr>
          <p:nvPr>
            <p:extLst>
              <p:ext uri="{D42A27DB-BD31-4B8C-83A1-F6EECF244321}">
                <p14:modId xmlns:p14="http://schemas.microsoft.com/office/powerpoint/2010/main" val="1366692876"/>
              </p:ext>
            </p:extLst>
          </p:nvPr>
        </p:nvGraphicFramePr>
        <p:xfrm>
          <a:off x="1075443" y="1095375"/>
          <a:ext cx="9829543" cy="3921608"/>
        </p:xfrm>
        <a:graphic>
          <a:graphicData uri="http://schemas.openxmlformats.org/drawingml/2006/table">
            <a:tbl>
              <a:tblPr firstRow="1" bandRow="1">
                <a:effectLst>
                  <a:outerShdw blurRad="50800" dist="50800" dir="5400000" algn="ctr" rotWithShape="0">
                    <a:schemeClr val="bg1">
                      <a:lumMod val="50000"/>
                    </a:schemeClr>
                  </a:outerShdw>
                </a:effectLst>
                <a:tableStyleId>{470918CE-3593-4766-BCB9-121BF4E22A45}</a:tableStyleId>
              </a:tblPr>
              <a:tblGrid>
                <a:gridCol w="7751565">
                  <a:extLst>
                    <a:ext uri="{9D8B030D-6E8A-4147-A177-3AD203B41FA5}">
                      <a16:colId xmlns:a16="http://schemas.microsoft.com/office/drawing/2014/main" val="2447681905"/>
                    </a:ext>
                  </a:extLst>
                </a:gridCol>
                <a:gridCol w="2077978">
                  <a:extLst>
                    <a:ext uri="{9D8B030D-6E8A-4147-A177-3AD203B41FA5}">
                      <a16:colId xmlns:a16="http://schemas.microsoft.com/office/drawing/2014/main" val="1068747112"/>
                    </a:ext>
                  </a:extLst>
                </a:gridCol>
              </a:tblGrid>
              <a:tr h="559283">
                <a:tc>
                  <a:txBody>
                    <a:bodyPr/>
                    <a:lstStyle/>
                    <a:p>
                      <a:r>
                        <a:rPr lang="en-US" sz="2400" dirty="0"/>
                        <a:t>Topics</a:t>
                      </a:r>
                    </a:p>
                  </a:txBody>
                  <a:tcPr>
                    <a:solidFill>
                      <a:srgbClr val="005E9E"/>
                    </a:solidFill>
                  </a:tcPr>
                </a:tc>
                <a:tc>
                  <a:txBody>
                    <a:bodyPr/>
                    <a:lstStyle/>
                    <a:p>
                      <a:r>
                        <a:rPr lang="en-US" sz="2400" dirty="0"/>
                        <a:t>Slides</a:t>
                      </a:r>
                    </a:p>
                  </a:txBody>
                  <a:tcPr>
                    <a:solidFill>
                      <a:srgbClr val="005E9E"/>
                    </a:solidFill>
                  </a:tcPr>
                </a:tc>
                <a:extLst>
                  <a:ext uri="{0D108BD9-81ED-4DB2-BD59-A6C34878D82A}">
                    <a16:rowId xmlns:a16="http://schemas.microsoft.com/office/drawing/2014/main" val="3231445923"/>
                  </a:ext>
                </a:extLst>
              </a:tr>
              <a:tr h="559283">
                <a:tc>
                  <a:txBody>
                    <a:bodyPr/>
                    <a:lstStyle/>
                    <a:p>
                      <a:r>
                        <a:rPr lang="en-US" sz="2400" dirty="0"/>
                        <a:t>1. Log in to the Centralized Reporting System</a:t>
                      </a:r>
                    </a:p>
                  </a:txBody>
                  <a:tcPr>
                    <a:solidFill>
                      <a:srgbClr val="BFBFBF"/>
                    </a:solidFill>
                  </a:tcPr>
                </a:tc>
                <a:tc>
                  <a:txBody>
                    <a:bodyPr/>
                    <a:lstStyle/>
                    <a:p>
                      <a:r>
                        <a:rPr lang="en-US" sz="2400" dirty="0"/>
                        <a:t>3–5</a:t>
                      </a:r>
                    </a:p>
                  </a:txBody>
                  <a:tcPr>
                    <a:solidFill>
                      <a:srgbClr val="BFBFBF"/>
                    </a:solidFill>
                  </a:tcPr>
                </a:tc>
                <a:extLst>
                  <a:ext uri="{0D108BD9-81ED-4DB2-BD59-A6C34878D82A}">
                    <a16:rowId xmlns:a16="http://schemas.microsoft.com/office/drawing/2014/main" val="3128838721"/>
                  </a:ext>
                </a:extLst>
              </a:tr>
              <a:tr h="559283">
                <a:tc>
                  <a:txBody>
                    <a:bodyPr/>
                    <a:lstStyle/>
                    <a:p>
                      <a:r>
                        <a:rPr lang="en-US" sz="2400" dirty="0"/>
                        <a:t>2. Drill Down into Reports from the Dashboard</a:t>
                      </a:r>
                    </a:p>
                  </a:txBody>
                  <a:tcPr>
                    <a:solidFill>
                      <a:schemeClr val="bg1">
                        <a:lumMod val="95000"/>
                      </a:schemeClr>
                    </a:solidFill>
                  </a:tcPr>
                </a:tc>
                <a:tc>
                  <a:txBody>
                    <a:bodyPr/>
                    <a:lstStyle/>
                    <a:p>
                      <a:r>
                        <a:rPr lang="en-US" sz="2400" dirty="0"/>
                        <a:t>6–9</a:t>
                      </a:r>
                    </a:p>
                  </a:txBody>
                  <a:tcPr>
                    <a:solidFill>
                      <a:schemeClr val="bg1">
                        <a:lumMod val="95000"/>
                      </a:schemeClr>
                    </a:solidFill>
                  </a:tcPr>
                </a:tc>
                <a:extLst>
                  <a:ext uri="{0D108BD9-81ED-4DB2-BD59-A6C34878D82A}">
                    <a16:rowId xmlns:a16="http://schemas.microsoft.com/office/drawing/2014/main" val="2342566800"/>
                  </a:ext>
                </a:extLst>
              </a:tr>
              <a:tr h="559283">
                <a:tc>
                  <a:txBody>
                    <a:bodyPr/>
                    <a:lstStyle/>
                    <a:p>
                      <a:r>
                        <a:rPr lang="en-US" sz="2400" dirty="0"/>
                        <a:t>3. View Items and Rubric &amp; Resources</a:t>
                      </a:r>
                    </a:p>
                  </a:txBody>
                  <a:tcPr>
                    <a:solidFill>
                      <a:srgbClr val="BFBFBF"/>
                    </a:solidFill>
                  </a:tcPr>
                </a:tc>
                <a:tc>
                  <a:txBody>
                    <a:bodyPr/>
                    <a:lstStyle/>
                    <a:p>
                      <a:r>
                        <a:rPr lang="en-US" sz="2400" dirty="0"/>
                        <a:t>10–14</a:t>
                      </a:r>
                    </a:p>
                  </a:txBody>
                  <a:tcPr>
                    <a:solidFill>
                      <a:srgbClr val="BFBFBF"/>
                    </a:solidFill>
                  </a:tcPr>
                </a:tc>
                <a:extLst>
                  <a:ext uri="{0D108BD9-81ED-4DB2-BD59-A6C34878D82A}">
                    <a16:rowId xmlns:a16="http://schemas.microsoft.com/office/drawing/2014/main" val="1062026981"/>
                  </a:ext>
                </a:extLst>
              </a:tr>
              <a:tr h="559283">
                <a:tc>
                  <a:txBody>
                    <a:bodyPr/>
                    <a:lstStyle/>
                    <a:p>
                      <a:r>
                        <a:rPr lang="en-US" sz="2400" dirty="0"/>
                        <a:t>4. View the Student Portfolio Report</a:t>
                      </a:r>
                    </a:p>
                  </a:txBody>
                  <a:tcPr>
                    <a:solidFill>
                      <a:schemeClr val="bg1">
                        <a:lumMod val="95000"/>
                      </a:schemeClr>
                    </a:solidFill>
                  </a:tcPr>
                </a:tc>
                <a:tc>
                  <a:txBody>
                    <a:bodyPr/>
                    <a:lstStyle/>
                    <a:p>
                      <a:r>
                        <a:rPr lang="en-US" sz="2400" dirty="0"/>
                        <a:t>15–16</a:t>
                      </a:r>
                    </a:p>
                  </a:txBody>
                  <a:tcPr>
                    <a:solidFill>
                      <a:schemeClr val="bg1">
                        <a:lumMod val="95000"/>
                      </a:schemeClr>
                    </a:solidFill>
                  </a:tcPr>
                </a:tc>
                <a:extLst>
                  <a:ext uri="{0D108BD9-81ED-4DB2-BD59-A6C34878D82A}">
                    <a16:rowId xmlns:a16="http://schemas.microsoft.com/office/drawing/2014/main" val="1237403609"/>
                  </a:ext>
                </a:extLst>
              </a:tr>
              <a:tr h="565910">
                <a:tc>
                  <a:txBody>
                    <a:bodyPr/>
                    <a:lstStyle/>
                    <a:p>
                      <a:r>
                        <a:rPr lang="en-US" sz="2400" dirty="0"/>
                        <a:t>5. Download and Print Individual Student Reports (ISRs)</a:t>
                      </a:r>
                    </a:p>
                  </a:txBody>
                  <a:tcPr>
                    <a:solidFill>
                      <a:srgbClr val="BFBFBF"/>
                    </a:solidFill>
                  </a:tcPr>
                </a:tc>
                <a:tc>
                  <a:txBody>
                    <a:bodyPr/>
                    <a:lstStyle/>
                    <a:p>
                      <a:r>
                        <a:rPr lang="en-US" sz="2400" dirty="0"/>
                        <a:t>17–18</a:t>
                      </a:r>
                    </a:p>
                  </a:txBody>
                  <a:tcPr>
                    <a:solidFill>
                      <a:srgbClr val="BFBFBF"/>
                    </a:solidFill>
                  </a:tcPr>
                </a:tc>
                <a:extLst>
                  <a:ext uri="{0D108BD9-81ED-4DB2-BD59-A6C34878D82A}">
                    <a16:rowId xmlns:a16="http://schemas.microsoft.com/office/drawing/2014/main" val="3614963796"/>
                  </a:ext>
                </a:extLst>
              </a:tr>
              <a:tr h="559283">
                <a:tc>
                  <a:txBody>
                    <a:bodyPr/>
                    <a:lstStyle/>
                    <a:p>
                      <a:r>
                        <a:rPr lang="en-US" sz="2400" dirty="0"/>
                        <a:t>6. More Information/More Modules</a:t>
                      </a:r>
                    </a:p>
                  </a:txBody>
                  <a:tcPr>
                    <a:solidFill>
                      <a:schemeClr val="bg1">
                        <a:lumMod val="95000"/>
                      </a:schemeClr>
                    </a:solidFill>
                  </a:tcPr>
                </a:tc>
                <a:tc>
                  <a:txBody>
                    <a:bodyPr/>
                    <a:lstStyle/>
                    <a:p>
                      <a:r>
                        <a:rPr lang="en-US" sz="2400" dirty="0"/>
                        <a:t>19–20</a:t>
                      </a:r>
                    </a:p>
                  </a:txBody>
                  <a:tcPr>
                    <a:solidFill>
                      <a:schemeClr val="bg1">
                        <a:lumMod val="95000"/>
                      </a:schemeClr>
                    </a:solidFill>
                  </a:tcPr>
                </a:tc>
                <a:extLst>
                  <a:ext uri="{0D108BD9-81ED-4DB2-BD59-A6C34878D82A}">
                    <a16:rowId xmlns:a16="http://schemas.microsoft.com/office/drawing/2014/main" val="3621617377"/>
                  </a:ext>
                </a:extLst>
              </a:tr>
            </a:tbl>
          </a:graphicData>
        </a:graphic>
      </p:graphicFrame>
      <p:sp>
        <p:nvSpPr>
          <p:cNvPr id="3" name="Slide Number Placeholder 2">
            <a:extLst>
              <a:ext uri="{FF2B5EF4-FFF2-40B4-BE49-F238E27FC236}">
                <a16:creationId xmlns:a16="http://schemas.microsoft.com/office/drawing/2014/main" id="{285589BA-F377-4BE7-8FAA-14D38009222D}"/>
              </a:ext>
            </a:extLst>
          </p:cNvPr>
          <p:cNvSpPr>
            <a:spLocks noGrp="1"/>
          </p:cNvSpPr>
          <p:nvPr>
            <p:ph type="sldNum" sz="quarter" idx="17"/>
          </p:nvPr>
        </p:nvSpPr>
        <p:spPr/>
        <p:txBody>
          <a:bodyPr/>
          <a:lstStyle/>
          <a:p>
            <a:fld id="{58AE716E-68DD-2249-A7FA-8AEF0B14DF81}" type="slidenum">
              <a:rPr lang="en-US" smtClean="0"/>
              <a:pPr/>
              <a:t>2</a:t>
            </a:fld>
            <a:endParaRPr lang="en-US" dirty="0"/>
          </a:p>
        </p:txBody>
      </p:sp>
    </p:spTree>
    <p:custDataLst>
      <p:tags r:id="rId1"/>
    </p:custDataLst>
    <p:extLst>
      <p:ext uri="{BB962C8B-B14F-4D97-AF65-F5344CB8AC3E}">
        <p14:creationId xmlns:p14="http://schemas.microsoft.com/office/powerpoint/2010/main" val="421346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1C8CEB-3010-7B6C-EE47-A3D2FB3CDF1A}"/>
              </a:ext>
            </a:extLst>
          </p:cNvPr>
          <p:cNvSpPr>
            <a:spLocks noGrp="1"/>
          </p:cNvSpPr>
          <p:nvPr>
            <p:ph type="title"/>
          </p:nvPr>
        </p:nvSpPr>
        <p:spPr/>
        <p:txBody>
          <a:bodyPr/>
          <a:lstStyle/>
          <a:p>
            <a:r>
              <a:rPr lang="en-US" dirty="0">
                <a:latin typeface="+mn-lt"/>
              </a:rPr>
              <a:t>Training Modules in the Series</a:t>
            </a:r>
          </a:p>
        </p:txBody>
      </p:sp>
      <p:sp>
        <p:nvSpPr>
          <p:cNvPr id="3" name="Slide Number Placeholder 2">
            <a:extLst>
              <a:ext uri="{FF2B5EF4-FFF2-40B4-BE49-F238E27FC236}">
                <a16:creationId xmlns:a16="http://schemas.microsoft.com/office/drawing/2014/main" id="{E077B8E8-02F8-EE5F-AFC2-5485219EFFFD}"/>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4" name="Picture 3">
            <a:extLst>
              <a:ext uri="{FF2B5EF4-FFF2-40B4-BE49-F238E27FC236}">
                <a16:creationId xmlns:a16="http://schemas.microsoft.com/office/drawing/2014/main" id="{110C46B7-7180-BE34-8C7E-2E5D459F427F}"/>
              </a:ext>
            </a:extLst>
          </p:cNvPr>
          <p:cNvPicPr>
            <a:picLocks noChangeAspect="1"/>
          </p:cNvPicPr>
          <p:nvPr/>
        </p:nvPicPr>
        <p:blipFill>
          <a:blip r:embed="rId4"/>
          <a:stretch>
            <a:fillRect/>
          </a:stretch>
        </p:blipFill>
        <p:spPr>
          <a:xfrm>
            <a:off x="633287" y="831879"/>
            <a:ext cx="10809145" cy="5194242"/>
          </a:xfrm>
          <a:prstGeom prst="rect">
            <a:avLst/>
          </a:prstGeom>
        </p:spPr>
      </p:pic>
    </p:spTree>
    <p:custDataLst>
      <p:tags r:id="rId1"/>
    </p:custDataLst>
    <p:extLst>
      <p:ext uri="{BB962C8B-B14F-4D97-AF65-F5344CB8AC3E}">
        <p14:creationId xmlns:p14="http://schemas.microsoft.com/office/powerpoint/2010/main" val="135312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41E339-9567-4AAB-A3DD-695CB61E3FBC}"/>
              </a:ext>
            </a:extLst>
          </p:cNvPr>
          <p:cNvSpPr>
            <a:spLocks noGrp="1"/>
          </p:cNvSpPr>
          <p:nvPr>
            <p:ph type="title"/>
          </p:nvPr>
        </p:nvSpPr>
        <p:spPr/>
        <p:txBody>
          <a:bodyPr/>
          <a:lstStyle/>
          <a:p>
            <a:r>
              <a:rPr lang="en-US" dirty="0">
                <a:latin typeface="+mn-lt"/>
              </a:rPr>
              <a:t>Log In to Reporting</a:t>
            </a:r>
          </a:p>
        </p:txBody>
      </p:sp>
      <p:grpSp>
        <p:nvGrpSpPr>
          <p:cNvPr id="8" name="Group 7" descr="Images displaying the test portal and the Login screen.">
            <a:extLst>
              <a:ext uri="{FF2B5EF4-FFF2-40B4-BE49-F238E27FC236}">
                <a16:creationId xmlns:a16="http://schemas.microsoft.com/office/drawing/2014/main" id="{00DA3F56-D4F7-2604-15CD-68922A300680}"/>
              </a:ext>
            </a:extLst>
          </p:cNvPr>
          <p:cNvGrpSpPr/>
          <p:nvPr/>
        </p:nvGrpSpPr>
        <p:grpSpPr>
          <a:xfrm>
            <a:off x="591716" y="1068292"/>
            <a:ext cx="11008568" cy="4721416"/>
            <a:chOff x="591716" y="1068292"/>
            <a:chExt cx="11008568" cy="4721416"/>
          </a:xfrm>
        </p:grpSpPr>
        <p:grpSp>
          <p:nvGrpSpPr>
            <p:cNvPr id="7" name="Group 6">
              <a:extLst>
                <a:ext uri="{FF2B5EF4-FFF2-40B4-BE49-F238E27FC236}">
                  <a16:creationId xmlns:a16="http://schemas.microsoft.com/office/drawing/2014/main" id="{410AC231-25C2-B350-6417-25B636FDD1E3}"/>
                </a:ext>
              </a:extLst>
            </p:cNvPr>
            <p:cNvGrpSpPr/>
            <p:nvPr/>
          </p:nvGrpSpPr>
          <p:grpSpPr>
            <a:xfrm>
              <a:off x="7729359" y="1068292"/>
              <a:ext cx="3870925" cy="4721416"/>
              <a:chOff x="7729359" y="1068292"/>
              <a:chExt cx="3870925" cy="4721416"/>
            </a:xfrm>
          </p:grpSpPr>
          <p:pic>
            <p:nvPicPr>
              <p:cNvPr id="21" name="Picture 20" descr="Authoring Login page.&#10;">
                <a:extLst>
                  <a:ext uri="{FF2B5EF4-FFF2-40B4-BE49-F238E27FC236}">
                    <a16:creationId xmlns:a16="http://schemas.microsoft.com/office/drawing/2014/main" id="{29BC8472-8948-D78B-CAED-E86D828F55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9359" y="1068292"/>
                <a:ext cx="3870925" cy="472141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8" name="Graphic 17" descr="Cursor with solid fill">
                <a:extLst>
                  <a:ext uri="{FF2B5EF4-FFF2-40B4-BE49-F238E27FC236}">
                    <a16:creationId xmlns:a16="http://schemas.microsoft.com/office/drawing/2014/main" id="{B8351CF9-300C-9758-BA89-FCE83989ED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99630" y="3540284"/>
                <a:ext cx="914400" cy="914400"/>
              </a:xfrm>
              <a:prstGeom prst="rect">
                <a:avLst/>
              </a:prstGeom>
            </p:spPr>
          </p:pic>
        </p:grpSp>
        <p:grpSp>
          <p:nvGrpSpPr>
            <p:cNvPr id="6" name="Group 5">
              <a:extLst>
                <a:ext uri="{FF2B5EF4-FFF2-40B4-BE49-F238E27FC236}">
                  <a16:creationId xmlns:a16="http://schemas.microsoft.com/office/drawing/2014/main" id="{52E5FA16-BC62-2058-611B-31F34445E7B7}"/>
                </a:ext>
              </a:extLst>
            </p:cNvPr>
            <p:cNvGrpSpPr/>
            <p:nvPr/>
          </p:nvGrpSpPr>
          <p:grpSpPr>
            <a:xfrm>
              <a:off x="591716" y="1103490"/>
              <a:ext cx="6887872" cy="4686218"/>
              <a:chOff x="591716" y="1103490"/>
              <a:chExt cx="6887872" cy="4686218"/>
            </a:xfrm>
          </p:grpSpPr>
          <p:grpSp>
            <p:nvGrpSpPr>
              <p:cNvPr id="17" name="Group 16">
                <a:extLst>
                  <a:ext uri="{FF2B5EF4-FFF2-40B4-BE49-F238E27FC236}">
                    <a16:creationId xmlns:a16="http://schemas.microsoft.com/office/drawing/2014/main" id="{C0D26828-A134-F7E9-8E5F-EAA46648609F}"/>
                  </a:ext>
                </a:extLst>
              </p:cNvPr>
              <p:cNvGrpSpPr/>
              <p:nvPr/>
            </p:nvGrpSpPr>
            <p:grpSpPr>
              <a:xfrm>
                <a:off x="591716" y="1600689"/>
                <a:ext cx="6887872" cy="4189019"/>
                <a:chOff x="603908" y="874435"/>
                <a:chExt cx="6887872" cy="4189019"/>
              </a:xfrm>
            </p:grpSpPr>
            <p:pic>
              <p:nvPicPr>
                <p:cNvPr id="4" name="Picture 3">
                  <a:extLst>
                    <a:ext uri="{FF2B5EF4-FFF2-40B4-BE49-F238E27FC236}">
                      <a16:creationId xmlns:a16="http://schemas.microsoft.com/office/drawing/2014/main" id="{FAFAF7F8-34AF-05B3-976F-8D579ED8AC1B}"/>
                    </a:ext>
                  </a:extLst>
                </p:cNvPr>
                <p:cNvPicPr>
                  <a:picLocks noChangeAspect="1"/>
                </p:cNvPicPr>
                <p:nvPr/>
              </p:nvPicPr>
              <p:blipFill>
                <a:blip r:embed="rId7"/>
                <a:stretch>
                  <a:fillRect/>
                </a:stretch>
              </p:blipFill>
              <p:spPr>
                <a:xfrm>
                  <a:off x="603908" y="874435"/>
                  <a:ext cx="6887872" cy="4189019"/>
                </a:xfrm>
                <a:prstGeom prst="rect">
                  <a:avLst/>
                </a:prstGeom>
              </p:spPr>
            </p:pic>
            <p:pic>
              <p:nvPicPr>
                <p:cNvPr id="15" name="Picture 14">
                  <a:extLst>
                    <a:ext uri="{FF2B5EF4-FFF2-40B4-BE49-F238E27FC236}">
                      <a16:creationId xmlns:a16="http://schemas.microsoft.com/office/drawing/2014/main" id="{A9D9614A-DFD4-1B98-2C4E-0EB05EBC5C52}"/>
                    </a:ext>
                  </a:extLst>
                </p:cNvPr>
                <p:cNvPicPr>
                  <a:picLocks noChangeAspect="1"/>
                </p:cNvPicPr>
                <p:nvPr/>
              </p:nvPicPr>
              <p:blipFill>
                <a:blip r:embed="rId8"/>
                <a:stretch>
                  <a:fillRect/>
                </a:stretch>
              </p:blipFill>
              <p:spPr>
                <a:xfrm>
                  <a:off x="1747362" y="2383135"/>
                  <a:ext cx="4745542" cy="1480304"/>
                </a:xfrm>
                <a:prstGeom prst="rect">
                  <a:avLst/>
                </a:prstGeom>
              </p:spPr>
            </p:pic>
          </p:grpSp>
          <p:pic>
            <p:nvPicPr>
              <p:cNvPr id="12" name="Graphic 11" descr="Cursor with solid fill">
                <a:extLst>
                  <a:ext uri="{FF2B5EF4-FFF2-40B4-BE49-F238E27FC236}">
                    <a16:creationId xmlns:a16="http://schemas.microsoft.com/office/drawing/2014/main" id="{E00CE2DE-CC5A-2580-A7FA-2C2DEAD0B50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52239" y="4132493"/>
                <a:ext cx="914400" cy="914400"/>
              </a:xfrm>
              <a:prstGeom prst="rect">
                <a:avLst/>
              </a:prstGeom>
            </p:spPr>
          </p:pic>
          <p:sp>
            <p:nvSpPr>
              <p:cNvPr id="2" name="Rectangle: Rounded Corners 1">
                <a:extLst>
                  <a:ext uri="{FF2B5EF4-FFF2-40B4-BE49-F238E27FC236}">
                    <a16:creationId xmlns:a16="http://schemas.microsoft.com/office/drawing/2014/main" id="{17F32AD8-7BAC-653D-6439-8348A5E0B2C1}"/>
                  </a:ext>
                </a:extLst>
              </p:cNvPr>
              <p:cNvSpPr/>
              <p:nvPr/>
            </p:nvSpPr>
            <p:spPr>
              <a:xfrm>
                <a:off x="2171410" y="1103490"/>
                <a:ext cx="3892989" cy="462474"/>
              </a:xfrm>
              <a:prstGeom prst="roundRect">
                <a:avLst/>
              </a:prstGeom>
              <a:noFill/>
              <a:ln w="38100">
                <a:solidFill>
                  <a:srgbClr val="C051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53565A"/>
                    </a:solidFill>
                    <a:latin typeface="Franklin Gothic Book" panose="020B0503020102020204"/>
                  </a:rPr>
                  <a:t>id</a:t>
                </a:r>
                <a:r>
                  <a:rPr kumimoji="0" lang="en-US" sz="2000" b="1" i="0" u="none" strike="noStrike" kern="1200" cap="none" spc="0" normalizeH="0" baseline="0" noProof="0" dirty="0">
                    <a:ln>
                      <a:noFill/>
                    </a:ln>
                    <a:solidFill>
                      <a:srgbClr val="53565A"/>
                    </a:solidFill>
                    <a:effectLst/>
                    <a:uLnTx/>
                    <a:uFillTx/>
                    <a:latin typeface="Franklin Gothic Book" panose="020B0503020102020204"/>
                    <a:ea typeface="+mn-ea"/>
                    <a:cs typeface="+mn-cs"/>
                  </a:rPr>
                  <a:t>.portal.cambiumast.com</a:t>
                </a:r>
              </a:p>
            </p:txBody>
          </p:sp>
        </p:grpSp>
      </p:grpSp>
      <p:sp>
        <p:nvSpPr>
          <p:cNvPr id="3" name="Slide Number Placeholder 2">
            <a:extLst>
              <a:ext uri="{FF2B5EF4-FFF2-40B4-BE49-F238E27FC236}">
                <a16:creationId xmlns:a16="http://schemas.microsoft.com/office/drawing/2014/main" id="{16B21FF0-463D-4A9E-A10E-D1C576A18550}"/>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518034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08F66-1012-4719-9F51-88A7B840D79B}"/>
              </a:ext>
            </a:extLst>
          </p:cNvPr>
          <p:cNvSpPr>
            <a:spLocks noGrp="1"/>
          </p:cNvSpPr>
          <p:nvPr>
            <p:ph type="title"/>
          </p:nvPr>
        </p:nvSpPr>
        <p:spPr/>
        <p:txBody>
          <a:bodyPr/>
          <a:lstStyle/>
          <a:p>
            <a:r>
              <a:rPr lang="en-US" dirty="0">
                <a:latin typeface="+mn-lt"/>
              </a:rPr>
              <a:t>Dashboard Generator</a:t>
            </a:r>
          </a:p>
        </p:txBody>
      </p:sp>
      <p:grpSp>
        <p:nvGrpSpPr>
          <p:cNvPr id="5" name="Group 4" descr="An image displaying three main sections on the Dashboard Generator page.">
            <a:extLst>
              <a:ext uri="{FF2B5EF4-FFF2-40B4-BE49-F238E27FC236}">
                <a16:creationId xmlns:a16="http://schemas.microsoft.com/office/drawing/2014/main" id="{FA5FC37E-EBF5-B482-BFA3-63B43583C0B2}"/>
              </a:ext>
            </a:extLst>
          </p:cNvPr>
          <p:cNvGrpSpPr/>
          <p:nvPr/>
        </p:nvGrpSpPr>
        <p:grpSpPr>
          <a:xfrm>
            <a:off x="655230" y="789049"/>
            <a:ext cx="10787201" cy="5279901"/>
            <a:chOff x="655230" y="789049"/>
            <a:chExt cx="10787201" cy="5279901"/>
          </a:xfrm>
        </p:grpSpPr>
        <p:pic>
          <p:nvPicPr>
            <p:cNvPr id="7" name="Picture 6">
              <a:extLst>
                <a:ext uri="{FF2B5EF4-FFF2-40B4-BE49-F238E27FC236}">
                  <a16:creationId xmlns:a16="http://schemas.microsoft.com/office/drawing/2014/main" id="{D871E481-4295-4A98-9314-4080084CDF69}"/>
                </a:ext>
              </a:extLst>
            </p:cNvPr>
            <p:cNvPicPr>
              <a:picLocks noChangeAspect="1"/>
            </p:cNvPicPr>
            <p:nvPr/>
          </p:nvPicPr>
          <p:blipFill>
            <a:blip r:embed="rId4"/>
            <a:stretch>
              <a:fillRect/>
            </a:stretch>
          </p:blipFill>
          <p:spPr>
            <a:xfrm>
              <a:off x="655230" y="789049"/>
              <a:ext cx="10787201" cy="527990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9" name="Flowchart: Connector 8">
              <a:extLst>
                <a:ext uri="{FF2B5EF4-FFF2-40B4-BE49-F238E27FC236}">
                  <a16:creationId xmlns:a16="http://schemas.microsoft.com/office/drawing/2014/main" id="{442CAE6B-FFE4-4574-9FD3-EC8B82BBBF0A}"/>
                </a:ext>
              </a:extLst>
            </p:cNvPr>
            <p:cNvSpPr/>
            <p:nvPr/>
          </p:nvSpPr>
          <p:spPr>
            <a:xfrm>
              <a:off x="4168531" y="2408532"/>
              <a:ext cx="467832" cy="414670"/>
            </a:xfrm>
            <a:prstGeom prst="flowChartConnector">
              <a:avLst/>
            </a:prstGeom>
            <a:solidFill>
              <a:srgbClr val="C05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Franklin Gothic Book" panose="020B0503020102020204"/>
                  <a:ea typeface="+mn-ea"/>
                  <a:cs typeface="+mn-cs"/>
                </a:rPr>
                <a:t>1</a:t>
              </a:r>
            </a:p>
          </p:txBody>
        </p:sp>
        <p:sp>
          <p:nvSpPr>
            <p:cNvPr id="10" name="Flowchart: Connector 9">
              <a:extLst>
                <a:ext uri="{FF2B5EF4-FFF2-40B4-BE49-F238E27FC236}">
                  <a16:creationId xmlns:a16="http://schemas.microsoft.com/office/drawing/2014/main" id="{E7778708-0B25-43F1-956E-B7ED555224C0}"/>
                </a:ext>
              </a:extLst>
            </p:cNvPr>
            <p:cNvSpPr/>
            <p:nvPr/>
          </p:nvSpPr>
          <p:spPr>
            <a:xfrm>
              <a:off x="7087807" y="2408532"/>
              <a:ext cx="467832" cy="414670"/>
            </a:xfrm>
            <a:prstGeom prst="flowChartConnector">
              <a:avLst/>
            </a:prstGeom>
            <a:solidFill>
              <a:srgbClr val="C05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Franklin Gothic Book" panose="020B0503020102020204"/>
                  <a:ea typeface="+mn-ea"/>
                  <a:cs typeface="+mn-cs"/>
                </a:rPr>
                <a:t>2</a:t>
              </a:r>
            </a:p>
          </p:txBody>
        </p:sp>
        <p:sp>
          <p:nvSpPr>
            <p:cNvPr id="11" name="Flowchart: Connector 10">
              <a:extLst>
                <a:ext uri="{FF2B5EF4-FFF2-40B4-BE49-F238E27FC236}">
                  <a16:creationId xmlns:a16="http://schemas.microsoft.com/office/drawing/2014/main" id="{D4ABC25F-BEE8-4F55-A5B7-2E0B9EA9EC91}"/>
                </a:ext>
              </a:extLst>
            </p:cNvPr>
            <p:cNvSpPr/>
            <p:nvPr/>
          </p:nvSpPr>
          <p:spPr>
            <a:xfrm>
              <a:off x="9353815" y="2408532"/>
              <a:ext cx="467832" cy="414670"/>
            </a:xfrm>
            <a:prstGeom prst="flowChartConnector">
              <a:avLst/>
            </a:prstGeom>
            <a:solidFill>
              <a:srgbClr val="C051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Franklin Gothic Book" panose="020B0503020102020204"/>
                  <a:ea typeface="+mn-ea"/>
                  <a:cs typeface="+mn-cs"/>
                </a:rPr>
                <a:t>3</a:t>
              </a:r>
            </a:p>
          </p:txBody>
        </p:sp>
      </p:grpSp>
      <p:pic>
        <p:nvPicPr>
          <p:cNvPr id="4" name="Graphic 3" descr="Cursor with solid fill">
            <a:extLst>
              <a:ext uri="{FF2B5EF4-FFF2-40B4-BE49-F238E27FC236}">
                <a16:creationId xmlns:a16="http://schemas.microsoft.com/office/drawing/2014/main" id="{DB338E4B-2E73-DB2B-F17E-30720F0B7C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35455" y="5710117"/>
            <a:ext cx="914400" cy="914400"/>
          </a:xfrm>
          <a:prstGeom prst="rect">
            <a:avLst/>
          </a:prstGeom>
        </p:spPr>
      </p:pic>
      <p:sp>
        <p:nvSpPr>
          <p:cNvPr id="3" name="Slide Number Placeholder 2">
            <a:extLst>
              <a:ext uri="{FF2B5EF4-FFF2-40B4-BE49-F238E27FC236}">
                <a16:creationId xmlns:a16="http://schemas.microsoft.com/office/drawing/2014/main" id="{A6AD6B6C-7B90-426C-9458-E9F842B1154F}"/>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4</a:t>
            </a:fld>
            <a:endParaRPr lang="en-US" dirty="0">
              <a:solidFill>
                <a:srgbClr val="FFFFFF">
                  <a:lumMod val="75000"/>
                </a:srgbClr>
              </a:solidFill>
            </a:endParaRPr>
          </a:p>
        </p:txBody>
      </p:sp>
    </p:spTree>
    <p:custDataLst>
      <p:tags r:id="rId1"/>
    </p:custDataLst>
    <p:extLst>
      <p:ext uri="{BB962C8B-B14F-4D97-AF65-F5344CB8AC3E}">
        <p14:creationId xmlns:p14="http://schemas.microsoft.com/office/powerpoint/2010/main" val="4004216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B98351-33B3-4E15-9879-C734B9A7F138}"/>
              </a:ext>
            </a:extLst>
          </p:cNvPr>
          <p:cNvSpPr>
            <a:spLocks noGrp="1"/>
          </p:cNvSpPr>
          <p:nvPr>
            <p:ph type="title"/>
          </p:nvPr>
        </p:nvSpPr>
        <p:spPr/>
        <p:txBody>
          <a:bodyPr/>
          <a:lstStyle/>
          <a:p>
            <a:r>
              <a:rPr lang="en-US" dirty="0">
                <a:latin typeface="+mn-lt"/>
              </a:rPr>
              <a:t>Understand Different User Roles</a:t>
            </a:r>
          </a:p>
        </p:txBody>
      </p:sp>
      <p:pic>
        <p:nvPicPr>
          <p:cNvPr id="2" name="Picture 1" descr="A table describing the actions available to different users in Reporting.">
            <a:extLst>
              <a:ext uri="{FF2B5EF4-FFF2-40B4-BE49-F238E27FC236}">
                <a16:creationId xmlns:a16="http://schemas.microsoft.com/office/drawing/2014/main" id="{BAE90183-5909-4C0F-AE71-5D83AD672192}"/>
              </a:ext>
            </a:extLst>
          </p:cNvPr>
          <p:cNvPicPr>
            <a:picLocks noChangeAspect="1"/>
          </p:cNvPicPr>
          <p:nvPr/>
        </p:nvPicPr>
        <p:blipFill>
          <a:blip r:embed="rId4"/>
          <a:stretch>
            <a:fillRect/>
          </a:stretch>
        </p:blipFill>
        <p:spPr>
          <a:xfrm>
            <a:off x="1050875" y="990230"/>
            <a:ext cx="10120237" cy="504792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3" name="Slide Number Placeholder 2">
            <a:extLst>
              <a:ext uri="{FF2B5EF4-FFF2-40B4-BE49-F238E27FC236}">
                <a16:creationId xmlns:a16="http://schemas.microsoft.com/office/drawing/2014/main" id="{A57D6594-F753-4CE2-BC13-8FC34B826251}"/>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custDataLst>
      <p:tags r:id="rId1"/>
    </p:custDataLst>
    <p:extLst>
      <p:ext uri="{BB962C8B-B14F-4D97-AF65-F5344CB8AC3E}">
        <p14:creationId xmlns:p14="http://schemas.microsoft.com/office/powerpoint/2010/main" val="3610251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E3D1A-D5E1-48BB-8E85-3069133D17B8}"/>
              </a:ext>
            </a:extLst>
          </p:cNvPr>
          <p:cNvSpPr>
            <a:spLocks noGrp="1"/>
          </p:cNvSpPr>
          <p:nvPr>
            <p:ph type="title"/>
          </p:nvPr>
        </p:nvSpPr>
        <p:spPr/>
        <p:txBody>
          <a:bodyPr/>
          <a:lstStyle/>
          <a:p>
            <a:r>
              <a:rPr lang="en-US" dirty="0">
                <a:latin typeface="+mn-lt"/>
              </a:rPr>
              <a:t>Dashboard</a:t>
            </a:r>
          </a:p>
        </p:txBody>
      </p:sp>
      <p:sp>
        <p:nvSpPr>
          <p:cNvPr id="3" name="Slide Number Placeholder 2">
            <a:extLst>
              <a:ext uri="{FF2B5EF4-FFF2-40B4-BE49-F238E27FC236}">
                <a16:creationId xmlns:a16="http://schemas.microsoft.com/office/drawing/2014/main" id="{A39CCBEF-8A0C-4C54-ACA4-CC36D51EA195}"/>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6</a:t>
            </a:fld>
            <a:endParaRPr lang="en-US" dirty="0">
              <a:solidFill>
                <a:srgbClr val="FFFFFF">
                  <a:lumMod val="75000"/>
                </a:srgbClr>
              </a:solidFill>
            </a:endParaRPr>
          </a:p>
        </p:txBody>
      </p:sp>
      <p:grpSp>
        <p:nvGrpSpPr>
          <p:cNvPr id="10" name="Group 9" descr="The Dashboard with a focus on the Field-Authored card.">
            <a:extLst>
              <a:ext uri="{FF2B5EF4-FFF2-40B4-BE49-F238E27FC236}">
                <a16:creationId xmlns:a16="http://schemas.microsoft.com/office/drawing/2014/main" id="{8A69E07F-74C2-F4ED-26C4-088AFC554CB6}"/>
              </a:ext>
            </a:extLst>
          </p:cNvPr>
          <p:cNvGrpSpPr/>
          <p:nvPr/>
        </p:nvGrpSpPr>
        <p:grpSpPr>
          <a:xfrm>
            <a:off x="319087" y="1062631"/>
            <a:ext cx="11553825" cy="4928778"/>
            <a:chOff x="319087" y="1062631"/>
            <a:chExt cx="11553825" cy="4928778"/>
          </a:xfrm>
        </p:grpSpPr>
        <p:pic>
          <p:nvPicPr>
            <p:cNvPr id="5" name="Picture 4">
              <a:extLst>
                <a:ext uri="{FF2B5EF4-FFF2-40B4-BE49-F238E27FC236}">
                  <a16:creationId xmlns:a16="http://schemas.microsoft.com/office/drawing/2014/main" id="{7D4B23EA-CE39-4C57-857B-3A92E5F6684D}"/>
                </a:ext>
              </a:extLst>
            </p:cNvPr>
            <p:cNvPicPr>
              <a:picLocks noChangeAspect="1"/>
            </p:cNvPicPr>
            <p:nvPr/>
          </p:nvPicPr>
          <p:blipFill>
            <a:blip r:embed="rId4"/>
            <a:stretch>
              <a:fillRect/>
            </a:stretch>
          </p:blipFill>
          <p:spPr>
            <a:xfrm>
              <a:off x="319087" y="1062631"/>
              <a:ext cx="11553825" cy="492877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9" name="Graphic 8" descr="Cursor with solid fill">
              <a:extLst>
                <a:ext uri="{FF2B5EF4-FFF2-40B4-BE49-F238E27FC236}">
                  <a16:creationId xmlns:a16="http://schemas.microsoft.com/office/drawing/2014/main" id="{7851BEC8-37AE-4A60-B6F9-6B4ABC6675E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27222" y="3329729"/>
              <a:ext cx="701615" cy="714397"/>
            </a:xfrm>
            <a:prstGeom prst="rect">
              <a:avLst/>
            </a:prstGeom>
          </p:spPr>
        </p:pic>
        <p:pic>
          <p:nvPicPr>
            <p:cNvPr id="6" name="Picture 5">
              <a:extLst>
                <a:ext uri="{FF2B5EF4-FFF2-40B4-BE49-F238E27FC236}">
                  <a16:creationId xmlns:a16="http://schemas.microsoft.com/office/drawing/2014/main" id="{CE0CADF2-32E3-F33D-96FC-01BFBA109F9D}"/>
                </a:ext>
              </a:extLst>
            </p:cNvPr>
            <p:cNvPicPr>
              <a:picLocks noChangeAspect="1"/>
            </p:cNvPicPr>
            <p:nvPr/>
          </p:nvPicPr>
          <p:blipFill>
            <a:blip r:embed="rId7"/>
            <a:stretch>
              <a:fillRect/>
            </a:stretch>
          </p:blipFill>
          <p:spPr>
            <a:xfrm>
              <a:off x="6095998" y="2553081"/>
              <a:ext cx="853441" cy="194535"/>
            </a:xfrm>
            <a:prstGeom prst="rect">
              <a:avLst/>
            </a:prstGeom>
          </p:spPr>
        </p:pic>
        <p:pic>
          <p:nvPicPr>
            <p:cNvPr id="8" name="Picture 7">
              <a:extLst>
                <a:ext uri="{FF2B5EF4-FFF2-40B4-BE49-F238E27FC236}">
                  <a16:creationId xmlns:a16="http://schemas.microsoft.com/office/drawing/2014/main" id="{34D880DF-50CA-F506-65BD-318716256B11}"/>
                </a:ext>
              </a:extLst>
            </p:cNvPr>
            <p:cNvPicPr>
              <a:picLocks noChangeAspect="1"/>
            </p:cNvPicPr>
            <p:nvPr/>
          </p:nvPicPr>
          <p:blipFill>
            <a:blip r:embed="rId8"/>
            <a:stretch>
              <a:fillRect/>
            </a:stretch>
          </p:blipFill>
          <p:spPr>
            <a:xfrm>
              <a:off x="2994684" y="3982404"/>
              <a:ext cx="871475" cy="187259"/>
            </a:xfrm>
            <a:prstGeom prst="rect">
              <a:avLst/>
            </a:prstGeom>
          </p:spPr>
        </p:pic>
      </p:grpSp>
    </p:spTree>
    <p:custDataLst>
      <p:tags r:id="rId1"/>
    </p:custDataLst>
    <p:extLst>
      <p:ext uri="{BB962C8B-B14F-4D97-AF65-F5344CB8AC3E}">
        <p14:creationId xmlns:p14="http://schemas.microsoft.com/office/powerpoint/2010/main" val="2465879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52971-7C51-4985-B612-F320047C948A}"/>
              </a:ext>
            </a:extLst>
          </p:cNvPr>
          <p:cNvSpPr>
            <a:spLocks noGrp="1"/>
          </p:cNvSpPr>
          <p:nvPr>
            <p:ph type="title"/>
          </p:nvPr>
        </p:nvSpPr>
        <p:spPr/>
        <p:txBody>
          <a:bodyPr/>
          <a:lstStyle/>
          <a:p>
            <a:r>
              <a:rPr lang="en-US" dirty="0">
                <a:latin typeface="+mn-lt"/>
              </a:rPr>
              <a:t>Performance on Tests Report — Teacher</a:t>
            </a:r>
          </a:p>
        </p:txBody>
      </p:sp>
      <p:sp>
        <p:nvSpPr>
          <p:cNvPr id="3" name="Slide Number Placeholder 2">
            <a:extLst>
              <a:ext uri="{FF2B5EF4-FFF2-40B4-BE49-F238E27FC236}">
                <a16:creationId xmlns:a16="http://schemas.microsoft.com/office/drawing/2014/main" id="{39AB0FA4-013B-4417-BB85-142825E83913}"/>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7</a:t>
            </a:fld>
            <a:endParaRPr lang="en-US" dirty="0">
              <a:solidFill>
                <a:srgbClr val="FFFFFF">
                  <a:lumMod val="75000"/>
                </a:srgbClr>
              </a:solidFill>
            </a:endParaRPr>
          </a:p>
        </p:txBody>
      </p:sp>
      <p:grpSp>
        <p:nvGrpSpPr>
          <p:cNvPr id="22" name="Group 21" descr="An image displaying a sample Performance on Tests report for a teacher.">
            <a:extLst>
              <a:ext uri="{FF2B5EF4-FFF2-40B4-BE49-F238E27FC236}">
                <a16:creationId xmlns:a16="http://schemas.microsoft.com/office/drawing/2014/main" id="{9043AB0A-5E5F-CD1E-1E53-12921367A924}"/>
              </a:ext>
            </a:extLst>
          </p:cNvPr>
          <p:cNvGrpSpPr/>
          <p:nvPr/>
        </p:nvGrpSpPr>
        <p:grpSpPr>
          <a:xfrm>
            <a:off x="327378" y="897038"/>
            <a:ext cx="11537244" cy="5063923"/>
            <a:chOff x="327378" y="897038"/>
            <a:chExt cx="11537244" cy="5063923"/>
          </a:xfrm>
        </p:grpSpPr>
        <p:pic>
          <p:nvPicPr>
            <p:cNvPr id="9" name="Picture 8">
              <a:extLst>
                <a:ext uri="{FF2B5EF4-FFF2-40B4-BE49-F238E27FC236}">
                  <a16:creationId xmlns:a16="http://schemas.microsoft.com/office/drawing/2014/main" id="{D8077456-EFC1-4F5D-9EC1-A133A0678652}"/>
                </a:ext>
              </a:extLst>
            </p:cNvPr>
            <p:cNvPicPr>
              <a:picLocks noChangeAspect="1"/>
            </p:cNvPicPr>
            <p:nvPr/>
          </p:nvPicPr>
          <p:blipFill>
            <a:blip r:embed="rId4"/>
            <a:stretch>
              <a:fillRect/>
            </a:stretch>
          </p:blipFill>
          <p:spPr>
            <a:xfrm>
              <a:off x="327378" y="897038"/>
              <a:ext cx="11537244" cy="506392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F326820E-6949-C203-E004-2CE5B9268B6F}"/>
                </a:ext>
              </a:extLst>
            </p:cNvPr>
            <p:cNvPicPr>
              <a:picLocks noChangeAspect="1"/>
            </p:cNvPicPr>
            <p:nvPr/>
          </p:nvPicPr>
          <p:blipFill>
            <a:blip r:embed="rId5"/>
            <a:stretch>
              <a:fillRect/>
            </a:stretch>
          </p:blipFill>
          <p:spPr>
            <a:xfrm>
              <a:off x="5361437" y="1541146"/>
              <a:ext cx="780576" cy="177926"/>
            </a:xfrm>
            <a:prstGeom prst="rect">
              <a:avLst/>
            </a:prstGeom>
          </p:spPr>
        </p:pic>
        <p:pic>
          <p:nvPicPr>
            <p:cNvPr id="13" name="Picture 12">
              <a:extLst>
                <a:ext uri="{FF2B5EF4-FFF2-40B4-BE49-F238E27FC236}">
                  <a16:creationId xmlns:a16="http://schemas.microsoft.com/office/drawing/2014/main" id="{8411CA8D-8C99-2B64-1D50-68ED2F11B99B}"/>
                </a:ext>
              </a:extLst>
            </p:cNvPr>
            <p:cNvPicPr>
              <a:picLocks noChangeAspect="1"/>
            </p:cNvPicPr>
            <p:nvPr/>
          </p:nvPicPr>
          <p:blipFill>
            <a:blip r:embed="rId5"/>
            <a:stretch>
              <a:fillRect/>
            </a:stretch>
          </p:blipFill>
          <p:spPr>
            <a:xfrm>
              <a:off x="3343661" y="4607434"/>
              <a:ext cx="780576" cy="177926"/>
            </a:xfrm>
            <a:prstGeom prst="rect">
              <a:avLst/>
            </a:prstGeom>
          </p:spPr>
        </p:pic>
        <p:pic>
          <p:nvPicPr>
            <p:cNvPr id="16" name="Picture 15">
              <a:extLst>
                <a:ext uri="{FF2B5EF4-FFF2-40B4-BE49-F238E27FC236}">
                  <a16:creationId xmlns:a16="http://schemas.microsoft.com/office/drawing/2014/main" id="{C042DA7D-3C89-36DA-1058-10A03930C09B}"/>
                </a:ext>
              </a:extLst>
            </p:cNvPr>
            <p:cNvPicPr>
              <a:picLocks noChangeAspect="1"/>
            </p:cNvPicPr>
            <p:nvPr/>
          </p:nvPicPr>
          <p:blipFill>
            <a:blip r:embed="rId6"/>
            <a:stretch>
              <a:fillRect/>
            </a:stretch>
          </p:blipFill>
          <p:spPr>
            <a:xfrm>
              <a:off x="10807589" y="2870754"/>
              <a:ext cx="633205" cy="177926"/>
            </a:xfrm>
            <a:prstGeom prst="rect">
              <a:avLst/>
            </a:prstGeom>
          </p:spPr>
        </p:pic>
        <p:pic>
          <p:nvPicPr>
            <p:cNvPr id="17" name="Picture 16">
              <a:extLst>
                <a:ext uri="{FF2B5EF4-FFF2-40B4-BE49-F238E27FC236}">
                  <a16:creationId xmlns:a16="http://schemas.microsoft.com/office/drawing/2014/main" id="{97011941-94C8-7CA2-F8F8-28C5FEBFDF1B}"/>
                </a:ext>
              </a:extLst>
            </p:cNvPr>
            <p:cNvPicPr>
              <a:picLocks noChangeAspect="1"/>
            </p:cNvPicPr>
            <p:nvPr/>
          </p:nvPicPr>
          <p:blipFill>
            <a:blip r:embed="rId6"/>
            <a:stretch>
              <a:fillRect/>
            </a:stretch>
          </p:blipFill>
          <p:spPr>
            <a:xfrm>
              <a:off x="10809225" y="3408398"/>
              <a:ext cx="633205" cy="177926"/>
            </a:xfrm>
            <a:prstGeom prst="rect">
              <a:avLst/>
            </a:prstGeom>
          </p:spPr>
        </p:pic>
        <p:pic>
          <p:nvPicPr>
            <p:cNvPr id="18" name="Picture 17">
              <a:extLst>
                <a:ext uri="{FF2B5EF4-FFF2-40B4-BE49-F238E27FC236}">
                  <a16:creationId xmlns:a16="http://schemas.microsoft.com/office/drawing/2014/main" id="{87DA6390-13B9-A53E-8E86-BAB622B83A96}"/>
                </a:ext>
              </a:extLst>
            </p:cNvPr>
            <p:cNvPicPr>
              <a:picLocks noChangeAspect="1"/>
            </p:cNvPicPr>
            <p:nvPr/>
          </p:nvPicPr>
          <p:blipFill>
            <a:blip r:embed="rId6"/>
            <a:stretch>
              <a:fillRect/>
            </a:stretch>
          </p:blipFill>
          <p:spPr>
            <a:xfrm>
              <a:off x="10900597" y="5423222"/>
              <a:ext cx="633205" cy="177926"/>
            </a:xfrm>
            <a:prstGeom prst="rect">
              <a:avLst/>
            </a:prstGeom>
          </p:spPr>
        </p:pic>
        <p:pic>
          <p:nvPicPr>
            <p:cNvPr id="19" name="Picture 18">
              <a:extLst>
                <a:ext uri="{FF2B5EF4-FFF2-40B4-BE49-F238E27FC236}">
                  <a16:creationId xmlns:a16="http://schemas.microsoft.com/office/drawing/2014/main" id="{76989F1D-1E33-EB66-2B4F-4C2C1BCD206F}"/>
                </a:ext>
              </a:extLst>
            </p:cNvPr>
            <p:cNvPicPr>
              <a:picLocks noChangeAspect="1"/>
            </p:cNvPicPr>
            <p:nvPr/>
          </p:nvPicPr>
          <p:blipFill>
            <a:blip r:embed="rId6"/>
            <a:stretch>
              <a:fillRect/>
            </a:stretch>
          </p:blipFill>
          <p:spPr>
            <a:xfrm>
              <a:off x="10900597" y="5665130"/>
              <a:ext cx="633205" cy="177926"/>
            </a:xfrm>
            <a:prstGeom prst="rect">
              <a:avLst/>
            </a:prstGeom>
          </p:spPr>
        </p:pic>
        <p:pic>
          <p:nvPicPr>
            <p:cNvPr id="21" name="Picture 20">
              <a:extLst>
                <a:ext uri="{FF2B5EF4-FFF2-40B4-BE49-F238E27FC236}">
                  <a16:creationId xmlns:a16="http://schemas.microsoft.com/office/drawing/2014/main" id="{ECD9EB89-75A7-9345-D78E-6B6C263B84AC}"/>
                </a:ext>
              </a:extLst>
            </p:cNvPr>
            <p:cNvPicPr>
              <a:picLocks noChangeAspect="1"/>
            </p:cNvPicPr>
            <p:nvPr/>
          </p:nvPicPr>
          <p:blipFill>
            <a:blip r:embed="rId7"/>
            <a:stretch>
              <a:fillRect/>
            </a:stretch>
          </p:blipFill>
          <p:spPr>
            <a:xfrm>
              <a:off x="10784392" y="2400547"/>
              <a:ext cx="633205" cy="153025"/>
            </a:xfrm>
            <a:prstGeom prst="rect">
              <a:avLst/>
            </a:prstGeom>
          </p:spPr>
        </p:pic>
      </p:grpSp>
    </p:spTree>
    <p:custDataLst>
      <p:tags r:id="rId1"/>
    </p:custDataLst>
    <p:extLst>
      <p:ext uri="{BB962C8B-B14F-4D97-AF65-F5344CB8AC3E}">
        <p14:creationId xmlns:p14="http://schemas.microsoft.com/office/powerpoint/2010/main" val="3511295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6873D1-876B-4FAF-8486-1C7C6E5AFF96}"/>
              </a:ext>
            </a:extLst>
          </p:cNvPr>
          <p:cNvSpPr>
            <a:spLocks noGrp="1"/>
          </p:cNvSpPr>
          <p:nvPr>
            <p:ph type="title"/>
          </p:nvPr>
        </p:nvSpPr>
        <p:spPr>
          <a:xfrm>
            <a:off x="329250" y="51742"/>
            <a:ext cx="11369528" cy="518012"/>
          </a:xfrm>
        </p:spPr>
        <p:txBody>
          <a:bodyPr>
            <a:normAutofit/>
          </a:bodyPr>
          <a:lstStyle/>
          <a:p>
            <a:r>
              <a:rPr lang="en-US" dirty="0">
                <a:latin typeface="+mn-lt"/>
              </a:rPr>
              <a:t>Key Features of Reports</a:t>
            </a:r>
          </a:p>
        </p:txBody>
      </p:sp>
      <p:grpSp>
        <p:nvGrpSpPr>
          <p:cNvPr id="18" name="Group 17" descr="The Performance on Tests report with the comparison rows open.">
            <a:extLst>
              <a:ext uri="{FF2B5EF4-FFF2-40B4-BE49-F238E27FC236}">
                <a16:creationId xmlns:a16="http://schemas.microsoft.com/office/drawing/2014/main" id="{584B010F-DCE1-2D1F-A9C5-A4F13A901489}"/>
              </a:ext>
            </a:extLst>
          </p:cNvPr>
          <p:cNvGrpSpPr/>
          <p:nvPr/>
        </p:nvGrpSpPr>
        <p:grpSpPr>
          <a:xfrm>
            <a:off x="512069" y="767643"/>
            <a:ext cx="11007473" cy="5368841"/>
            <a:chOff x="512069" y="767643"/>
            <a:chExt cx="11007473" cy="5368841"/>
          </a:xfrm>
        </p:grpSpPr>
        <p:grpSp>
          <p:nvGrpSpPr>
            <p:cNvPr id="3" name="Group 2">
              <a:extLst>
                <a:ext uri="{FF2B5EF4-FFF2-40B4-BE49-F238E27FC236}">
                  <a16:creationId xmlns:a16="http://schemas.microsoft.com/office/drawing/2014/main" id="{12B52645-A6CF-4F51-8AE9-30DC22326051}"/>
                </a:ext>
              </a:extLst>
            </p:cNvPr>
            <p:cNvGrpSpPr/>
            <p:nvPr/>
          </p:nvGrpSpPr>
          <p:grpSpPr>
            <a:xfrm>
              <a:off x="512069" y="767643"/>
              <a:ext cx="11007473" cy="5368841"/>
              <a:chOff x="512069" y="767643"/>
              <a:chExt cx="11007473" cy="5368841"/>
            </a:xfrm>
          </p:grpSpPr>
          <p:pic>
            <p:nvPicPr>
              <p:cNvPr id="23" name="Picture 22">
                <a:extLst>
                  <a:ext uri="{FF2B5EF4-FFF2-40B4-BE49-F238E27FC236}">
                    <a16:creationId xmlns:a16="http://schemas.microsoft.com/office/drawing/2014/main" id="{458FCC04-977B-40B2-8472-0DFC71455D02}"/>
                  </a:ext>
                </a:extLst>
              </p:cNvPr>
              <p:cNvPicPr>
                <a:picLocks noChangeAspect="1"/>
              </p:cNvPicPr>
              <p:nvPr/>
            </p:nvPicPr>
            <p:blipFill>
              <a:blip r:embed="rId4"/>
              <a:stretch>
                <a:fillRect/>
              </a:stretch>
            </p:blipFill>
            <p:spPr>
              <a:xfrm>
                <a:off x="512069" y="767643"/>
                <a:ext cx="11007473" cy="5368841"/>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nvGrpSpPr>
              <p:cNvPr id="21" name="Group 20">
                <a:extLst>
                  <a:ext uri="{FF2B5EF4-FFF2-40B4-BE49-F238E27FC236}">
                    <a16:creationId xmlns:a16="http://schemas.microsoft.com/office/drawing/2014/main" id="{C5ACEF3D-3E79-4F02-88C5-C627CE610218}"/>
                  </a:ext>
                </a:extLst>
              </p:cNvPr>
              <p:cNvGrpSpPr/>
              <p:nvPr/>
            </p:nvGrpSpPr>
            <p:grpSpPr>
              <a:xfrm>
                <a:off x="2605769" y="1829676"/>
                <a:ext cx="7735194" cy="3664912"/>
                <a:chOff x="2785005" y="2027565"/>
                <a:chExt cx="7735194" cy="3664912"/>
              </a:xfrm>
            </p:grpSpPr>
            <p:sp>
              <p:nvSpPr>
                <p:cNvPr id="14" name="Flowchart: Connector 13">
                  <a:extLst>
                    <a:ext uri="{FF2B5EF4-FFF2-40B4-BE49-F238E27FC236}">
                      <a16:creationId xmlns:a16="http://schemas.microsoft.com/office/drawing/2014/main" id="{57B13BB9-1D8E-4508-9343-FF9D82DD7470}"/>
                    </a:ext>
                    <a:ext uri="{C183D7F6-B498-43B3-948B-1728B52AA6E4}">
                      <adec:decorative xmlns:adec="http://schemas.microsoft.com/office/drawing/2017/decorative" val="1"/>
                    </a:ext>
                  </a:extLst>
                </p:cNvPr>
                <p:cNvSpPr/>
                <p:nvPr/>
              </p:nvSpPr>
              <p:spPr>
                <a:xfrm>
                  <a:off x="5377347" y="2873146"/>
                  <a:ext cx="279104" cy="389217"/>
                </a:xfrm>
                <a:prstGeom prst="flowChartConnector">
                  <a:avLst/>
                </a:prstGeom>
                <a:noFill/>
                <a:ln w="28575">
                  <a:solidFill>
                    <a:srgbClr val="C05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16" name="Flowchart: Connector 15">
                  <a:extLst>
                    <a:ext uri="{FF2B5EF4-FFF2-40B4-BE49-F238E27FC236}">
                      <a16:creationId xmlns:a16="http://schemas.microsoft.com/office/drawing/2014/main" id="{2A48FC32-59BE-47A4-9C21-7B21D5A54872}"/>
                    </a:ext>
                    <a:ext uri="{C183D7F6-B498-43B3-948B-1728B52AA6E4}">
                      <adec:decorative xmlns:adec="http://schemas.microsoft.com/office/drawing/2017/decorative" val="1"/>
                    </a:ext>
                  </a:extLst>
                </p:cNvPr>
                <p:cNvSpPr/>
                <p:nvPr/>
              </p:nvSpPr>
              <p:spPr>
                <a:xfrm>
                  <a:off x="10241096" y="2027565"/>
                  <a:ext cx="279103" cy="303324"/>
                </a:xfrm>
                <a:prstGeom prst="flowChartConnector">
                  <a:avLst/>
                </a:prstGeom>
                <a:noFill/>
                <a:ln w="28575">
                  <a:solidFill>
                    <a:srgbClr val="C05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19" name="Flowchart: Connector 18">
                  <a:extLst>
                    <a:ext uri="{FF2B5EF4-FFF2-40B4-BE49-F238E27FC236}">
                      <a16:creationId xmlns:a16="http://schemas.microsoft.com/office/drawing/2014/main" id="{2C85D5E3-8B30-4D3A-94D2-41549A21790E}"/>
                    </a:ext>
                    <a:ext uri="{C183D7F6-B498-43B3-948B-1728B52AA6E4}">
                      <adec:decorative xmlns:adec="http://schemas.microsoft.com/office/drawing/2017/decorative" val="1"/>
                    </a:ext>
                  </a:extLst>
                </p:cNvPr>
                <p:cNvSpPr/>
                <p:nvPr/>
              </p:nvSpPr>
              <p:spPr>
                <a:xfrm>
                  <a:off x="2785005" y="5389153"/>
                  <a:ext cx="279103" cy="303324"/>
                </a:xfrm>
                <a:prstGeom prst="flowChartConnector">
                  <a:avLst/>
                </a:prstGeom>
                <a:noFill/>
                <a:ln w="28575">
                  <a:solidFill>
                    <a:srgbClr val="C05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grpSp>
          <p:pic>
            <p:nvPicPr>
              <p:cNvPr id="13" name="Graphic 12" descr="Cursor with solid fill">
                <a:extLst>
                  <a:ext uri="{FF2B5EF4-FFF2-40B4-BE49-F238E27FC236}">
                    <a16:creationId xmlns:a16="http://schemas.microsoft.com/office/drawing/2014/main" id="{AF0B17FD-D440-46F2-9E1B-D0ECAC59247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26974" y="2346888"/>
                <a:ext cx="507809" cy="507809"/>
              </a:xfrm>
              <a:prstGeom prst="rect">
                <a:avLst/>
              </a:prstGeom>
            </p:spPr>
          </p:pic>
          <p:sp>
            <p:nvSpPr>
              <p:cNvPr id="2" name="Rectangle 1">
                <a:extLst>
                  <a:ext uri="{FF2B5EF4-FFF2-40B4-BE49-F238E27FC236}">
                    <a16:creationId xmlns:a16="http://schemas.microsoft.com/office/drawing/2014/main" id="{55C3B256-5EFA-4A48-B4D9-8D0614EC824C}"/>
                  </a:ext>
                </a:extLst>
              </p:cNvPr>
              <p:cNvSpPr/>
              <p:nvPr/>
            </p:nvSpPr>
            <p:spPr>
              <a:xfrm>
                <a:off x="8258175" y="5657850"/>
                <a:ext cx="2952750" cy="303324"/>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pic>
          <p:nvPicPr>
            <p:cNvPr id="6" name="Picture 5">
              <a:extLst>
                <a:ext uri="{FF2B5EF4-FFF2-40B4-BE49-F238E27FC236}">
                  <a16:creationId xmlns:a16="http://schemas.microsoft.com/office/drawing/2014/main" id="{016689CC-C4D0-041D-0BA1-6E0A1831E110}"/>
                </a:ext>
              </a:extLst>
            </p:cNvPr>
            <p:cNvPicPr>
              <a:picLocks noChangeAspect="1"/>
            </p:cNvPicPr>
            <p:nvPr/>
          </p:nvPicPr>
          <p:blipFill>
            <a:blip r:embed="rId7"/>
            <a:stretch>
              <a:fillRect/>
            </a:stretch>
          </p:blipFill>
          <p:spPr>
            <a:xfrm>
              <a:off x="10423350" y="2346888"/>
              <a:ext cx="633205" cy="153025"/>
            </a:xfrm>
            <a:prstGeom prst="rect">
              <a:avLst/>
            </a:prstGeom>
          </p:spPr>
        </p:pic>
        <p:pic>
          <p:nvPicPr>
            <p:cNvPr id="8" name="Picture 7">
              <a:extLst>
                <a:ext uri="{FF2B5EF4-FFF2-40B4-BE49-F238E27FC236}">
                  <a16:creationId xmlns:a16="http://schemas.microsoft.com/office/drawing/2014/main" id="{89AA47EF-FD49-FA2A-4BAE-3E7BF2405B4D}"/>
                </a:ext>
              </a:extLst>
            </p:cNvPr>
            <p:cNvPicPr>
              <a:picLocks noChangeAspect="1"/>
            </p:cNvPicPr>
            <p:nvPr/>
          </p:nvPicPr>
          <p:blipFill>
            <a:blip r:embed="rId8"/>
            <a:stretch>
              <a:fillRect/>
            </a:stretch>
          </p:blipFill>
          <p:spPr>
            <a:xfrm>
              <a:off x="6812285" y="1386920"/>
              <a:ext cx="673603" cy="153542"/>
            </a:xfrm>
            <a:prstGeom prst="rect">
              <a:avLst/>
            </a:prstGeom>
          </p:spPr>
        </p:pic>
        <p:pic>
          <p:nvPicPr>
            <p:cNvPr id="11" name="Picture 10">
              <a:extLst>
                <a:ext uri="{FF2B5EF4-FFF2-40B4-BE49-F238E27FC236}">
                  <a16:creationId xmlns:a16="http://schemas.microsoft.com/office/drawing/2014/main" id="{08C26814-F11F-F334-E91D-99BB2E33EDCD}"/>
                </a:ext>
              </a:extLst>
            </p:cNvPr>
            <p:cNvPicPr>
              <a:picLocks noChangeAspect="1"/>
            </p:cNvPicPr>
            <p:nvPr/>
          </p:nvPicPr>
          <p:blipFill>
            <a:blip r:embed="rId9"/>
            <a:stretch>
              <a:fillRect/>
            </a:stretch>
          </p:blipFill>
          <p:spPr>
            <a:xfrm>
              <a:off x="512069" y="1051743"/>
              <a:ext cx="1914950" cy="5080335"/>
            </a:xfrm>
            <a:prstGeom prst="rect">
              <a:avLst/>
            </a:prstGeom>
          </p:spPr>
        </p:pic>
        <p:pic>
          <p:nvPicPr>
            <p:cNvPr id="15" name="Picture 14">
              <a:extLst>
                <a:ext uri="{FF2B5EF4-FFF2-40B4-BE49-F238E27FC236}">
                  <a16:creationId xmlns:a16="http://schemas.microsoft.com/office/drawing/2014/main" id="{16A7ADC0-74D1-496E-2984-8FD1BA370036}"/>
                </a:ext>
              </a:extLst>
            </p:cNvPr>
            <p:cNvPicPr>
              <a:picLocks noChangeAspect="1"/>
            </p:cNvPicPr>
            <p:nvPr/>
          </p:nvPicPr>
          <p:blipFill>
            <a:blip r:embed="rId10"/>
            <a:stretch>
              <a:fillRect/>
            </a:stretch>
          </p:blipFill>
          <p:spPr>
            <a:xfrm>
              <a:off x="10494913" y="2765734"/>
              <a:ext cx="633205" cy="177926"/>
            </a:xfrm>
            <a:prstGeom prst="rect">
              <a:avLst/>
            </a:prstGeom>
          </p:spPr>
        </p:pic>
        <p:pic>
          <p:nvPicPr>
            <p:cNvPr id="17" name="Picture 16">
              <a:extLst>
                <a:ext uri="{FF2B5EF4-FFF2-40B4-BE49-F238E27FC236}">
                  <a16:creationId xmlns:a16="http://schemas.microsoft.com/office/drawing/2014/main" id="{0EDADEED-7D2C-E819-357B-CF66C8385EC3}"/>
                </a:ext>
              </a:extLst>
            </p:cNvPr>
            <p:cNvPicPr>
              <a:picLocks noChangeAspect="1"/>
            </p:cNvPicPr>
            <p:nvPr/>
          </p:nvPicPr>
          <p:blipFill>
            <a:blip r:embed="rId10"/>
            <a:stretch>
              <a:fillRect/>
            </a:stretch>
          </p:blipFill>
          <p:spPr>
            <a:xfrm>
              <a:off x="10429827" y="5249429"/>
              <a:ext cx="633205" cy="177926"/>
            </a:xfrm>
            <a:prstGeom prst="rect">
              <a:avLst/>
            </a:prstGeom>
          </p:spPr>
        </p:pic>
      </p:grpSp>
      <p:sp>
        <p:nvSpPr>
          <p:cNvPr id="7" name="Slide Number Placeholder 6">
            <a:extLst>
              <a:ext uri="{FF2B5EF4-FFF2-40B4-BE49-F238E27FC236}">
                <a16:creationId xmlns:a16="http://schemas.microsoft.com/office/drawing/2014/main" id="{2DAC3147-3E2A-47A0-8FF1-1C4688E64834}"/>
              </a:ext>
            </a:extLst>
          </p:cNvPr>
          <p:cNvSpPr>
            <a:spLocks noGrp="1"/>
          </p:cNvSpPr>
          <p:nvPr>
            <p:ph type="sldNum" sz="quarter" idx="11"/>
          </p:nvPr>
        </p:nvSpPr>
        <p:spPr/>
        <p:txBody>
          <a:bodyPr/>
          <a:lstStyle/>
          <a:p>
            <a:fld id="{58AE716E-68DD-2249-A7FA-8AEF0B14DF81}" type="slidenum">
              <a:rPr lang="en-US" smtClean="0"/>
              <a:pPr/>
              <a:t>8</a:t>
            </a:fld>
            <a:endParaRPr lang="en-US" dirty="0"/>
          </a:p>
        </p:txBody>
      </p:sp>
    </p:spTree>
    <p:custDataLst>
      <p:tags r:id="rId1"/>
    </p:custDataLst>
    <p:extLst>
      <p:ext uri="{BB962C8B-B14F-4D97-AF65-F5344CB8AC3E}">
        <p14:creationId xmlns:p14="http://schemas.microsoft.com/office/powerpoint/2010/main" val="2717710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16EEF-91C8-4642-A61C-5330D651E384}"/>
              </a:ext>
            </a:extLst>
          </p:cNvPr>
          <p:cNvSpPr>
            <a:spLocks noGrp="1"/>
          </p:cNvSpPr>
          <p:nvPr>
            <p:ph type="title"/>
          </p:nvPr>
        </p:nvSpPr>
        <p:spPr/>
        <p:txBody>
          <a:bodyPr>
            <a:normAutofit/>
          </a:bodyPr>
          <a:lstStyle/>
          <a:p>
            <a:r>
              <a:rPr lang="en-US" dirty="0">
                <a:latin typeface="+mn-lt"/>
              </a:rPr>
              <a:t>My Students’ Performance on Test — Overall Result</a:t>
            </a:r>
          </a:p>
        </p:txBody>
      </p:sp>
      <p:grpSp>
        <p:nvGrpSpPr>
          <p:cNvPr id="4" name="Group 3" descr="A teacher's My Students' Performance on Test report with results listed by roster. The Print options window is displayed.">
            <a:extLst>
              <a:ext uri="{FF2B5EF4-FFF2-40B4-BE49-F238E27FC236}">
                <a16:creationId xmlns:a16="http://schemas.microsoft.com/office/drawing/2014/main" id="{624D0B80-AC8F-89B6-88DE-21514D6785D4}"/>
              </a:ext>
            </a:extLst>
          </p:cNvPr>
          <p:cNvGrpSpPr/>
          <p:nvPr/>
        </p:nvGrpSpPr>
        <p:grpSpPr>
          <a:xfrm>
            <a:off x="967409" y="1051769"/>
            <a:ext cx="10406076" cy="4628498"/>
            <a:chOff x="967409" y="1051769"/>
            <a:chExt cx="10406076" cy="4628498"/>
          </a:xfrm>
        </p:grpSpPr>
        <p:pic>
          <p:nvPicPr>
            <p:cNvPr id="9" name="Picture 8" descr="My Student's Performance on Test report.&#10;">
              <a:extLst>
                <a:ext uri="{FF2B5EF4-FFF2-40B4-BE49-F238E27FC236}">
                  <a16:creationId xmlns:a16="http://schemas.microsoft.com/office/drawing/2014/main" id="{C94A137A-6271-4F5A-B089-9102DC7AA5F8}"/>
                </a:ext>
              </a:extLst>
            </p:cNvPr>
            <p:cNvPicPr>
              <a:picLocks noChangeAspect="1"/>
            </p:cNvPicPr>
            <p:nvPr/>
          </p:nvPicPr>
          <p:blipFill rotWithShape="1">
            <a:blip r:embed="rId4">
              <a:extLst>
                <a:ext uri="{28A0092B-C50C-407E-A947-70E740481C1C}">
                  <a14:useLocalDpi xmlns:a14="http://schemas.microsoft.com/office/drawing/2010/main" val="0"/>
                </a:ext>
              </a:extLst>
            </a:blip>
            <a:srcRect l="1861" t="4394" r="5020" b="6811"/>
            <a:stretch/>
          </p:blipFill>
          <p:spPr>
            <a:xfrm>
              <a:off x="967409" y="1051769"/>
              <a:ext cx="8129514" cy="4628498"/>
            </a:xfrm>
            <a:prstGeom prst="rect">
              <a:avLst/>
            </a:prstGeom>
            <a:effectLst>
              <a:outerShdw blurRad="50800" dist="38100" dir="2700000" algn="tl" rotWithShape="0">
                <a:prstClr val="black">
                  <a:alpha val="40000"/>
                </a:prstClr>
              </a:outerShdw>
            </a:effectLst>
          </p:spPr>
        </p:pic>
        <p:grpSp>
          <p:nvGrpSpPr>
            <p:cNvPr id="8" name="Group 7">
              <a:extLst>
                <a:ext uri="{FF2B5EF4-FFF2-40B4-BE49-F238E27FC236}">
                  <a16:creationId xmlns:a16="http://schemas.microsoft.com/office/drawing/2014/main" id="{D5247F2C-9DE6-4070-BFE0-FFF11C0B188F}"/>
                </a:ext>
              </a:extLst>
            </p:cNvPr>
            <p:cNvGrpSpPr/>
            <p:nvPr/>
          </p:nvGrpSpPr>
          <p:grpSpPr>
            <a:xfrm>
              <a:off x="1071563" y="1051769"/>
              <a:ext cx="8012108" cy="4025871"/>
              <a:chOff x="1071563" y="1051769"/>
              <a:chExt cx="8012108" cy="4025871"/>
            </a:xfrm>
          </p:grpSpPr>
          <p:pic>
            <p:nvPicPr>
              <p:cNvPr id="5" name="Picture 4">
                <a:extLst>
                  <a:ext uri="{FF2B5EF4-FFF2-40B4-BE49-F238E27FC236}">
                    <a16:creationId xmlns:a16="http://schemas.microsoft.com/office/drawing/2014/main" id="{4F39A687-9879-40FB-8B5B-3548DAABF1C3}"/>
                  </a:ext>
                </a:extLst>
              </p:cNvPr>
              <p:cNvPicPr>
                <a:picLocks noChangeAspect="1"/>
              </p:cNvPicPr>
              <p:nvPr/>
            </p:nvPicPr>
            <p:blipFill>
              <a:blip r:embed="rId5"/>
              <a:stretch>
                <a:fillRect/>
              </a:stretch>
            </p:blipFill>
            <p:spPr>
              <a:xfrm>
                <a:off x="1405225" y="1288925"/>
                <a:ext cx="7529689" cy="656005"/>
              </a:xfrm>
              <a:prstGeom prst="rect">
                <a:avLst/>
              </a:prstGeom>
            </p:spPr>
          </p:pic>
          <p:pic>
            <p:nvPicPr>
              <p:cNvPr id="7" name="Picture 6">
                <a:extLst>
                  <a:ext uri="{FF2B5EF4-FFF2-40B4-BE49-F238E27FC236}">
                    <a16:creationId xmlns:a16="http://schemas.microsoft.com/office/drawing/2014/main" id="{59F8E746-B47F-45EE-AD7C-AA189280A8DB}"/>
                  </a:ext>
                </a:extLst>
              </p:cNvPr>
              <p:cNvPicPr>
                <a:picLocks noChangeAspect="1"/>
              </p:cNvPicPr>
              <p:nvPr/>
            </p:nvPicPr>
            <p:blipFill>
              <a:blip r:embed="rId6"/>
              <a:stretch>
                <a:fillRect/>
              </a:stretch>
            </p:blipFill>
            <p:spPr>
              <a:xfrm>
                <a:off x="1071563" y="1051769"/>
                <a:ext cx="6324418" cy="187854"/>
              </a:xfrm>
              <a:prstGeom prst="rect">
                <a:avLst/>
              </a:prstGeom>
            </p:spPr>
          </p:pic>
          <p:pic>
            <p:nvPicPr>
              <p:cNvPr id="10" name="Graphic 9" descr="Cursor with solid fill">
                <a:extLst>
                  <a:ext uri="{FF2B5EF4-FFF2-40B4-BE49-F238E27FC236}">
                    <a16:creationId xmlns:a16="http://schemas.microsoft.com/office/drawing/2014/main" id="{C2946721-95D0-4B36-A2E2-E08B169BE54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55200" y="4363243"/>
                <a:ext cx="701615" cy="714397"/>
              </a:xfrm>
              <a:prstGeom prst="rect">
                <a:avLst/>
              </a:prstGeom>
            </p:spPr>
          </p:pic>
          <p:pic>
            <p:nvPicPr>
              <p:cNvPr id="6" name="Picture 5">
                <a:extLst>
                  <a:ext uri="{FF2B5EF4-FFF2-40B4-BE49-F238E27FC236}">
                    <a16:creationId xmlns:a16="http://schemas.microsoft.com/office/drawing/2014/main" id="{ADD85084-19A7-4997-903E-C432B3765949}"/>
                  </a:ext>
                </a:extLst>
              </p:cNvPr>
              <p:cNvPicPr>
                <a:picLocks noChangeAspect="1"/>
              </p:cNvPicPr>
              <p:nvPr/>
            </p:nvPicPr>
            <p:blipFill>
              <a:blip r:embed="rId9"/>
              <a:stretch>
                <a:fillRect/>
              </a:stretch>
            </p:blipFill>
            <p:spPr>
              <a:xfrm>
                <a:off x="6221938" y="1590261"/>
                <a:ext cx="2861733" cy="2201014"/>
              </a:xfrm>
              <a:prstGeom prst="rect">
                <a:avLst/>
              </a:prstGeom>
              <a:ln w="38100">
                <a:solidFill>
                  <a:srgbClr val="C05100"/>
                </a:solidFill>
              </a:ln>
            </p:spPr>
          </p:pic>
        </p:grpSp>
        <p:pic>
          <p:nvPicPr>
            <p:cNvPr id="12" name="Picture 11">
              <a:extLst>
                <a:ext uri="{FF2B5EF4-FFF2-40B4-BE49-F238E27FC236}">
                  <a16:creationId xmlns:a16="http://schemas.microsoft.com/office/drawing/2014/main" id="{36025E3D-E706-4C4B-BB30-93C074FC5175}"/>
                </a:ext>
              </a:extLst>
            </p:cNvPr>
            <p:cNvPicPr>
              <a:picLocks noChangeAspect="1"/>
            </p:cNvPicPr>
            <p:nvPr/>
          </p:nvPicPr>
          <p:blipFill>
            <a:blip r:embed="rId10"/>
            <a:stretch>
              <a:fillRect/>
            </a:stretch>
          </p:blipFill>
          <p:spPr>
            <a:xfrm>
              <a:off x="9384733" y="1051769"/>
              <a:ext cx="1988752" cy="4628498"/>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sp>
        <p:nvSpPr>
          <p:cNvPr id="3" name="Slide Number Placeholder 2">
            <a:extLst>
              <a:ext uri="{FF2B5EF4-FFF2-40B4-BE49-F238E27FC236}">
                <a16:creationId xmlns:a16="http://schemas.microsoft.com/office/drawing/2014/main" id="{5EDD7972-6258-4338-9F13-A9035663F9A4}"/>
              </a:ext>
            </a:extLst>
          </p:cNvPr>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9</a:t>
            </a:fld>
            <a:endParaRPr lang="en-US" dirty="0">
              <a:solidFill>
                <a:srgbClr val="FFFFFF">
                  <a:lumMod val="75000"/>
                </a:srgbClr>
              </a:solidFill>
            </a:endParaRPr>
          </a:p>
        </p:txBody>
      </p:sp>
    </p:spTree>
    <p:custDataLst>
      <p:tags r:id="rId1"/>
    </p:custDataLst>
    <p:extLst>
      <p:ext uri="{BB962C8B-B14F-4D97-AF65-F5344CB8AC3E}">
        <p14:creationId xmlns:p14="http://schemas.microsoft.com/office/powerpoint/2010/main" val="26136720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00"/>
        </a:solidFill>
        <a:ln w="28575">
          <a:solidFill>
            <a:srgbClr val="FF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1_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3.xml><?xml version="1.0" encoding="utf-8"?>
<a:theme xmlns:a="http://schemas.openxmlformats.org/drawingml/2006/main" name="2_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4.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eab204ad-ef36-4d01-a7c0-674086fd960c</TermId>
        </TermInfo>
      </Terms>
    </TaxKeywordTaxHTField>
    <TaxCatchAll xmlns="3c8d6406-deae-4a0d-a95e-fe53ed4a1ace">
      <Value>1327</Value>
    </TaxCatchAl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EAC94F-0CB7-47E2-B1CC-A0F105248E94}">
  <ds:schemaRefs>
    <ds:schemaRef ds:uri="http://purl.org/dc/terms/"/>
    <ds:schemaRef ds:uri="http://schemas.microsoft.com/office/2006/documentManagement/types"/>
    <ds:schemaRef ds:uri="http://schemas.microsoft.com/office/infopath/2007/PartnerControls"/>
    <ds:schemaRef ds:uri="3c8d6406-deae-4a0d-a95e-fe53ed4a1ace"/>
    <ds:schemaRef ds:uri="http://purl.org/dc/elements/1.1/"/>
    <ds:schemaRef ds:uri="http://schemas.microsoft.com/office/2006/metadata/properties"/>
    <ds:schemaRef ds:uri="http://schemas.openxmlformats.org/package/2006/metadata/core-properties"/>
    <ds:schemaRef ds:uri="60b788f9-dbc8-42fd-99f2-081ed83a52df"/>
    <ds:schemaRef ds:uri="http://www.w3.org/XML/1998/namespace"/>
    <ds:schemaRef ds:uri="http://purl.org/dc/dcmitype/"/>
  </ds:schemaRefs>
</ds:datastoreItem>
</file>

<file path=customXml/itemProps3.xml><?xml version="1.0" encoding="utf-8"?>
<ds:datastoreItem xmlns:ds="http://schemas.openxmlformats.org/officeDocument/2006/customXml" ds:itemID="{F63C77B6-D79C-4692-AE58-9EB660BFA0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2018 AIR PPT</Template>
  <TotalTime>42546</TotalTime>
  <Words>3616</Words>
  <Application>Microsoft Office PowerPoint</Application>
  <PresentationFormat>Widescreen</PresentationFormat>
  <Paragraphs>224</Paragraphs>
  <Slides>20</Slides>
  <Notes>20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20</vt:i4>
      </vt:variant>
    </vt:vector>
  </HeadingPairs>
  <TitlesOfParts>
    <vt:vector size="30" baseType="lpstr">
      <vt:lpstr>Arial</vt:lpstr>
      <vt:lpstr>Arial Narrow</vt:lpstr>
      <vt:lpstr>Calibri</vt:lpstr>
      <vt:lpstr>Franklin Gothic Book</vt:lpstr>
      <vt:lpstr>Franklin Gothic Medium</vt:lpstr>
      <vt:lpstr>Gill Sans MT</vt:lpstr>
      <vt:lpstr>Times New Roman</vt:lpstr>
      <vt:lpstr>Cambium Assessment PPT</vt:lpstr>
      <vt:lpstr>1_Cambium Assessment PPT</vt:lpstr>
      <vt:lpstr>2_Cambium Assessment PPT</vt:lpstr>
      <vt:lpstr>AUTHORING: How Educator-Authored Tests Are Reported in the Centralized Reporting System</vt:lpstr>
      <vt:lpstr>Objectives</vt:lpstr>
      <vt:lpstr>Log In to Reporting</vt:lpstr>
      <vt:lpstr>Dashboard Generator</vt:lpstr>
      <vt:lpstr>Understand Different User Roles</vt:lpstr>
      <vt:lpstr>Dashboard</vt:lpstr>
      <vt:lpstr>Performance on Tests Report — Teacher</vt:lpstr>
      <vt:lpstr>Key Features of Reports</vt:lpstr>
      <vt:lpstr>My Students’ Performance on Test — Overall Result</vt:lpstr>
      <vt:lpstr>My Students’ Performance on Test: Total Items</vt:lpstr>
      <vt:lpstr>My Students’ Performance on Test: 5 Best and 5 Worst Items</vt:lpstr>
      <vt:lpstr>Performance by Student</vt:lpstr>
      <vt:lpstr>Viewing Student Responses</vt:lpstr>
      <vt:lpstr>Rubric &amp; Resources Tab</vt:lpstr>
      <vt:lpstr>The Student Portfolio Report</vt:lpstr>
      <vt:lpstr>The Student Portfolio Report (continued)</vt:lpstr>
      <vt:lpstr>Student Results Generator</vt:lpstr>
      <vt:lpstr>Individual Student Report (ISR)</vt:lpstr>
      <vt:lpstr>For More Help</vt:lpstr>
      <vt:lpstr>Training Modules in the Series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Michael McNulty</cp:lastModifiedBy>
  <cp:revision>401</cp:revision>
  <cp:lastPrinted>2017-10-19T00:36:21Z</cp:lastPrinted>
  <dcterms:created xsi:type="dcterms:W3CDTF">2020-02-03T21:37:34Z</dcterms:created>
  <dcterms:modified xsi:type="dcterms:W3CDTF">2023-09-12T14:19:06Z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y fmtid="{D5CDD505-2E9C-101B-9397-08002B2CF9AE}" pid="5" name="ArticulateGUID">
    <vt:lpwstr>454C8EB9-3503-42C1-95C5-E70B50312BB3</vt:lpwstr>
  </property>
  <property fmtid="{D5CDD505-2E9C-101B-9397-08002B2CF9AE}" pid="6" name="ArticulatePath">
    <vt:lpwstr>How Educator Authored Tests are Reported in CRS_JAN2023_FINAL</vt:lpwstr>
  </property>
</Properties>
</file>