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4.xml" ContentType="application/vnd.openxmlformats-officedocument.presentationml.tags+xml"/>
  <Override PartName="/ppt/notesSlides/notesSlide63.xml" ContentType="application/vnd.openxmlformats-officedocument.presentationml.notesSlide+xml"/>
  <Override PartName="/ppt/tags/tag5.xml" ContentType="application/vnd.openxmlformats-officedocument.presentationml.tags+xml"/>
  <Override PartName="/ppt/notesSlides/notesSlide64.xml" ContentType="application/vnd.openxmlformats-officedocument.presentationml.notesSlide+xml"/>
  <Override PartName="/ppt/tags/tag6.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7.xml" ContentType="application/vnd.openxmlformats-officedocument.presentationml.tags+xml"/>
  <Override PartName="/ppt/notesSlides/notesSlide90.xml" ContentType="application/vnd.openxmlformats-officedocument.presentationml.notesSlide+xml"/>
  <Override PartName="/ppt/tags/tag8.xml" ContentType="application/vnd.openxmlformats-officedocument.presentationml.tags+xml"/>
  <Override PartName="/ppt/notesSlides/notesSlide91.xml" ContentType="application/vnd.openxmlformats-officedocument.presentationml.notesSlide+xml"/>
  <Override PartName="/ppt/tags/tag9.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3"/>
  </p:notesMasterIdLst>
  <p:sldIdLst>
    <p:sldId id="256" r:id="rId2"/>
    <p:sldId id="346" r:id="rId3"/>
    <p:sldId id="333" r:id="rId4"/>
    <p:sldId id="334" r:id="rId5"/>
    <p:sldId id="279" r:id="rId6"/>
    <p:sldId id="335" r:id="rId7"/>
    <p:sldId id="336" r:id="rId8"/>
    <p:sldId id="337" r:id="rId9"/>
    <p:sldId id="338" r:id="rId10"/>
    <p:sldId id="341" r:id="rId11"/>
    <p:sldId id="457" r:id="rId12"/>
    <p:sldId id="288" r:id="rId13"/>
    <p:sldId id="294" r:id="rId14"/>
    <p:sldId id="345" r:id="rId15"/>
    <p:sldId id="339" r:id="rId16"/>
    <p:sldId id="297" r:id="rId17"/>
    <p:sldId id="298" r:id="rId18"/>
    <p:sldId id="419" r:id="rId19"/>
    <p:sldId id="299" r:id="rId20"/>
    <p:sldId id="327" r:id="rId21"/>
    <p:sldId id="300" r:id="rId22"/>
    <p:sldId id="328" r:id="rId23"/>
    <p:sldId id="329" r:id="rId24"/>
    <p:sldId id="330" r:id="rId25"/>
    <p:sldId id="307" r:id="rId26"/>
    <p:sldId id="305" r:id="rId27"/>
    <p:sldId id="304" r:id="rId28"/>
    <p:sldId id="324" r:id="rId29"/>
    <p:sldId id="303" r:id="rId30"/>
    <p:sldId id="552" r:id="rId31"/>
    <p:sldId id="555" r:id="rId32"/>
    <p:sldId id="590" r:id="rId33"/>
    <p:sldId id="311" r:id="rId34"/>
    <p:sldId id="306" r:id="rId35"/>
    <p:sldId id="309" r:id="rId36"/>
    <p:sldId id="453" r:id="rId37"/>
    <p:sldId id="314" r:id="rId38"/>
    <p:sldId id="313" r:id="rId39"/>
    <p:sldId id="331" r:id="rId40"/>
    <p:sldId id="312" r:id="rId41"/>
    <p:sldId id="325" r:id="rId42"/>
    <p:sldId id="326" r:id="rId43"/>
    <p:sldId id="316" r:id="rId44"/>
    <p:sldId id="430" r:id="rId45"/>
    <p:sldId id="431" r:id="rId46"/>
    <p:sldId id="423" r:id="rId47"/>
    <p:sldId id="323" r:id="rId48"/>
    <p:sldId id="322" r:id="rId49"/>
    <p:sldId id="424" r:id="rId50"/>
    <p:sldId id="458" r:id="rId51"/>
    <p:sldId id="321" r:id="rId52"/>
    <p:sldId id="320" r:id="rId53"/>
    <p:sldId id="342" r:id="rId54"/>
    <p:sldId id="459" r:id="rId55"/>
    <p:sldId id="416" r:id="rId56"/>
    <p:sldId id="348" r:id="rId57"/>
    <p:sldId id="412" r:id="rId58"/>
    <p:sldId id="413" r:id="rId59"/>
    <p:sldId id="414" r:id="rId60"/>
    <p:sldId id="354" r:id="rId61"/>
    <p:sldId id="429" r:id="rId62"/>
    <p:sldId id="355" r:id="rId63"/>
    <p:sldId id="358" r:id="rId64"/>
    <p:sldId id="359" r:id="rId65"/>
    <p:sldId id="362" r:id="rId66"/>
    <p:sldId id="365" r:id="rId67"/>
    <p:sldId id="591" r:id="rId68"/>
    <p:sldId id="592" r:id="rId69"/>
    <p:sldId id="593" r:id="rId70"/>
    <p:sldId id="441" r:id="rId71"/>
    <p:sldId id="450" r:id="rId72"/>
    <p:sldId id="420" r:id="rId73"/>
    <p:sldId id="454" r:id="rId74"/>
    <p:sldId id="369" r:id="rId75"/>
    <p:sldId id="370" r:id="rId76"/>
    <p:sldId id="371" r:id="rId77"/>
    <p:sldId id="378" r:id="rId78"/>
    <p:sldId id="379" r:id="rId79"/>
    <p:sldId id="380" r:id="rId80"/>
    <p:sldId id="397" r:id="rId81"/>
    <p:sldId id="432" r:id="rId82"/>
    <p:sldId id="433" r:id="rId83"/>
    <p:sldId id="442" r:id="rId84"/>
    <p:sldId id="400" r:id="rId85"/>
    <p:sldId id="401" r:id="rId86"/>
    <p:sldId id="426" r:id="rId87"/>
    <p:sldId id="460" r:id="rId88"/>
    <p:sldId id="438" r:id="rId89"/>
    <p:sldId id="394" r:id="rId90"/>
    <p:sldId id="343" r:id="rId91"/>
    <p:sldId id="461" r:id="rId92"/>
    <p:sldId id="349" r:id="rId93"/>
    <p:sldId id="356" r:id="rId94"/>
    <p:sldId id="360" r:id="rId95"/>
    <p:sldId id="363" r:id="rId96"/>
    <p:sldId id="446" r:id="rId97"/>
    <p:sldId id="594" r:id="rId98"/>
    <p:sldId id="595" r:id="rId99"/>
    <p:sldId id="596" r:id="rId100"/>
    <p:sldId id="368" r:id="rId101"/>
    <p:sldId id="451" r:id="rId102"/>
    <p:sldId id="421" r:id="rId103"/>
    <p:sldId id="455" r:id="rId104"/>
    <p:sldId id="372" r:id="rId105"/>
    <p:sldId id="373" r:id="rId106"/>
    <p:sldId id="374" r:id="rId107"/>
    <p:sldId id="395" r:id="rId108"/>
    <p:sldId id="402" r:id="rId109"/>
    <p:sldId id="434" r:id="rId110"/>
    <p:sldId id="435" r:id="rId111"/>
    <p:sldId id="443" r:id="rId112"/>
    <p:sldId id="405" r:id="rId113"/>
    <p:sldId id="406" r:id="rId114"/>
    <p:sldId id="427" r:id="rId115"/>
    <p:sldId id="462" r:id="rId116"/>
    <p:sldId id="444" r:id="rId117"/>
    <p:sldId id="445" r:id="rId118"/>
    <p:sldId id="344" r:id="rId119"/>
    <p:sldId id="463" r:id="rId120"/>
    <p:sldId id="350" r:id="rId121"/>
    <p:sldId id="357" r:id="rId122"/>
    <p:sldId id="452" r:id="rId123"/>
    <p:sldId id="361" r:id="rId124"/>
    <p:sldId id="364" r:id="rId125"/>
    <p:sldId id="449" r:id="rId126"/>
    <p:sldId id="422" r:id="rId127"/>
    <p:sldId id="456" r:id="rId128"/>
    <p:sldId id="375" r:id="rId129"/>
    <p:sldId id="376" r:id="rId130"/>
    <p:sldId id="377" r:id="rId131"/>
    <p:sldId id="396" r:id="rId132"/>
    <p:sldId id="407" r:id="rId133"/>
    <p:sldId id="436" r:id="rId134"/>
    <p:sldId id="437" r:id="rId135"/>
    <p:sldId id="410" r:id="rId136"/>
    <p:sldId id="411" r:id="rId137"/>
    <p:sldId id="428" r:id="rId138"/>
    <p:sldId id="464" r:id="rId139"/>
    <p:sldId id="447" r:id="rId140"/>
    <p:sldId id="448" r:id="rId141"/>
    <p:sldId id="332" r:id="rId1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BDE4AAF-0C51-4ED9-8ED9-19D37899C291}">
          <p14:sldIdLst>
            <p14:sldId id="256"/>
            <p14:sldId id="346"/>
          </p14:sldIdLst>
        </p14:section>
        <p14:section name="Information for All Users" id="{9C373E30-5046-4819-AB93-C5F9201AD110}">
          <p14:sldIdLst>
            <p14:sldId id="333"/>
            <p14:sldId id="334"/>
            <p14:sldId id="279"/>
            <p14:sldId id="335"/>
            <p14:sldId id="336"/>
            <p14:sldId id="337"/>
            <p14:sldId id="338"/>
          </p14:sldIdLst>
        </p14:section>
        <p14:section name="District-Level Tasks" id="{E7E00029-8961-4BB2-8C43-546A03B89FCE}">
          <p14:sldIdLst>
            <p14:sldId id="341"/>
            <p14:sldId id="457"/>
            <p14:sldId id="288"/>
            <p14:sldId id="294"/>
            <p14:sldId id="345"/>
            <p14:sldId id="339"/>
            <p14:sldId id="297"/>
            <p14:sldId id="298"/>
            <p14:sldId id="419"/>
            <p14:sldId id="299"/>
            <p14:sldId id="327"/>
            <p14:sldId id="300"/>
            <p14:sldId id="328"/>
            <p14:sldId id="329"/>
            <p14:sldId id="330"/>
            <p14:sldId id="307"/>
            <p14:sldId id="305"/>
            <p14:sldId id="304"/>
            <p14:sldId id="324"/>
            <p14:sldId id="303"/>
            <p14:sldId id="552"/>
            <p14:sldId id="555"/>
            <p14:sldId id="590"/>
            <p14:sldId id="311"/>
            <p14:sldId id="306"/>
            <p14:sldId id="309"/>
            <p14:sldId id="453"/>
            <p14:sldId id="314"/>
            <p14:sldId id="313"/>
            <p14:sldId id="331"/>
            <p14:sldId id="312"/>
            <p14:sldId id="325"/>
            <p14:sldId id="326"/>
            <p14:sldId id="316"/>
            <p14:sldId id="430"/>
            <p14:sldId id="431"/>
            <p14:sldId id="423"/>
            <p14:sldId id="323"/>
            <p14:sldId id="322"/>
            <p14:sldId id="424"/>
            <p14:sldId id="458"/>
            <p14:sldId id="321"/>
            <p14:sldId id="320"/>
          </p14:sldIdLst>
        </p14:section>
        <p14:section name="School-Level Tasks" id="{0974D2CF-5A49-4E80-AC55-2B95374F5023}">
          <p14:sldIdLst>
            <p14:sldId id="342"/>
            <p14:sldId id="459"/>
            <p14:sldId id="416"/>
            <p14:sldId id="348"/>
            <p14:sldId id="412"/>
            <p14:sldId id="413"/>
            <p14:sldId id="414"/>
            <p14:sldId id="354"/>
            <p14:sldId id="429"/>
            <p14:sldId id="355"/>
            <p14:sldId id="358"/>
            <p14:sldId id="359"/>
            <p14:sldId id="362"/>
            <p14:sldId id="365"/>
            <p14:sldId id="591"/>
            <p14:sldId id="592"/>
            <p14:sldId id="593"/>
            <p14:sldId id="441"/>
            <p14:sldId id="450"/>
            <p14:sldId id="420"/>
            <p14:sldId id="454"/>
            <p14:sldId id="369"/>
            <p14:sldId id="370"/>
            <p14:sldId id="371"/>
            <p14:sldId id="378"/>
            <p14:sldId id="379"/>
            <p14:sldId id="380"/>
            <p14:sldId id="397"/>
            <p14:sldId id="432"/>
            <p14:sldId id="433"/>
            <p14:sldId id="442"/>
            <p14:sldId id="400"/>
            <p14:sldId id="401"/>
            <p14:sldId id="426"/>
            <p14:sldId id="460"/>
            <p14:sldId id="438"/>
            <p14:sldId id="394"/>
          </p14:sldIdLst>
        </p14:section>
        <p14:section name="Teacher-Level Tasks" id="{35EF357D-7042-4E74-9D2B-B8553BAFF611}">
          <p14:sldIdLst>
            <p14:sldId id="343"/>
            <p14:sldId id="461"/>
            <p14:sldId id="349"/>
            <p14:sldId id="356"/>
            <p14:sldId id="360"/>
            <p14:sldId id="363"/>
            <p14:sldId id="446"/>
            <p14:sldId id="594"/>
            <p14:sldId id="595"/>
            <p14:sldId id="596"/>
            <p14:sldId id="368"/>
            <p14:sldId id="451"/>
            <p14:sldId id="421"/>
            <p14:sldId id="455"/>
            <p14:sldId id="372"/>
            <p14:sldId id="373"/>
            <p14:sldId id="374"/>
            <p14:sldId id="395"/>
            <p14:sldId id="402"/>
            <p14:sldId id="434"/>
            <p14:sldId id="435"/>
            <p14:sldId id="443"/>
            <p14:sldId id="405"/>
            <p14:sldId id="406"/>
            <p14:sldId id="427"/>
            <p14:sldId id="462"/>
            <p14:sldId id="444"/>
            <p14:sldId id="445"/>
          </p14:sldIdLst>
        </p14:section>
        <p14:section name="TA-Level Tasks" id="{113B2899-CC7C-45E3-9147-5E334A2B4833}">
          <p14:sldIdLst>
            <p14:sldId id="344"/>
            <p14:sldId id="463"/>
            <p14:sldId id="350"/>
            <p14:sldId id="357"/>
            <p14:sldId id="452"/>
            <p14:sldId id="361"/>
            <p14:sldId id="364"/>
            <p14:sldId id="449"/>
            <p14:sldId id="422"/>
            <p14:sldId id="456"/>
            <p14:sldId id="375"/>
            <p14:sldId id="376"/>
            <p14:sldId id="377"/>
            <p14:sldId id="396"/>
            <p14:sldId id="407"/>
            <p14:sldId id="436"/>
            <p14:sldId id="437"/>
            <p14:sldId id="410"/>
            <p14:sldId id="411"/>
            <p14:sldId id="428"/>
            <p14:sldId id="464"/>
            <p14:sldId id="447"/>
            <p14:sldId id="448"/>
          </p14:sldIdLst>
        </p14:section>
        <p14:section name="Information for All Users" id="{F2B6CCC0-BDF7-4E5A-958F-BADCCFD5D6AF}">
          <p14:sldIdLst>
            <p14:sldId id="3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32208-D2E9-B888-3E99-83DE0D1E8E6C}" name="Alexa Patterson" initials="AP" userId="S::alexa.patterson@cambiumassessment.com::afbb7e3d-0d2c-4a8c-a384-a8d1ea2c6b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mirez, Ana Maria" initials="AMR" lastIdx="14" clrIdx="0">
    <p:extLst>
      <p:ext uri="{19B8F6BF-5375-455C-9EA6-DF929625EA0E}">
        <p15:presenceInfo xmlns:p15="http://schemas.microsoft.com/office/powerpoint/2012/main" userId="Ramirez, Ana Maria" providerId="None"/>
      </p:ext>
    </p:extLst>
  </p:cmAuthor>
  <p:cmAuthor id="2" name="Tenzer, Diana" initials="TD" lastIdx="35" clrIdx="1">
    <p:extLst>
      <p:ext uri="{19B8F6BF-5375-455C-9EA6-DF929625EA0E}">
        <p15:presenceInfo xmlns:p15="http://schemas.microsoft.com/office/powerpoint/2012/main" userId="S-1-5-21-1472932569-214068005-926709054-60905" providerId="AD"/>
      </p:ext>
    </p:extLst>
  </p:cmAuthor>
  <p:cmAuthor id="3" name="DeCosse, Margaret" initials="DM" lastIdx="56" clrIdx="2">
    <p:extLst>
      <p:ext uri="{19B8F6BF-5375-455C-9EA6-DF929625EA0E}">
        <p15:presenceInfo xmlns:p15="http://schemas.microsoft.com/office/powerpoint/2012/main" userId="S::mdecosse@air.org::ec91eca9-d77e-42b0-a0c1-72ff76346920" providerId="AD"/>
      </p:ext>
    </p:extLst>
  </p:cmAuthor>
  <p:cmAuthor id="4" name="Convery, Kayla" initials="CK" lastIdx="1" clrIdx="3">
    <p:extLst>
      <p:ext uri="{19B8F6BF-5375-455C-9EA6-DF929625EA0E}">
        <p15:presenceInfo xmlns:p15="http://schemas.microsoft.com/office/powerpoint/2012/main" userId="S-1-5-21-1472932569-214068005-926709054-33646" providerId="AD"/>
      </p:ext>
    </p:extLst>
  </p:cmAuthor>
  <p:cmAuthor id="5" name="Convery, Kayla" initials="CK [2]" lastIdx="3" clrIdx="4">
    <p:extLst>
      <p:ext uri="{19B8F6BF-5375-455C-9EA6-DF929625EA0E}">
        <p15:presenceInfo xmlns:p15="http://schemas.microsoft.com/office/powerpoint/2012/main" userId="Convery, Kayla" providerId="None"/>
      </p:ext>
    </p:extLst>
  </p:cmAuthor>
  <p:cmAuthor id="6" name="Convery, Kayla" initials="CK [3]" lastIdx="43" clrIdx="5">
    <p:extLst>
      <p:ext uri="{19B8F6BF-5375-455C-9EA6-DF929625EA0E}">
        <p15:presenceInfo xmlns:p15="http://schemas.microsoft.com/office/powerpoint/2012/main" userId="S::kconvery@air.org::86e81e66-b2bc-4318-b0fc-c5947d482f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978"/>
    <a:srgbClr val="E9EBF0"/>
    <a:srgbClr val="48709F"/>
    <a:srgbClr val="003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59244" autoAdjust="0"/>
  </p:normalViewPr>
  <p:slideViewPr>
    <p:cSldViewPr snapToGrid="0">
      <p:cViewPr varScale="1">
        <p:scale>
          <a:sx n="39" d="100"/>
          <a:sy n="39" d="100"/>
        </p:scale>
        <p:origin x="1752" y="4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microsoft.com/office/2018/10/relationships/authors" Target="author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commentAuthors" Target="commentAuthors.xml"/><Relationship Id="rId90" Type="http://schemas.openxmlformats.org/officeDocument/2006/relationships/slide" Target="slides/slide89.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836E1-E009-43C6-88F9-EB8B2913251D}" type="doc">
      <dgm:prSet loTypeId="urn:microsoft.com/office/officeart/2005/8/layout/venn2" loCatId="relationship" qsTypeId="urn:microsoft.com/office/officeart/2005/8/quickstyle/simple1" qsCatId="simple" csTypeId="urn:microsoft.com/office/officeart/2005/8/colors/accent1_2" csCatId="accent1" phldr="1"/>
      <dgm:spPr/>
    </dgm:pt>
    <dgm:pt modelId="{A441DA97-4520-480F-B005-6E7C9AD838B6}">
      <dgm:prSet phldrT="[Text]" custT="1"/>
      <dgm:spPr>
        <a:solidFill>
          <a:schemeClr val="accent4">
            <a:lumMod val="75000"/>
          </a:schemeClr>
        </a:solidFill>
      </dgm:spPr>
      <dgm:t>
        <a:bodyPr/>
        <a:lstStyle/>
        <a:p>
          <a:r>
            <a:rPr lang="en-US" sz="1600" dirty="0"/>
            <a:t>District-Level Tasks </a:t>
          </a:r>
        </a:p>
        <a:p>
          <a:r>
            <a:rPr lang="en-US" sz="1600" dirty="0"/>
            <a:t> [Slides 10-45]</a:t>
          </a:r>
        </a:p>
      </dgm:t>
    </dgm:pt>
    <dgm:pt modelId="{A85E13F9-C61B-4B26-920E-42F05884D8C4}" type="parTrans" cxnId="{03B0DDB9-80A3-4B2E-9569-8A8B044D679E}">
      <dgm:prSet/>
      <dgm:spPr/>
      <dgm:t>
        <a:bodyPr/>
        <a:lstStyle/>
        <a:p>
          <a:endParaRPr lang="en-US"/>
        </a:p>
      </dgm:t>
    </dgm:pt>
    <dgm:pt modelId="{A4B550D9-8EDE-46C9-A6DA-1E9E90D61675}" type="sibTrans" cxnId="{03B0DDB9-80A3-4B2E-9569-8A8B044D679E}">
      <dgm:prSet/>
      <dgm:spPr/>
      <dgm:t>
        <a:bodyPr/>
        <a:lstStyle/>
        <a:p>
          <a:endParaRPr lang="en-US"/>
        </a:p>
      </dgm:t>
    </dgm:pt>
    <dgm:pt modelId="{BB661120-E796-49E1-A006-6EE2A646FA90}">
      <dgm:prSet phldrT="[Text]" custT="1"/>
      <dgm:spPr>
        <a:solidFill>
          <a:schemeClr val="accent4">
            <a:lumMod val="40000"/>
            <a:lumOff val="60000"/>
          </a:schemeClr>
        </a:solidFill>
      </dgm:spPr>
      <dgm:t>
        <a:bodyPr/>
        <a:lstStyle/>
        <a:p>
          <a:r>
            <a:rPr lang="en-US" sz="1600" dirty="0"/>
            <a:t>Teacher-Level Tasks</a:t>
          </a:r>
        </a:p>
        <a:p>
          <a:r>
            <a:rPr lang="en-US" sz="1600" dirty="0"/>
            <a:t> [Slides 71-87]</a:t>
          </a:r>
        </a:p>
      </dgm:t>
    </dgm:pt>
    <dgm:pt modelId="{C4B161E4-F4E3-43F3-9256-158970D2F2EB}" type="parTrans" cxnId="{277995B7-DBB6-48D3-853B-26DEA8956169}">
      <dgm:prSet/>
      <dgm:spPr/>
      <dgm:t>
        <a:bodyPr/>
        <a:lstStyle/>
        <a:p>
          <a:endParaRPr lang="en-US"/>
        </a:p>
      </dgm:t>
    </dgm:pt>
    <dgm:pt modelId="{A012B6E1-CE77-42D4-87C8-515D71875D7A}" type="sibTrans" cxnId="{277995B7-DBB6-48D3-853B-26DEA8956169}">
      <dgm:prSet/>
      <dgm:spPr/>
      <dgm:t>
        <a:bodyPr/>
        <a:lstStyle/>
        <a:p>
          <a:endParaRPr lang="en-US"/>
        </a:p>
      </dgm:t>
    </dgm:pt>
    <dgm:pt modelId="{E7C74554-7E9B-4822-8AD8-2571B44A8C20}">
      <dgm:prSet phldrT="[Text]" custT="1"/>
      <dgm:spPr>
        <a:solidFill>
          <a:schemeClr val="accent4">
            <a:lumMod val="20000"/>
            <a:lumOff val="80000"/>
          </a:schemeClr>
        </a:solidFill>
      </dgm:spPr>
      <dgm:t>
        <a:bodyPr/>
        <a:lstStyle/>
        <a:p>
          <a:r>
            <a:rPr lang="en-US" sz="1600" dirty="0">
              <a:solidFill>
                <a:schemeClr val="tx1">
                  <a:lumMod val="90000"/>
                  <a:lumOff val="10000"/>
                </a:schemeClr>
              </a:solidFill>
            </a:rPr>
            <a:t>Test Administrators (TAs)-Level Tasks</a:t>
          </a:r>
        </a:p>
        <a:p>
          <a:r>
            <a:rPr lang="en-US" sz="1600" dirty="0">
              <a:solidFill>
                <a:schemeClr val="tx1">
                  <a:lumMod val="90000"/>
                  <a:lumOff val="10000"/>
                </a:schemeClr>
              </a:solidFill>
            </a:rPr>
            <a:t> [Slides 88-101]</a:t>
          </a:r>
        </a:p>
      </dgm:t>
    </dgm:pt>
    <dgm:pt modelId="{6D6D35C4-DC76-48FC-8F53-4283C6A3877C}" type="parTrans" cxnId="{97661035-8604-4249-9EF4-3501ED2C552C}">
      <dgm:prSet/>
      <dgm:spPr/>
      <dgm:t>
        <a:bodyPr/>
        <a:lstStyle/>
        <a:p>
          <a:endParaRPr lang="en-US"/>
        </a:p>
      </dgm:t>
    </dgm:pt>
    <dgm:pt modelId="{31D814A0-92FB-4DE1-A2EF-67AB4F6CE184}" type="sibTrans" cxnId="{97661035-8604-4249-9EF4-3501ED2C552C}">
      <dgm:prSet/>
      <dgm:spPr/>
      <dgm:t>
        <a:bodyPr/>
        <a:lstStyle/>
        <a:p>
          <a:endParaRPr lang="en-US"/>
        </a:p>
      </dgm:t>
    </dgm:pt>
    <dgm:pt modelId="{10983826-C353-436B-97BA-7EB28B746F4C}">
      <dgm:prSet custT="1"/>
      <dgm:spPr>
        <a:solidFill>
          <a:schemeClr val="accent4">
            <a:lumMod val="60000"/>
            <a:lumOff val="40000"/>
          </a:schemeClr>
        </a:solidFill>
      </dgm:spPr>
      <dgm:t>
        <a:bodyPr/>
        <a:lstStyle/>
        <a:p>
          <a:r>
            <a:rPr lang="en-US" sz="1600" dirty="0"/>
            <a:t>School-Level Tasks</a:t>
          </a:r>
        </a:p>
        <a:p>
          <a:r>
            <a:rPr lang="en-US" sz="1600" dirty="0"/>
            <a:t>[Slides 46-70]</a:t>
          </a:r>
        </a:p>
      </dgm:t>
    </dgm:pt>
    <dgm:pt modelId="{8EEC4CE6-78D3-4C44-BFB5-9EEF56970E00}" type="parTrans" cxnId="{E464FE18-13E6-4371-ABEA-5CC0B9849742}">
      <dgm:prSet/>
      <dgm:spPr/>
      <dgm:t>
        <a:bodyPr/>
        <a:lstStyle/>
        <a:p>
          <a:endParaRPr lang="en-US"/>
        </a:p>
      </dgm:t>
    </dgm:pt>
    <dgm:pt modelId="{84933763-508D-43BF-AF12-67CAC957D047}" type="sibTrans" cxnId="{E464FE18-13E6-4371-ABEA-5CC0B9849742}">
      <dgm:prSet/>
      <dgm:spPr/>
      <dgm:t>
        <a:bodyPr/>
        <a:lstStyle/>
        <a:p>
          <a:endParaRPr lang="en-US"/>
        </a:p>
      </dgm:t>
    </dgm:pt>
    <dgm:pt modelId="{39361211-B0C8-4D40-BABE-2938F795ED0C}" type="pres">
      <dgm:prSet presAssocID="{A6D836E1-E009-43C6-88F9-EB8B2913251D}" presName="Name0" presStyleCnt="0">
        <dgm:presLayoutVars>
          <dgm:chMax val="7"/>
          <dgm:resizeHandles val="exact"/>
        </dgm:presLayoutVars>
      </dgm:prSet>
      <dgm:spPr/>
    </dgm:pt>
    <dgm:pt modelId="{8E4972D7-F8F3-46AA-A34F-F58DD298B7E1}" type="pres">
      <dgm:prSet presAssocID="{A6D836E1-E009-43C6-88F9-EB8B2913251D}" presName="comp1" presStyleCnt="0"/>
      <dgm:spPr/>
    </dgm:pt>
    <dgm:pt modelId="{81AB1DBD-1530-4E80-8D58-D40E306FE02B}" type="pres">
      <dgm:prSet presAssocID="{A6D836E1-E009-43C6-88F9-EB8B2913251D}" presName="circle1" presStyleLbl="node1" presStyleIdx="0" presStyleCnt="4"/>
      <dgm:spPr/>
    </dgm:pt>
    <dgm:pt modelId="{97ECD054-9B88-4167-8E87-7B7296877D27}" type="pres">
      <dgm:prSet presAssocID="{A6D836E1-E009-43C6-88F9-EB8B2913251D}" presName="c1text" presStyleLbl="node1" presStyleIdx="0" presStyleCnt="4">
        <dgm:presLayoutVars>
          <dgm:bulletEnabled val="1"/>
        </dgm:presLayoutVars>
      </dgm:prSet>
      <dgm:spPr/>
    </dgm:pt>
    <dgm:pt modelId="{7B7B7BD4-E3BB-4906-AA5D-0D7F4F427183}" type="pres">
      <dgm:prSet presAssocID="{A6D836E1-E009-43C6-88F9-EB8B2913251D}" presName="comp2" presStyleCnt="0"/>
      <dgm:spPr/>
    </dgm:pt>
    <dgm:pt modelId="{F39C59BC-0BA2-4533-9C13-1DA4A2210B3E}" type="pres">
      <dgm:prSet presAssocID="{A6D836E1-E009-43C6-88F9-EB8B2913251D}" presName="circle2" presStyleLbl="node1" presStyleIdx="1" presStyleCnt="4"/>
      <dgm:spPr/>
    </dgm:pt>
    <dgm:pt modelId="{D9550E9B-A339-4C38-93DD-F2747D1F1593}" type="pres">
      <dgm:prSet presAssocID="{A6D836E1-E009-43C6-88F9-EB8B2913251D}" presName="c2text" presStyleLbl="node1" presStyleIdx="1" presStyleCnt="4">
        <dgm:presLayoutVars>
          <dgm:bulletEnabled val="1"/>
        </dgm:presLayoutVars>
      </dgm:prSet>
      <dgm:spPr/>
    </dgm:pt>
    <dgm:pt modelId="{DD725BC5-540D-4F6B-ACEE-DE855C459606}" type="pres">
      <dgm:prSet presAssocID="{A6D836E1-E009-43C6-88F9-EB8B2913251D}" presName="comp3" presStyleCnt="0"/>
      <dgm:spPr/>
    </dgm:pt>
    <dgm:pt modelId="{D7BA1E47-7002-4F28-AD44-E425C1C01794}" type="pres">
      <dgm:prSet presAssocID="{A6D836E1-E009-43C6-88F9-EB8B2913251D}" presName="circle3" presStyleLbl="node1" presStyleIdx="2" presStyleCnt="4"/>
      <dgm:spPr/>
    </dgm:pt>
    <dgm:pt modelId="{A0D27506-732A-45DA-998B-881E246ACE1C}" type="pres">
      <dgm:prSet presAssocID="{A6D836E1-E009-43C6-88F9-EB8B2913251D}" presName="c3text" presStyleLbl="node1" presStyleIdx="2" presStyleCnt="4">
        <dgm:presLayoutVars>
          <dgm:bulletEnabled val="1"/>
        </dgm:presLayoutVars>
      </dgm:prSet>
      <dgm:spPr/>
    </dgm:pt>
    <dgm:pt modelId="{02DC17C6-B54D-4805-9A3A-9D0067649BD4}" type="pres">
      <dgm:prSet presAssocID="{A6D836E1-E009-43C6-88F9-EB8B2913251D}" presName="comp4" presStyleCnt="0"/>
      <dgm:spPr/>
    </dgm:pt>
    <dgm:pt modelId="{612AFB82-E1A2-4EC0-AC23-9D632431C405}" type="pres">
      <dgm:prSet presAssocID="{A6D836E1-E009-43C6-88F9-EB8B2913251D}" presName="circle4" presStyleLbl="node1" presStyleIdx="3" presStyleCnt="4"/>
      <dgm:spPr/>
    </dgm:pt>
    <dgm:pt modelId="{2302C55D-2C01-4C89-BE28-F7186F0647F9}" type="pres">
      <dgm:prSet presAssocID="{A6D836E1-E009-43C6-88F9-EB8B2913251D}" presName="c4text" presStyleLbl="node1" presStyleIdx="3" presStyleCnt="4">
        <dgm:presLayoutVars>
          <dgm:bulletEnabled val="1"/>
        </dgm:presLayoutVars>
      </dgm:prSet>
      <dgm:spPr/>
    </dgm:pt>
  </dgm:ptLst>
  <dgm:cxnLst>
    <dgm:cxn modelId="{E464FE18-13E6-4371-ABEA-5CC0B9849742}" srcId="{A6D836E1-E009-43C6-88F9-EB8B2913251D}" destId="{10983826-C353-436B-97BA-7EB28B746F4C}" srcOrd="1" destOrd="0" parTransId="{8EEC4CE6-78D3-4C44-BFB5-9EEF56970E00}" sibTransId="{84933763-508D-43BF-AF12-67CAC957D047}"/>
    <dgm:cxn modelId="{36600828-08A3-4967-8A8B-6FBCE9270F1E}" type="presOf" srcId="{BB661120-E796-49E1-A006-6EE2A646FA90}" destId="{A0D27506-732A-45DA-998B-881E246ACE1C}" srcOrd="1" destOrd="0" presId="urn:microsoft.com/office/officeart/2005/8/layout/venn2"/>
    <dgm:cxn modelId="{1F0FB629-0369-41B0-8B3D-AF1AB1B4F9E6}" type="presOf" srcId="{BB661120-E796-49E1-A006-6EE2A646FA90}" destId="{D7BA1E47-7002-4F28-AD44-E425C1C01794}" srcOrd="0" destOrd="0" presId="urn:microsoft.com/office/officeart/2005/8/layout/venn2"/>
    <dgm:cxn modelId="{97661035-8604-4249-9EF4-3501ED2C552C}" srcId="{A6D836E1-E009-43C6-88F9-EB8B2913251D}" destId="{E7C74554-7E9B-4822-8AD8-2571B44A8C20}" srcOrd="3" destOrd="0" parTransId="{6D6D35C4-DC76-48FC-8F53-4283C6A3877C}" sibTransId="{31D814A0-92FB-4DE1-A2EF-67AB4F6CE184}"/>
    <dgm:cxn modelId="{5F5D3A5F-81DD-42B8-8C3A-AE02C495DCA4}" type="presOf" srcId="{A441DA97-4520-480F-B005-6E7C9AD838B6}" destId="{81AB1DBD-1530-4E80-8D58-D40E306FE02B}" srcOrd="0" destOrd="0" presId="urn:microsoft.com/office/officeart/2005/8/layout/venn2"/>
    <dgm:cxn modelId="{89C03292-BAFC-429D-9AC1-A37013F2188A}" type="presOf" srcId="{10983826-C353-436B-97BA-7EB28B746F4C}" destId="{D9550E9B-A339-4C38-93DD-F2747D1F1593}" srcOrd="1" destOrd="0" presId="urn:microsoft.com/office/officeart/2005/8/layout/venn2"/>
    <dgm:cxn modelId="{D7F79DA3-E1D7-43DD-9758-738E963EEA68}" type="presOf" srcId="{10983826-C353-436B-97BA-7EB28B746F4C}" destId="{F39C59BC-0BA2-4533-9C13-1DA4A2210B3E}" srcOrd="0" destOrd="0" presId="urn:microsoft.com/office/officeart/2005/8/layout/venn2"/>
    <dgm:cxn modelId="{277995B7-DBB6-48D3-853B-26DEA8956169}" srcId="{A6D836E1-E009-43C6-88F9-EB8B2913251D}" destId="{BB661120-E796-49E1-A006-6EE2A646FA90}" srcOrd="2" destOrd="0" parTransId="{C4B161E4-F4E3-43F3-9256-158970D2F2EB}" sibTransId="{A012B6E1-CE77-42D4-87C8-515D71875D7A}"/>
    <dgm:cxn modelId="{66015AB9-7F91-494B-86A5-E8C8812E6A21}" type="presOf" srcId="{A441DA97-4520-480F-B005-6E7C9AD838B6}" destId="{97ECD054-9B88-4167-8E87-7B7296877D27}" srcOrd="1" destOrd="0" presId="urn:microsoft.com/office/officeart/2005/8/layout/venn2"/>
    <dgm:cxn modelId="{03B0DDB9-80A3-4B2E-9569-8A8B044D679E}" srcId="{A6D836E1-E009-43C6-88F9-EB8B2913251D}" destId="{A441DA97-4520-480F-B005-6E7C9AD838B6}" srcOrd="0" destOrd="0" parTransId="{A85E13F9-C61B-4B26-920E-42F05884D8C4}" sibTransId="{A4B550D9-8EDE-46C9-A6DA-1E9E90D61675}"/>
    <dgm:cxn modelId="{B3D27AD6-2AFD-4CD5-A67A-916FECFDB4A2}" type="presOf" srcId="{E7C74554-7E9B-4822-8AD8-2571B44A8C20}" destId="{612AFB82-E1A2-4EC0-AC23-9D632431C405}" srcOrd="0" destOrd="0" presId="urn:microsoft.com/office/officeart/2005/8/layout/venn2"/>
    <dgm:cxn modelId="{A24DECEB-C06E-4A9C-B680-0703232A21C4}" type="presOf" srcId="{A6D836E1-E009-43C6-88F9-EB8B2913251D}" destId="{39361211-B0C8-4D40-BABE-2938F795ED0C}" srcOrd="0" destOrd="0" presId="urn:microsoft.com/office/officeart/2005/8/layout/venn2"/>
    <dgm:cxn modelId="{C30387EF-83C1-4058-B228-ED07EC4888DA}" type="presOf" srcId="{E7C74554-7E9B-4822-8AD8-2571B44A8C20}" destId="{2302C55D-2C01-4C89-BE28-F7186F0647F9}" srcOrd="1" destOrd="0" presId="urn:microsoft.com/office/officeart/2005/8/layout/venn2"/>
    <dgm:cxn modelId="{CBD537E7-53BB-4524-BD45-ADFDE9F02BC0}" type="presParOf" srcId="{39361211-B0C8-4D40-BABE-2938F795ED0C}" destId="{8E4972D7-F8F3-46AA-A34F-F58DD298B7E1}" srcOrd="0" destOrd="0" presId="urn:microsoft.com/office/officeart/2005/8/layout/venn2"/>
    <dgm:cxn modelId="{EEFC12D7-935A-44C7-8630-CE495108F637}" type="presParOf" srcId="{8E4972D7-F8F3-46AA-A34F-F58DD298B7E1}" destId="{81AB1DBD-1530-4E80-8D58-D40E306FE02B}" srcOrd="0" destOrd="0" presId="urn:microsoft.com/office/officeart/2005/8/layout/venn2"/>
    <dgm:cxn modelId="{086E9B31-B109-413C-BDAA-B5865002357A}" type="presParOf" srcId="{8E4972D7-F8F3-46AA-A34F-F58DD298B7E1}" destId="{97ECD054-9B88-4167-8E87-7B7296877D27}" srcOrd="1" destOrd="0" presId="urn:microsoft.com/office/officeart/2005/8/layout/venn2"/>
    <dgm:cxn modelId="{F5752D22-75B5-4EF8-A277-F5DB693AF781}" type="presParOf" srcId="{39361211-B0C8-4D40-BABE-2938F795ED0C}" destId="{7B7B7BD4-E3BB-4906-AA5D-0D7F4F427183}" srcOrd="1" destOrd="0" presId="urn:microsoft.com/office/officeart/2005/8/layout/venn2"/>
    <dgm:cxn modelId="{59C34EDD-03A3-4302-B192-38084F03248E}" type="presParOf" srcId="{7B7B7BD4-E3BB-4906-AA5D-0D7F4F427183}" destId="{F39C59BC-0BA2-4533-9C13-1DA4A2210B3E}" srcOrd="0" destOrd="0" presId="urn:microsoft.com/office/officeart/2005/8/layout/venn2"/>
    <dgm:cxn modelId="{F7437353-3611-4E70-A2EA-0CFD383DE37B}" type="presParOf" srcId="{7B7B7BD4-E3BB-4906-AA5D-0D7F4F427183}" destId="{D9550E9B-A339-4C38-93DD-F2747D1F1593}" srcOrd="1" destOrd="0" presId="urn:microsoft.com/office/officeart/2005/8/layout/venn2"/>
    <dgm:cxn modelId="{A677B947-02B1-4F67-BA5D-CDD3A2947B92}" type="presParOf" srcId="{39361211-B0C8-4D40-BABE-2938F795ED0C}" destId="{DD725BC5-540D-4F6B-ACEE-DE855C459606}" srcOrd="2" destOrd="0" presId="urn:microsoft.com/office/officeart/2005/8/layout/venn2"/>
    <dgm:cxn modelId="{16916850-9B30-4ADA-B258-DDBCA7F2C6E3}" type="presParOf" srcId="{DD725BC5-540D-4F6B-ACEE-DE855C459606}" destId="{D7BA1E47-7002-4F28-AD44-E425C1C01794}" srcOrd="0" destOrd="0" presId="urn:microsoft.com/office/officeart/2005/8/layout/venn2"/>
    <dgm:cxn modelId="{0AB2FC94-B166-4DF8-ABA0-2802931242C6}" type="presParOf" srcId="{DD725BC5-540D-4F6B-ACEE-DE855C459606}" destId="{A0D27506-732A-45DA-998B-881E246ACE1C}" srcOrd="1" destOrd="0" presId="urn:microsoft.com/office/officeart/2005/8/layout/venn2"/>
    <dgm:cxn modelId="{4CEB3339-DC54-4D48-ADBD-7099FD190F7B}" type="presParOf" srcId="{39361211-B0C8-4D40-BABE-2938F795ED0C}" destId="{02DC17C6-B54D-4805-9A3A-9D0067649BD4}" srcOrd="3" destOrd="0" presId="urn:microsoft.com/office/officeart/2005/8/layout/venn2"/>
    <dgm:cxn modelId="{334EB979-CCCC-4C27-AAD8-2FF7819EFA1E}" type="presParOf" srcId="{02DC17C6-B54D-4805-9A3A-9D0067649BD4}" destId="{612AFB82-E1A2-4EC0-AC23-9D632431C405}" srcOrd="0" destOrd="0" presId="urn:microsoft.com/office/officeart/2005/8/layout/venn2"/>
    <dgm:cxn modelId="{90BA6FA9-D517-49D5-AF6B-2FA77B63D7BC}" type="presParOf" srcId="{02DC17C6-B54D-4805-9A3A-9D0067649BD4}" destId="{2302C55D-2C01-4C89-BE28-F7186F0647F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B1DBD-1530-4E80-8D58-D40E306FE02B}">
      <dsp:nvSpPr>
        <dsp:cNvPr id="0" name=""/>
        <dsp:cNvSpPr/>
      </dsp:nvSpPr>
      <dsp:spPr>
        <a:xfrm>
          <a:off x="1354666" y="0"/>
          <a:ext cx="5418667" cy="5418667"/>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District-Level Tasks </a:t>
          </a:r>
        </a:p>
        <a:p>
          <a:pPr marL="0" lvl="0" indent="0" algn="ctr" defTabSz="711200">
            <a:lnSpc>
              <a:spcPct val="90000"/>
            </a:lnSpc>
            <a:spcBef>
              <a:spcPct val="0"/>
            </a:spcBef>
            <a:spcAft>
              <a:spcPct val="35000"/>
            </a:spcAft>
            <a:buNone/>
          </a:pPr>
          <a:r>
            <a:rPr lang="en-US" sz="1600" kern="1200" dirty="0"/>
            <a:t> [Slides 10-45]</a:t>
          </a:r>
        </a:p>
      </dsp:txBody>
      <dsp:txXfrm>
        <a:off x="3306470" y="270933"/>
        <a:ext cx="1515059" cy="812800"/>
      </dsp:txXfrm>
    </dsp:sp>
    <dsp:sp modelId="{F39C59BC-0BA2-4533-9C13-1DA4A2210B3E}">
      <dsp:nvSpPr>
        <dsp:cNvPr id="0" name=""/>
        <dsp:cNvSpPr/>
      </dsp:nvSpPr>
      <dsp:spPr>
        <a:xfrm>
          <a:off x="1896533" y="1083733"/>
          <a:ext cx="4334933" cy="4334933"/>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School-Level Tasks</a:t>
          </a:r>
        </a:p>
        <a:p>
          <a:pPr marL="0" lvl="0" indent="0" algn="ctr" defTabSz="711200">
            <a:lnSpc>
              <a:spcPct val="90000"/>
            </a:lnSpc>
            <a:spcBef>
              <a:spcPct val="0"/>
            </a:spcBef>
            <a:spcAft>
              <a:spcPct val="35000"/>
            </a:spcAft>
            <a:buNone/>
          </a:pPr>
          <a:r>
            <a:rPr lang="en-US" sz="1600" kern="1200" dirty="0"/>
            <a:t>[Slides 46-70]</a:t>
          </a:r>
        </a:p>
      </dsp:txBody>
      <dsp:txXfrm>
        <a:off x="3306470" y="1343829"/>
        <a:ext cx="1515059" cy="780288"/>
      </dsp:txXfrm>
    </dsp:sp>
    <dsp:sp modelId="{D7BA1E47-7002-4F28-AD44-E425C1C01794}">
      <dsp:nvSpPr>
        <dsp:cNvPr id="0" name=""/>
        <dsp:cNvSpPr/>
      </dsp:nvSpPr>
      <dsp:spPr>
        <a:xfrm>
          <a:off x="2438399" y="2167466"/>
          <a:ext cx="3251200" cy="3251200"/>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Teacher-Level Tasks</a:t>
          </a:r>
        </a:p>
        <a:p>
          <a:pPr marL="0" lvl="0" indent="0" algn="ctr" defTabSz="711200">
            <a:lnSpc>
              <a:spcPct val="90000"/>
            </a:lnSpc>
            <a:spcBef>
              <a:spcPct val="0"/>
            </a:spcBef>
            <a:spcAft>
              <a:spcPct val="35000"/>
            </a:spcAft>
            <a:buNone/>
          </a:pPr>
          <a:r>
            <a:rPr lang="en-US" sz="1600" kern="1200" dirty="0"/>
            <a:t> [Slides 71-87]</a:t>
          </a:r>
        </a:p>
      </dsp:txBody>
      <dsp:txXfrm>
        <a:off x="3306470" y="2411306"/>
        <a:ext cx="1515059" cy="731520"/>
      </dsp:txXfrm>
    </dsp:sp>
    <dsp:sp modelId="{612AFB82-E1A2-4EC0-AC23-9D632431C405}">
      <dsp:nvSpPr>
        <dsp:cNvPr id="0" name=""/>
        <dsp:cNvSpPr/>
      </dsp:nvSpPr>
      <dsp:spPr>
        <a:xfrm>
          <a:off x="2980266" y="3251200"/>
          <a:ext cx="2167466" cy="2167466"/>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90000"/>
                  <a:lumOff val="10000"/>
                </a:schemeClr>
              </a:solidFill>
            </a:rPr>
            <a:t>Test Administrators (TAs)-Level Tasks</a:t>
          </a:r>
        </a:p>
        <a:p>
          <a:pPr marL="0" lvl="0" indent="0" algn="ctr" defTabSz="711200">
            <a:lnSpc>
              <a:spcPct val="90000"/>
            </a:lnSpc>
            <a:spcBef>
              <a:spcPct val="0"/>
            </a:spcBef>
            <a:spcAft>
              <a:spcPct val="35000"/>
            </a:spcAft>
            <a:buNone/>
          </a:pPr>
          <a:r>
            <a:rPr lang="en-US" sz="1600" kern="1200" dirty="0">
              <a:solidFill>
                <a:schemeClr val="tx1">
                  <a:lumMod val="90000"/>
                  <a:lumOff val="10000"/>
                </a:schemeClr>
              </a:solidFill>
            </a:rPr>
            <a:t> [Slides 88-101]</a:t>
          </a:r>
        </a:p>
      </dsp:txBody>
      <dsp:txXfrm>
        <a:off x="3297684" y="3793066"/>
        <a:ext cx="1532630" cy="108373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F6DA5-BF5B-485A-A7EF-C92A35BE3AC7}" type="datetimeFigureOut">
              <a:rPr lang="en-US" smtClean="0"/>
              <a:t>11/10/2023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63EB2-C203-4E0B-B81C-0429BB0EF5D8}" type="slidenum">
              <a:rPr lang="en-US" smtClean="0"/>
              <a:t>‹#›</a:t>
            </a:fld>
            <a:endParaRPr lang="en-US" dirty="0"/>
          </a:p>
        </p:txBody>
      </p:sp>
    </p:spTree>
    <p:extLst>
      <p:ext uri="{BB962C8B-B14F-4D97-AF65-F5344CB8AC3E}">
        <p14:creationId xmlns:p14="http://schemas.microsoft.com/office/powerpoint/2010/main" val="111928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presentation has been created to provide information about the Test Information Distribution Engine, or TIDE.  TIDE is a registration system for users who will access the assessment systems and for students who will take the </a:t>
            </a:r>
            <a:r>
              <a:rPr lang="en-US" i="0" baseline="0" dirty="0">
                <a:latin typeface="Arial" panose="020B0604020202020204" pitchFamily="34" charset="0"/>
                <a:cs typeface="Arial" panose="020B0604020202020204" pitchFamily="34" charset="0"/>
              </a:rPr>
              <a:t>ISAT Interim, Summative ELA/Math/Science, and Alternate Assessment ELA &amp; Math assessments</a:t>
            </a:r>
            <a:r>
              <a:rPr lang="en-US" dirty="0">
                <a:latin typeface="Arial" panose="020B0604020202020204" pitchFamily="34" charset="0"/>
                <a:cs typeface="Arial" panose="020B0604020202020204" pitchFamily="34" charset="0"/>
              </a:rPr>
              <a:t>. This </a:t>
            </a:r>
            <a:r>
              <a:rPr lang="en-US" i="0" dirty="0">
                <a:latin typeface="Arial" panose="020B0604020202020204" pitchFamily="34" charset="0"/>
                <a:cs typeface="Arial" panose="020B0604020202020204" pitchFamily="34" charset="0"/>
              </a:rPr>
              <a:t>presentation</a:t>
            </a:r>
            <a:r>
              <a:rPr lang="en-US" dirty="0">
                <a:latin typeface="Arial" panose="020B0604020202020204" pitchFamily="34" charset="0"/>
                <a:cs typeface="Arial" panose="020B0604020202020204" pitchFamily="34" charset="0"/>
              </a:rPr>
              <a:t> includes tasks in TIDE that must be </a:t>
            </a:r>
            <a:r>
              <a:rPr lang="en-US" dirty="0"/>
              <a:t>performed before testing begins, during the test windows, and after testing is completed.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i="1" dirty="0"/>
              <a:t>TIDE </a:t>
            </a:r>
            <a:r>
              <a:rPr lang="en-US" i="1" baseline="0" dirty="0"/>
              <a:t>User Guide</a:t>
            </a:r>
            <a:r>
              <a:rPr lang="en-US" i="0" dirty="0"/>
              <a:t> available on</a:t>
            </a:r>
            <a:r>
              <a:rPr lang="en-US" baseline="0" dirty="0"/>
              <a:t> the Idaho</a:t>
            </a:r>
            <a:r>
              <a:rPr lang="en-US" dirty="0"/>
              <a:t> portal includes more detailed information about the various features in</a:t>
            </a:r>
            <a:r>
              <a:rPr lang="en-US" baseline="0" dirty="0"/>
              <a:t> TIDE</a:t>
            </a:r>
            <a:r>
              <a:rPr lang="en-US" dirty="0"/>
              <a:t>. </a:t>
            </a:r>
          </a:p>
          <a:p>
            <a:endParaRPr lang="en-US" dirty="0"/>
          </a:p>
          <a:p>
            <a:r>
              <a:rPr lang="en-US" dirty="0"/>
              <a:t>Additional modules covering other testing systems, the Test Delivery System (TDS) and the Reporting system will become available prior to the Summative test window. </a:t>
            </a:r>
          </a:p>
        </p:txBody>
      </p:sp>
      <p:sp>
        <p:nvSpPr>
          <p:cNvPr id="4" name="Slide Number Placeholder 3"/>
          <p:cNvSpPr>
            <a:spLocks noGrp="1"/>
          </p:cNvSpPr>
          <p:nvPr>
            <p:ph type="sldNum" sz="quarter" idx="10"/>
          </p:nvPr>
        </p:nvSpPr>
        <p:spPr/>
        <p:txBody>
          <a:bodyPr/>
          <a:lstStyle/>
          <a:p>
            <a:fld id="{13063EB2-C203-4E0B-B81C-0429BB0EF5D8}" type="slidenum">
              <a:rPr lang="en-US" smtClean="0"/>
              <a:t>1</a:t>
            </a:fld>
            <a:endParaRPr lang="en-US" dirty="0"/>
          </a:p>
        </p:txBody>
      </p:sp>
    </p:spTree>
    <p:extLst>
      <p:ext uri="{BB962C8B-B14F-4D97-AF65-F5344CB8AC3E}">
        <p14:creationId xmlns:p14="http://schemas.microsoft.com/office/powerpoint/2010/main" val="3061907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District-level users can perform most of the tasks available in TIDE. </a:t>
            </a:r>
          </a:p>
        </p:txBody>
      </p:sp>
      <p:sp>
        <p:nvSpPr>
          <p:cNvPr id="4" name="Slide Number Placeholder 3"/>
          <p:cNvSpPr>
            <a:spLocks noGrp="1"/>
          </p:cNvSpPr>
          <p:nvPr>
            <p:ph type="sldNum" sz="quarter" idx="5"/>
          </p:nvPr>
        </p:nvSpPr>
        <p:spPr/>
        <p:txBody>
          <a:bodyPr/>
          <a:lstStyle/>
          <a:p>
            <a:fld id="{13063EB2-C203-4E0B-B81C-0429BB0EF5D8}" type="slidenum">
              <a:rPr lang="en-US" smtClean="0"/>
              <a:t>10</a:t>
            </a:fld>
            <a:endParaRPr lang="en-US" dirty="0"/>
          </a:p>
        </p:txBody>
      </p:sp>
    </p:spTree>
    <p:extLst>
      <p:ext uri="{BB962C8B-B14F-4D97-AF65-F5344CB8AC3E}">
        <p14:creationId xmlns:p14="http://schemas.microsoft.com/office/powerpoint/2010/main" val="19932390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tasks available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Test Progress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menu allow you to generate and/or export various reports that provide information about a test administration's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Several types of participation reports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 and Manage Testing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details all student test opportunities and the status of those test opportunities.</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Completion Rates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summarizes the number and percentage of students who have started or completed a test.</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Status Code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displays all the non-participation codes for a test administration.</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As mentioned before, </a:t>
            </a:r>
            <a:r>
              <a:rPr lang="en-US" i="1" baseline="0" dirty="0">
                <a:solidFill>
                  <a:schemeClr val="tx1"/>
                </a:solidFill>
                <a:latin typeface="Arial" panose="020B0604020202020204" pitchFamily="34" charset="0"/>
                <a:cs typeface="Arial" panose="020B0604020202020204" pitchFamily="34" charset="0"/>
              </a:rPr>
              <a:t>Plan and Manage Testing report</a:t>
            </a:r>
            <a:r>
              <a:rPr lang="en-US" baseline="0" dirty="0">
                <a:solidFill>
                  <a:schemeClr val="tx1"/>
                </a:solidFill>
                <a:latin typeface="Arial" panose="020B0604020202020204" pitchFamily="34" charset="0"/>
                <a:cs typeface="Arial" panose="020B0604020202020204" pitchFamily="34" charset="0"/>
              </a:rPr>
              <a:t> detail all student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or export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first go to the </a:t>
            </a:r>
            <a:r>
              <a:rPr lang="en-US" b="1" baseline="0" dirty="0">
                <a:solidFill>
                  <a:schemeClr val="tx1"/>
                </a:solidFill>
                <a:latin typeface="Arial" panose="020B0604020202020204" pitchFamily="34" charset="0"/>
                <a:cs typeface="Arial" panose="020B0604020202020204" pitchFamily="34" charset="0"/>
              </a:rPr>
              <a:t>Step 1: Choose What </a:t>
            </a:r>
            <a:r>
              <a:rPr lang="en-US" baseline="0" dirty="0">
                <a:solidFill>
                  <a:schemeClr val="tx1"/>
                </a:solidFill>
                <a:latin typeface="Arial" panose="020B0604020202020204" pitchFamily="34" charset="0"/>
                <a:cs typeface="Arial" panose="020B0604020202020204" pitchFamily="34" charset="0"/>
              </a:rPr>
              <a:t>panel and select a test category and a test administration. Optionally, you may also choose a test name, enrolled grade, or filter by a specific test accommodation or demographic to filter this report. If you select a test accommodation or demographic, a </a:t>
            </a:r>
            <a:r>
              <a:rPr lang="en-US" i="1" baseline="0" dirty="0">
                <a:solidFill>
                  <a:schemeClr val="tx1"/>
                </a:solidFill>
                <a:latin typeface="Arial" panose="020B0604020202020204" pitchFamily="34" charset="0"/>
                <a:cs typeface="Arial" panose="020B0604020202020204" pitchFamily="34" charset="0"/>
              </a:rPr>
              <a:t>Values </a:t>
            </a:r>
            <a:r>
              <a:rPr lang="en-US" baseline="0" dirty="0">
                <a:solidFill>
                  <a:schemeClr val="tx1"/>
                </a:solidFill>
                <a:latin typeface="Arial" panose="020B0604020202020204" pitchFamily="34" charset="0"/>
                <a:cs typeface="Arial" panose="020B0604020202020204" pitchFamily="34" charset="0"/>
              </a:rPr>
              <a:t>field is displayed. Select the required filter criteria from the available options.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Step 2: Search Students </a:t>
            </a:r>
            <a:r>
              <a:rPr lang="en-US" baseline="0" dirty="0">
                <a:solidFill>
                  <a:schemeClr val="tx1"/>
                </a:solidFill>
                <a:latin typeface="Arial" panose="020B0604020202020204" pitchFamily="34" charset="0"/>
                <a:cs typeface="Arial" panose="020B0604020202020204" pitchFamily="34" charset="0"/>
              </a:rPr>
              <a:t>panel, select a district and school, if applicable. Users can select </a:t>
            </a:r>
            <a:r>
              <a:rPr lang="en-US" b="1" baseline="0" dirty="0">
                <a:solidFill>
                  <a:schemeClr val="tx1"/>
                </a:solidFill>
                <a:latin typeface="Arial" panose="020B0604020202020204" pitchFamily="34" charset="0"/>
                <a:cs typeface="Arial" panose="020B0604020202020204" pitchFamily="34" charset="0"/>
              </a:rPr>
              <a:t>All</a:t>
            </a:r>
            <a:r>
              <a:rPr lang="en-US" baseline="0" dirty="0">
                <a:solidFill>
                  <a:schemeClr val="tx1"/>
                </a:solidFill>
                <a:latin typeface="Arial" panose="020B0604020202020204" pitchFamily="34" charset="0"/>
                <a:cs typeface="Arial" panose="020B0604020202020204" pitchFamily="34" charset="0"/>
              </a:rPr>
              <a:t> from the </a:t>
            </a:r>
            <a:r>
              <a:rPr lang="en-US" i="1" baseline="0" dirty="0">
                <a:solidFill>
                  <a:schemeClr val="tx1"/>
                </a:solidFill>
                <a:latin typeface="Arial" panose="020B0604020202020204" pitchFamily="34" charset="0"/>
                <a:cs typeface="Arial" panose="020B0604020202020204" pitchFamily="34" charset="0"/>
              </a:rPr>
              <a:t>School</a:t>
            </a:r>
            <a:r>
              <a:rPr lang="en-US" baseline="0" dirty="0">
                <a:solidFill>
                  <a:schemeClr val="tx1"/>
                </a:solidFill>
                <a:latin typeface="Arial" panose="020B0604020202020204" pitchFamily="34" charset="0"/>
                <a:cs typeface="Arial" panose="020B0604020202020204" pitchFamily="34" charset="0"/>
              </a:rPr>
              <a:t> drop-down to view a report containing all schools in your selected district. If a school is selected, you may choose a teacher from the </a:t>
            </a:r>
            <a:r>
              <a:rPr lang="en-US" b="1" baseline="0" dirty="0">
                <a:solidFill>
                  <a:schemeClr val="tx1"/>
                </a:solidFill>
                <a:latin typeface="Arial" panose="020B0604020202020204" pitchFamily="34" charset="0"/>
                <a:cs typeface="Arial" panose="020B0604020202020204" pitchFamily="34" charset="0"/>
              </a:rPr>
              <a:t>Teacher </a:t>
            </a:r>
            <a:r>
              <a:rPr lang="en-US" baseline="0" dirty="0">
                <a:solidFill>
                  <a:schemeClr val="tx1"/>
                </a:solidFill>
                <a:latin typeface="Arial" panose="020B0604020202020204" pitchFamily="34" charset="0"/>
                <a:cs typeface="Arial" panose="020B0604020202020204" pitchFamily="34" charset="0"/>
              </a:rPr>
              <a:t>drop-down list.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Step 3: Get Specific </a:t>
            </a:r>
            <a:r>
              <a:rPr lang="en-US" baseline="0" dirty="0">
                <a:solidFill>
                  <a:schemeClr val="tx1"/>
                </a:solidFill>
                <a:latin typeface="Arial" panose="020B0604020202020204" pitchFamily="34" charset="0"/>
                <a:cs typeface="Arial" panose="020B0604020202020204" pitchFamily="34" charset="0"/>
              </a:rPr>
              <a:t>panel, choose one of the options as desired and select parameters for that option. We will discuss this step in more detail on the next slide. </a:t>
            </a:r>
          </a:p>
          <a:p>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Generate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view your Plan and Manage Testing report or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open the report in Excel.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Clicking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Generate Report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will display the report and collapse the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Choose What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Search Students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and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Get Specific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panels. Because not all columns can fit on the screen at once, you may need to click the blue arrow on the right side of the screen to scroll right and display more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108</a:t>
            </a:fld>
            <a:endParaRPr lang="en-US" dirty="0"/>
          </a:p>
        </p:txBody>
      </p:sp>
    </p:spTree>
    <p:extLst>
      <p:ext uri="{BB962C8B-B14F-4D97-AF65-F5344CB8AC3E}">
        <p14:creationId xmlns:p14="http://schemas.microsoft.com/office/powerpoint/2010/main" val="3881359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and Manage Testing report details all of a student’s test opportunities and the status of those test opportunities.</a:t>
            </a:r>
          </a:p>
          <a:p>
            <a:endParaRPr lang="en-US" dirty="0"/>
          </a:p>
          <a:p>
            <a:r>
              <a:rPr lang="en-US" dirty="0"/>
              <a:t>In the Get Specific panel, select the radio button for one of the options and then set the parameters for that option. The following options are available (parameters for each option are listed in {brackets}):</a:t>
            </a:r>
          </a:p>
          <a:p>
            <a:endParaRPr lang="en-US" dirty="0"/>
          </a:p>
          <a:p>
            <a:pPr marL="171450" indent="-171450">
              <a:buFont typeface="Arial" panose="020B0604020202020204" pitchFamily="34" charset="0"/>
              <a:buChar char="•"/>
            </a:pPr>
            <a:r>
              <a:rPr lang="en-US" dirty="0"/>
              <a:t>Students whose most recent {Session ID/TA Name} was {Optional Session ID/TA Name} between {start date} and {end date}.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whose current opportunity will expire {in/between} {number/range} days.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who {have/have not} {completed/started} the {1st/2nd/Any} opportunity in the selected administration.</a:t>
            </a:r>
          </a:p>
          <a:p>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109</a:t>
            </a:fld>
            <a:endParaRPr lang="en-US" dirty="0"/>
          </a:p>
        </p:txBody>
      </p:sp>
    </p:spTree>
    <p:extLst>
      <p:ext uri="{BB962C8B-B14F-4D97-AF65-F5344CB8AC3E}">
        <p14:creationId xmlns:p14="http://schemas.microsoft.com/office/powerpoint/2010/main" val="192102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Students on their {1st/2nd/Any} opportunity in the selected administration, and have a status of {student test status}.</a:t>
            </a:r>
          </a:p>
          <a:p>
            <a:endParaRPr lang="en-US" dirty="0"/>
          </a:p>
          <a:p>
            <a:pPr marL="171450" indent="-171450">
              <a:buFont typeface="Arial" panose="020B0604020202020204" pitchFamily="34" charset="0"/>
              <a:buChar char="•"/>
            </a:pPr>
            <a:r>
              <a:rPr lang="en-US" dirty="0"/>
              <a:t>Search student(s) by {EDUID/Name}: {EDUID/Student Name}.</a:t>
            </a:r>
          </a:p>
        </p:txBody>
      </p:sp>
      <p:sp>
        <p:nvSpPr>
          <p:cNvPr id="4" name="Slide Number Placeholder 3"/>
          <p:cNvSpPr>
            <a:spLocks noGrp="1"/>
          </p:cNvSpPr>
          <p:nvPr>
            <p:ph type="sldNum" sz="quarter" idx="5"/>
          </p:nvPr>
        </p:nvSpPr>
        <p:spPr/>
        <p:txBody>
          <a:bodyPr/>
          <a:lstStyle/>
          <a:p>
            <a:fld id="{13063EB2-C203-4E0B-B81C-0429BB0EF5D8}" type="slidenum">
              <a:rPr lang="en-US" smtClean="0"/>
              <a:t>110</a:t>
            </a:fld>
            <a:endParaRPr lang="en-US" dirty="0"/>
          </a:p>
        </p:txBody>
      </p:sp>
    </p:spTree>
    <p:extLst>
      <p:ext uri="{BB962C8B-B14F-4D97-AF65-F5344CB8AC3E}">
        <p14:creationId xmlns:p14="http://schemas.microsoft.com/office/powerpoint/2010/main" val="23880052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Teacher-level users can view status reports of active and inactive test sessions happening in their school. These reports show how many students in a school are testing and how many have started, paused, and completed their test.</a:t>
            </a:r>
          </a:p>
          <a:p>
            <a:endParaRPr lang="en-US" dirty="0"/>
          </a:p>
          <a:p>
            <a:r>
              <a:rPr lang="en-US" dirty="0"/>
              <a:t>From the </a:t>
            </a:r>
            <a:r>
              <a:rPr lang="en-US" i="1" dirty="0"/>
              <a:t>District</a:t>
            </a:r>
            <a:r>
              <a:rPr lang="en-US" dirty="0"/>
              <a:t> drop-down list, select your district. From the </a:t>
            </a:r>
            <a:r>
              <a:rPr lang="en-US" i="1" dirty="0"/>
              <a:t>School</a:t>
            </a:r>
            <a:r>
              <a:rPr lang="en-US" dirty="0"/>
              <a:t> drop-down list, select an individual school to view a detailed report for that school. Select </a:t>
            </a:r>
            <a:r>
              <a:rPr lang="en-US" b="1" dirty="0"/>
              <a:t>Generate Report</a:t>
            </a:r>
            <a:r>
              <a:rPr lang="en-US" b="0" dirty="0"/>
              <a:t>.</a:t>
            </a:r>
            <a:endParaRPr lang="en-US" dirty="0"/>
          </a:p>
          <a:p>
            <a:endParaRPr lang="en-US" dirty="0"/>
          </a:p>
          <a:p>
            <a:r>
              <a:rPr lang="en-US" dirty="0"/>
              <a:t>You can choose to view inactive sessions clicking the </a:t>
            </a:r>
            <a:r>
              <a:rPr lang="en-US" b="1" dirty="0"/>
              <a:t>Include inactive sessions </a:t>
            </a:r>
            <a:r>
              <a:rPr lang="en-US" dirty="0"/>
              <a:t>button.</a:t>
            </a:r>
          </a:p>
        </p:txBody>
      </p:sp>
      <p:sp>
        <p:nvSpPr>
          <p:cNvPr id="4" name="Slide Number Placeholder 3"/>
          <p:cNvSpPr>
            <a:spLocks noGrp="1"/>
          </p:cNvSpPr>
          <p:nvPr>
            <p:ph type="sldNum" sz="quarter" idx="5"/>
          </p:nvPr>
        </p:nvSpPr>
        <p:spPr/>
        <p:txBody>
          <a:bodyPr/>
          <a:lstStyle/>
          <a:p>
            <a:fld id="{13063EB2-C203-4E0B-B81C-0429BB0EF5D8}" type="slidenum">
              <a:rPr lang="en-US" smtClean="0"/>
              <a:t>111</a:t>
            </a:fld>
            <a:endParaRPr lang="en-US" dirty="0"/>
          </a:p>
        </p:txBody>
      </p:sp>
    </p:spTree>
    <p:extLst>
      <p:ext uri="{BB962C8B-B14F-4D97-AF65-F5344CB8AC3E}">
        <p14:creationId xmlns:p14="http://schemas.microsoft.com/office/powerpoint/2010/main" val="40682110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Test Completion Rates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i="0" baseline="0" dirty="0">
                <a:solidFill>
                  <a:schemeClr val="tx1"/>
                </a:solidFill>
                <a:latin typeface="Arial" panose="020B0604020202020204" pitchFamily="34" charset="0"/>
                <a:cs typeface="Arial" panose="020B0604020202020204" pitchFamily="34" charset="0"/>
              </a:rPr>
              <a:t>To export a </a:t>
            </a:r>
            <a:r>
              <a:rPr lang="en-US" baseline="0" dirty="0">
                <a:solidFill>
                  <a:schemeClr val="tx1"/>
                </a:solidFill>
                <a:latin typeface="Arial" panose="020B0604020202020204" pitchFamily="34" charset="0"/>
                <a:cs typeface="Arial" panose="020B0604020202020204" pitchFamily="34" charset="0"/>
              </a:rPr>
              <a:t>report from the </a:t>
            </a:r>
            <a:r>
              <a:rPr lang="en-US" b="1" baseline="0" dirty="0">
                <a:solidFill>
                  <a:schemeClr val="tx1"/>
                </a:solidFill>
                <a:latin typeface="Arial" panose="020B0604020202020204" pitchFamily="34" charset="0"/>
                <a:cs typeface="Arial" panose="020B0604020202020204" pitchFamily="34" charset="0"/>
              </a:rPr>
              <a:t>Test Completion Rates </a:t>
            </a:r>
            <a:r>
              <a:rPr lang="en-US" baseline="0" dirty="0">
                <a:solidFill>
                  <a:schemeClr val="tx1"/>
                </a:solidFill>
                <a:latin typeface="Arial" panose="020B0604020202020204" pitchFamily="34" charset="0"/>
                <a:cs typeface="Arial" panose="020B0604020202020204" pitchFamily="34" charset="0"/>
              </a:rPr>
              <a:t>page, choose whether to </a:t>
            </a:r>
            <a:r>
              <a:rPr lang="en-US" i="0" baseline="0" dirty="0">
                <a:solidFill>
                  <a:schemeClr val="tx1"/>
                </a:solidFill>
                <a:latin typeface="Arial" panose="020B0604020202020204" pitchFamily="34" charset="0"/>
                <a:cs typeface="Arial" panose="020B0604020202020204" pitchFamily="34" charset="0"/>
              </a:rPr>
              <a:t>export a d</a:t>
            </a:r>
            <a:r>
              <a:rPr lang="en-US" baseline="0" dirty="0">
                <a:solidFill>
                  <a:schemeClr val="tx1"/>
                </a:solidFill>
                <a:latin typeface="Arial" panose="020B0604020202020204" pitchFamily="34" charset="0"/>
                <a:cs typeface="Arial" panose="020B0604020202020204" pitchFamily="34" charset="0"/>
              </a:rPr>
              <a:t>istrict or school report from the </a:t>
            </a:r>
            <a:r>
              <a:rPr lang="en-US" b="1" baseline="0" dirty="0">
                <a:solidFill>
                  <a:schemeClr val="tx1"/>
                </a:solidFill>
                <a:latin typeface="Arial" panose="020B0604020202020204" pitchFamily="34" charset="0"/>
                <a:cs typeface="Arial" panose="020B0604020202020204" pitchFamily="34" charset="0"/>
              </a:rPr>
              <a:t>Report</a:t>
            </a:r>
            <a:r>
              <a:rPr lang="en-US" baseline="0" dirty="0">
                <a:solidFill>
                  <a:schemeClr val="tx1"/>
                </a:solidFill>
                <a:latin typeface="Arial" panose="020B0604020202020204" pitchFamily="34" charset="0"/>
                <a:cs typeface="Arial" panose="020B0604020202020204" pitchFamily="34" charset="0"/>
              </a:rPr>
              <a:t> drop-down list. Select a district and school from the corresponding drop-down lists, if available. If desired, select a test name.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112</a:t>
            </a:fld>
            <a:endParaRPr lang="en-US" dirty="0"/>
          </a:p>
        </p:txBody>
      </p:sp>
    </p:spTree>
    <p:extLst>
      <p:ext uri="{BB962C8B-B14F-4D97-AF65-F5344CB8AC3E}">
        <p14:creationId xmlns:p14="http://schemas.microsoft.com/office/powerpoint/2010/main" val="8312439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If students do not start or complete tests to which they are assigned, district-level users can assign non-participation codes to those tests indicating </a:t>
            </a:r>
            <a:r>
              <a:rPr lang="en-US" dirty="0"/>
              <a:t>why students did not start or complete the test</a:t>
            </a:r>
            <a:r>
              <a:rPr lang="en-US" baseline="0" dirty="0">
                <a:solidFill>
                  <a:schemeClr val="tx1"/>
                </a:solidFill>
                <a:latin typeface="Arial" panose="020B0604020202020204" pitchFamily="34" charset="0"/>
                <a:cs typeface="Arial" panose="020B0604020202020204" pitchFamily="34" charset="0"/>
              </a:rPr>
              <a:t>.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Test Status Code report displays all the non-participation codes for a test administration. To generate a report from the </a:t>
            </a:r>
            <a:r>
              <a:rPr lang="en-US" b="1" baseline="0" dirty="0">
                <a:solidFill>
                  <a:schemeClr val="tx1"/>
                </a:solidFill>
                <a:latin typeface="Arial" panose="020B0604020202020204" pitchFamily="34" charset="0"/>
                <a:cs typeface="Arial" panose="020B0604020202020204" pitchFamily="34" charset="0"/>
              </a:rPr>
              <a:t>Test Status Code Report </a:t>
            </a:r>
            <a:r>
              <a:rPr lang="en-US" baseline="0" dirty="0">
                <a:solidFill>
                  <a:schemeClr val="tx1"/>
                </a:solidFill>
                <a:latin typeface="Arial" panose="020B0604020202020204" pitchFamily="34" charset="0"/>
                <a:cs typeface="Arial" panose="020B0604020202020204" pitchFamily="34" charset="0"/>
              </a:rPr>
              <a:t>page, select the current test and administration from the drop-down lists. To view the report on the page, click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The report will appear below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113</a:t>
            </a:fld>
            <a:endParaRPr lang="en-US" dirty="0"/>
          </a:p>
        </p:txBody>
      </p:sp>
    </p:spTree>
    <p:extLst>
      <p:ext uri="{BB962C8B-B14F-4D97-AF65-F5344CB8AC3E}">
        <p14:creationId xmlns:p14="http://schemas.microsoft.com/office/powerpoint/2010/main" val="36950474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generate participation reports for specific students by EDUID. To enter students’ EDUIDs, select </a:t>
            </a:r>
            <a:r>
              <a:rPr lang="en-US" b="1" dirty="0"/>
              <a:t>Enter</a:t>
            </a:r>
            <a:r>
              <a:rPr lang="en-US" dirty="0"/>
              <a:t>. Next, enter one or more EDUIDs, separated by commas, in the Student IDs field. You can enter up to 1000 EDUIDs. </a:t>
            </a:r>
          </a:p>
          <a:p>
            <a:endParaRPr lang="en-US" dirty="0"/>
          </a:p>
          <a:p>
            <a:r>
              <a:rPr lang="en-US" dirty="0"/>
              <a:t>To upload EDUIDs, select </a:t>
            </a:r>
            <a:r>
              <a:rPr lang="en-US" b="1" dirty="0"/>
              <a:t>Upload</a:t>
            </a:r>
            <a:r>
              <a:rPr lang="en-US" dirty="0"/>
              <a:t>. Next, select </a:t>
            </a:r>
            <a:r>
              <a:rPr lang="en-US" b="1" dirty="0"/>
              <a:t>Browse</a:t>
            </a:r>
            <a:r>
              <a:rPr lang="en-US" dirty="0"/>
              <a:t> and then use the file browser to select an Excel or CSV file with Student IDs listed in a single column. You can upload up to 1000 EDUIDs. </a:t>
            </a:r>
          </a:p>
          <a:p>
            <a:endParaRPr lang="en-US" dirty="0"/>
          </a:p>
          <a:p>
            <a:r>
              <a:rPr lang="en-US" dirty="0"/>
              <a:t>Select </a:t>
            </a:r>
            <a:r>
              <a:rPr lang="en-US" b="1" dirty="0"/>
              <a:t>Generate Report</a:t>
            </a:r>
            <a:r>
              <a:rPr lang="en-US" dirty="0"/>
              <a:t>. The Participation Report by EDUID appears. Because the report lists testing opportunities, a student can appear more than once on the report.</a:t>
            </a:r>
          </a:p>
        </p:txBody>
      </p:sp>
      <p:sp>
        <p:nvSpPr>
          <p:cNvPr id="4" name="Slide Number Placeholder 3"/>
          <p:cNvSpPr>
            <a:spLocks noGrp="1"/>
          </p:cNvSpPr>
          <p:nvPr>
            <p:ph type="sldNum" sz="quarter" idx="5"/>
          </p:nvPr>
        </p:nvSpPr>
        <p:spPr/>
        <p:txBody>
          <a:bodyPr/>
          <a:lstStyle/>
          <a:p>
            <a:fld id="{13063EB2-C203-4E0B-B81C-0429BB0EF5D8}" type="slidenum">
              <a:rPr lang="en-US" smtClean="0"/>
              <a:t>114</a:t>
            </a:fld>
            <a:endParaRPr lang="en-US" dirty="0"/>
          </a:p>
        </p:txBody>
      </p:sp>
    </p:spTree>
    <p:extLst>
      <p:ext uri="{BB962C8B-B14F-4D97-AF65-F5344CB8AC3E}">
        <p14:creationId xmlns:p14="http://schemas.microsoft.com/office/powerpoint/2010/main" val="34417281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There are circumstances in which a student did not participate in an expected test or participated in a test but in a non-standard way. Examples could include a student being absent for the entire test window, a parent opt-out, or student withdrawal.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a:t>
            </a:r>
            <a:r>
              <a:rPr lang="en-US" dirty="0">
                <a:latin typeface="Arial" panose="020B0604020202020204" pitchFamily="34" charset="0"/>
                <a:cs typeface="Arial" panose="020B0604020202020204" pitchFamily="34" charset="0"/>
              </a:rPr>
              <a:t> section of TIDE, the </a:t>
            </a:r>
            <a:r>
              <a:rPr lang="en-US" b="1" dirty="0">
                <a:latin typeface="Arial" panose="020B0604020202020204" pitchFamily="34" charset="0"/>
                <a:cs typeface="Arial" panose="020B0604020202020204" pitchFamily="34" charset="0"/>
              </a:rPr>
              <a:t>Data Cleanup </a:t>
            </a:r>
            <a:r>
              <a:rPr lang="en-US" dirty="0">
                <a:latin typeface="Arial" panose="020B0604020202020204" pitchFamily="34" charset="0"/>
                <a:cs typeface="Arial" panose="020B0604020202020204" pitchFamily="34" charset="0"/>
              </a:rPr>
              <a:t>task menu is the location where teacher-level users view these non-participation (special) codes.</a:t>
            </a:r>
            <a:endParaRPr lang="en-US" dirty="0"/>
          </a:p>
          <a:p>
            <a:pPr defTabSz="916497">
              <a:defRPr/>
            </a:pPr>
            <a:endParaRPr lang="en-US" dirty="0"/>
          </a:p>
          <a:p>
            <a:pPr defTabSz="916497">
              <a:defRPr/>
            </a:pPr>
            <a:r>
              <a:rPr lang="en-US" dirty="0">
                <a:latin typeface="Arial" panose="020B0604020202020204" pitchFamily="34" charset="0"/>
                <a:cs typeface="Arial" panose="020B0604020202020204" pitchFamily="34" charset="0"/>
              </a:rPr>
              <a:t>Please be aware any tasks related to non-participation (special) codes will not be available until the spring 2020 test administrations. </a:t>
            </a:r>
          </a:p>
        </p:txBody>
      </p:sp>
      <p:sp>
        <p:nvSpPr>
          <p:cNvPr id="4" name="Slide Number Placeholder 3"/>
          <p:cNvSpPr>
            <a:spLocks noGrp="1"/>
          </p:cNvSpPr>
          <p:nvPr>
            <p:ph type="sldNum" sz="quarter" idx="10"/>
          </p:nvPr>
        </p:nvSpPr>
        <p:spPr/>
        <p:txBody>
          <a:bodyPr/>
          <a:lstStyle/>
          <a:p>
            <a:fld id="{13063EB2-C203-4E0B-B81C-0429BB0EF5D8}" type="slidenum">
              <a:rPr lang="en-US" smtClean="0"/>
              <a:t>116</a:t>
            </a:fld>
            <a:endParaRPr lang="en-US" dirty="0"/>
          </a:p>
        </p:txBody>
      </p:sp>
    </p:spTree>
    <p:extLst>
      <p:ext uri="{BB962C8B-B14F-4D97-AF65-F5344CB8AC3E}">
        <p14:creationId xmlns:p14="http://schemas.microsoft.com/office/powerpoint/2010/main" val="1370274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To view a student’s non-participation codes</a:t>
            </a:r>
            <a:r>
              <a:rPr lang="en-US" baseline="0" dirty="0">
                <a:latin typeface="Arial" panose="020B0604020202020204" pitchFamily="34" charset="0"/>
                <a:cs typeface="Arial" panose="020B0604020202020204" pitchFamily="34" charset="0"/>
              </a:rPr>
              <a:t> from the </a:t>
            </a:r>
            <a:r>
              <a:rPr lang="en-US" b="1" baseline="0" dirty="0">
                <a:latin typeface="Arial" panose="020B0604020202020204" pitchFamily="34" charset="0"/>
                <a:cs typeface="Arial" panose="020B0604020202020204" pitchFamily="34" charset="0"/>
              </a:rPr>
              <a:t>Non-Participation Codes </a:t>
            </a:r>
            <a:r>
              <a:rPr lang="en-US" baseline="0" dirty="0">
                <a:latin typeface="Arial" panose="020B0604020202020204" pitchFamily="34" charset="0"/>
                <a:cs typeface="Arial" panose="020B0604020202020204" pitchFamily="34" charset="0"/>
              </a:rPr>
              <a:t>page, select a district and school from the drop-down lists. You may enter a student’s first or last name, EDUID, or grade if desired. </a:t>
            </a:r>
            <a:r>
              <a:rPr lang="en-US" dirty="0">
                <a:latin typeface="Arial" panose="020B0604020202020204" pitchFamily="34" charset="0"/>
                <a:cs typeface="Arial" panose="020B0604020202020204" pitchFamily="34" charset="0"/>
              </a:rPr>
              <a:t>You can further refine your search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a:p>
            <a:pPr defTabSz="916497">
              <a:defRPr/>
            </a:pPr>
            <a:endParaRPr lang="en-US" b="0" baseline="0" dirty="0">
              <a:latin typeface="Arial" panose="020B0604020202020204" pitchFamily="34" charset="0"/>
              <a:cs typeface="Arial" panose="020B0604020202020204" pitchFamily="34" charset="0"/>
            </a:endParaRPr>
          </a:p>
          <a:p>
            <a:pPr defTabSz="916497">
              <a:defRPr/>
            </a:pPr>
            <a:r>
              <a:rPr lang="en-US" b="0"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Search</a:t>
            </a:r>
            <a:r>
              <a:rPr lang="en-US" b="0" baseline="0" dirty="0">
                <a:latin typeface="Arial" panose="020B0604020202020204" pitchFamily="34" charset="0"/>
                <a:cs typeface="Arial" panose="020B0604020202020204" pitchFamily="34" charset="0"/>
              </a:rPr>
              <a:t> to retrieve a list of students matching your selected criteria. </a:t>
            </a:r>
          </a:p>
          <a:p>
            <a:pPr defTabSz="916497">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48" charset="-128"/>
                <a:cs typeface="Arial" panose="020B0604020202020204" pitchFamily="34" charset="0"/>
              </a:rPr>
              <a:t>When you click the green pencil icon, a pop-up window will appear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listing the student’s demographic information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Information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panel and the student’s available tests and non-participation codes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Non-Participation Codes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panel. </a:t>
            </a:r>
          </a:p>
        </p:txBody>
      </p:sp>
      <p:sp>
        <p:nvSpPr>
          <p:cNvPr id="4" name="Slide Number Placeholder 3"/>
          <p:cNvSpPr>
            <a:spLocks noGrp="1"/>
          </p:cNvSpPr>
          <p:nvPr>
            <p:ph type="sldNum" sz="quarter" idx="10"/>
          </p:nvPr>
        </p:nvSpPr>
        <p:spPr/>
        <p:txBody>
          <a:bodyPr/>
          <a:lstStyle/>
          <a:p>
            <a:fld id="{13063EB2-C203-4E0B-B81C-0429BB0EF5D8}" type="slidenum">
              <a:rPr lang="en-US" smtClean="0"/>
              <a:t>117</a:t>
            </a:fld>
            <a:endParaRPr lang="en-US" dirty="0"/>
          </a:p>
        </p:txBody>
      </p:sp>
    </p:spTree>
    <p:extLst>
      <p:ext uri="{BB962C8B-B14F-4D97-AF65-F5344CB8AC3E}">
        <p14:creationId xmlns:p14="http://schemas.microsoft.com/office/powerpoint/2010/main" val="41287261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 have access to some of the same tasks as district-level, school-level and teacher-level users and perform these tasks the same way those users perform them. </a:t>
            </a:r>
          </a:p>
        </p:txBody>
      </p:sp>
      <p:sp>
        <p:nvSpPr>
          <p:cNvPr id="4" name="Slide Number Placeholder 3"/>
          <p:cNvSpPr>
            <a:spLocks noGrp="1"/>
          </p:cNvSpPr>
          <p:nvPr>
            <p:ph type="sldNum" sz="quarter" idx="5"/>
          </p:nvPr>
        </p:nvSpPr>
        <p:spPr/>
        <p:txBody>
          <a:bodyPr/>
          <a:lstStyle/>
          <a:p>
            <a:fld id="{13063EB2-C203-4E0B-B81C-0429BB0EF5D8}" type="slidenum">
              <a:rPr lang="en-US" smtClean="0"/>
              <a:t>118</a:t>
            </a:fld>
            <a:endParaRPr lang="en-US" dirty="0"/>
          </a:p>
        </p:txBody>
      </p:sp>
    </p:spTree>
    <p:extLst>
      <p:ext uri="{BB962C8B-B14F-4D97-AF65-F5344CB8AC3E}">
        <p14:creationId xmlns:p14="http://schemas.microsoft.com/office/powerpoint/2010/main" val="128012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Before testing begins, and throughout the school year, TIDE is used to manage user accounts for TIDE, the TA Interface, the Online Reporting System (referred to as ORS), </a:t>
            </a:r>
            <a:r>
              <a:rPr lang="en-US" baseline="0" dirty="0">
                <a:latin typeface="Arial" panose="020B0604020202020204" pitchFamily="34" charset="0"/>
                <a:cs typeface="Arial" panose="020B0604020202020204" pitchFamily="34" charset="0"/>
              </a:rPr>
              <a:t>the Assessment Viewing Application (referred to as AVA), and Reporting</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Users</a:t>
            </a:r>
            <a:r>
              <a:rPr lang="en-US" baseline="0" dirty="0">
                <a:solidFill>
                  <a:schemeClr val="tx1"/>
                </a:solidFill>
                <a:latin typeface="Arial" panose="020B0604020202020204" pitchFamily="34" charset="0"/>
                <a:cs typeface="Arial" panose="020B0604020202020204" pitchFamily="34" charset="0"/>
              </a:rPr>
              <a:t> task menu allows you to add users; view, edit, or export users; and upload users from an external file.</a:t>
            </a:r>
            <a:endParaRPr lang="en-US" dirty="0"/>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As a DA or DC you can add new users</a:t>
            </a:r>
            <a:r>
              <a:rPr lang="en-US" altLang="en-US" i="0" dirty="0">
                <a:solidFill>
                  <a:schemeClr val="tx1"/>
                </a:solidFill>
                <a:latin typeface="Arial" panose="020B0604020202020204" pitchFamily="34" charset="0"/>
                <a:cs typeface="Arial" panose="020B0604020202020204" pitchFamily="34" charset="0"/>
              </a:rPr>
              <a:t>, view/modify users, or delete users in their district and/or school who have a lower role level. For example, DAs cannot add or modify other DA users. In order to add a District Administrator role to your district, please contact the State Department of Education. </a:t>
            </a:r>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There are two ways to add users in TIDE. </a:t>
            </a:r>
            <a:r>
              <a:rPr lang="en-US" altLang="en-US" i="0" dirty="0">
                <a:solidFill>
                  <a:schemeClr val="tx1"/>
                </a:solidFill>
                <a:latin typeface="Arial" panose="020B0604020202020204" pitchFamily="34" charset="0"/>
                <a:cs typeface="Arial" panose="020B0604020202020204" pitchFamily="34" charset="0"/>
              </a:rPr>
              <a:t>F</a:t>
            </a:r>
            <a:r>
              <a:rPr lang="en-US" altLang="en-US" baseline="0" dirty="0">
                <a:solidFill>
                  <a:schemeClr val="tx1"/>
                </a:solidFill>
                <a:latin typeface="Arial" panose="020B0604020202020204" pitchFamily="34" charset="0"/>
                <a:cs typeface="Arial" panose="020B0604020202020204" pitchFamily="34" charset="0"/>
              </a:rPr>
              <a:t>rom the </a:t>
            </a:r>
            <a:r>
              <a:rPr lang="en-US" altLang="en-US" b="1" baseline="0" dirty="0">
                <a:solidFill>
                  <a:schemeClr val="tx1"/>
                </a:solidFill>
                <a:latin typeface="Arial" panose="020B0604020202020204" pitchFamily="34" charset="0"/>
                <a:cs typeface="Arial" panose="020B0604020202020204" pitchFamily="34" charset="0"/>
              </a:rPr>
              <a:t>Add User </a:t>
            </a:r>
            <a:r>
              <a:rPr lang="en-US" altLang="en-US" u="none" strike="noStrike" baseline="0" dirty="0">
                <a:solidFill>
                  <a:schemeClr val="tx1"/>
                </a:solidFill>
                <a:latin typeface="Arial" panose="020B0604020202020204" pitchFamily="34" charset="0"/>
                <a:cs typeface="Arial" panose="020B0604020202020204" pitchFamily="34" charset="0"/>
              </a:rPr>
              <a:t>page </a:t>
            </a:r>
            <a:r>
              <a:rPr lang="en-US" altLang="en-US" i="0" strike="noStrike" baseline="0" dirty="0">
                <a:solidFill>
                  <a:schemeClr val="tx1"/>
                </a:solidFill>
                <a:latin typeface="Arial" panose="020B0604020202020204" pitchFamily="34" charset="0"/>
                <a:cs typeface="Arial" panose="020B0604020202020204" pitchFamily="34" charset="0"/>
              </a:rPr>
              <a:t>manually f</a:t>
            </a:r>
            <a:r>
              <a:rPr lang="en-US" altLang="en-US" i="0" baseline="0" dirty="0">
                <a:solidFill>
                  <a:schemeClr val="tx1"/>
                </a:solidFill>
                <a:latin typeface="Arial" panose="020B0604020202020204" pitchFamily="34" charset="0"/>
                <a:cs typeface="Arial" panose="020B0604020202020204" pitchFamily="34" charset="0"/>
              </a:rPr>
              <a:t>ill</a:t>
            </a:r>
            <a:r>
              <a:rPr lang="en-US" altLang="en-US" baseline="0" dirty="0">
                <a:solidFill>
                  <a:schemeClr val="tx1"/>
                </a:solidFill>
                <a:latin typeface="Arial" panose="020B0604020202020204" pitchFamily="34" charset="0"/>
                <a:cs typeface="Arial" panose="020B0604020202020204" pitchFamily="34" charset="0"/>
              </a:rPr>
              <a:t> out the information on the page and click </a:t>
            </a:r>
            <a:r>
              <a:rPr lang="en-US" altLang="en-US" b="1" baseline="0" dirty="0">
                <a:solidFill>
                  <a:schemeClr val="tx1"/>
                </a:solidFill>
                <a:latin typeface="Arial" panose="020B0604020202020204" pitchFamily="34" charset="0"/>
                <a:cs typeface="Arial" panose="020B0604020202020204" pitchFamily="34" charset="0"/>
              </a:rPr>
              <a:t>Save</a:t>
            </a:r>
            <a:r>
              <a:rPr lang="en-US" altLang="en-US" b="0" baseline="0" dirty="0">
                <a:solidFill>
                  <a:schemeClr val="tx1"/>
                </a:solidFill>
                <a:latin typeface="Arial" panose="020B0604020202020204" pitchFamily="34" charset="0"/>
                <a:cs typeface="Arial" panose="020B0604020202020204" pitchFamily="34" charset="0"/>
              </a:rPr>
              <a:t>.</a:t>
            </a:r>
            <a:r>
              <a:rPr lang="en-US" altLang="en-US" b="1" baseline="0" dirty="0">
                <a:solidFill>
                  <a:schemeClr val="tx1"/>
                </a:solidFill>
                <a:latin typeface="Arial" panose="020B0604020202020204" pitchFamily="34" charset="0"/>
                <a:cs typeface="Arial" panose="020B0604020202020204" pitchFamily="34" charset="0"/>
              </a:rPr>
              <a:t> </a:t>
            </a:r>
            <a:r>
              <a:rPr lang="en-US" altLang="en-US" baseline="0" dirty="0">
                <a:solidFill>
                  <a:schemeClr val="tx1"/>
                </a:solidFill>
                <a:latin typeface="Arial" panose="020B0604020202020204" pitchFamily="34" charset="0"/>
                <a:cs typeface="Arial" panose="020B0604020202020204" pitchFamily="34" charset="0"/>
              </a:rPr>
              <a:t>The new user’s e-mail address will serve as their username when logging in to any assessment system. </a:t>
            </a:r>
            <a:r>
              <a:rPr lang="en-US" i="0" dirty="0">
                <a:solidFill>
                  <a:schemeClr val="tx1"/>
                </a:solidFill>
                <a:latin typeface="Arial" panose="020B0604020202020204" pitchFamily="34" charset="0"/>
                <a:cs typeface="Arial" panose="020B0604020202020204" pitchFamily="34" charset="0"/>
              </a:rPr>
              <a:t>The</a:t>
            </a:r>
            <a:r>
              <a:rPr lang="en-US" i="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second way </a:t>
            </a:r>
            <a:r>
              <a:rPr lang="en-US" baseline="0" dirty="0">
                <a:solidFill>
                  <a:schemeClr val="tx1"/>
                </a:solidFill>
                <a:latin typeface="Arial" panose="020B0604020202020204" pitchFamily="34" charset="0"/>
                <a:cs typeface="Arial" panose="020B0604020202020204" pitchFamily="34" charset="0"/>
              </a:rPr>
              <a:t>to add new users in TIDE is to use the </a:t>
            </a:r>
            <a:r>
              <a:rPr lang="en-US" b="1" baseline="0" dirty="0">
                <a:solidFill>
                  <a:schemeClr val="tx1"/>
                </a:solidFill>
                <a:latin typeface="Arial" panose="020B0604020202020204" pitchFamily="34" charset="0"/>
                <a:cs typeface="Arial" panose="020B0604020202020204" pitchFamily="34" charset="0"/>
              </a:rPr>
              <a:t>Upload Users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method is efficient if you have many new users.</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Open the template, enter information for the users you wish to add, and save the file in Excel or CSV format. We recommend using the Excel template when uploading user information. For a list of the acceptable values in the upload file refer to the </a:t>
            </a:r>
            <a:r>
              <a:rPr lang="en-US" i="1" baseline="0" dirty="0">
                <a:solidFill>
                  <a:schemeClr val="tx1"/>
                </a:solidFill>
                <a:latin typeface="Arial" panose="020B0604020202020204" pitchFamily="34" charset="0"/>
                <a:cs typeface="Arial" panose="020B0604020202020204" pitchFamily="34" charset="0"/>
              </a:rPr>
              <a:t>Online User Guide </a:t>
            </a:r>
            <a:r>
              <a:rPr lang="en-US" baseline="0" dirty="0">
                <a:solidFill>
                  <a:schemeClr val="tx1"/>
                </a:solidFill>
                <a:latin typeface="Arial" panose="020B0604020202020204" pitchFamily="34" charset="0"/>
                <a:cs typeface="Arial" panose="020B0604020202020204" pitchFamily="34" charset="0"/>
              </a:rPr>
              <a:t>by selecting the </a:t>
            </a:r>
            <a:r>
              <a:rPr lang="en-US" b="1" baseline="0" dirty="0">
                <a:solidFill>
                  <a:schemeClr val="tx1"/>
                </a:solidFill>
                <a:latin typeface="Arial" panose="020B0604020202020204" pitchFamily="34" charset="0"/>
                <a:cs typeface="Arial" panose="020B0604020202020204" pitchFamily="34" charset="0"/>
              </a:rPr>
              <a:t>Help</a:t>
            </a:r>
            <a:r>
              <a:rPr lang="en-US" baseline="0" dirty="0">
                <a:solidFill>
                  <a:schemeClr val="tx1"/>
                </a:solidFill>
                <a:latin typeface="Arial" panose="020B0604020202020204" pitchFamily="34" charset="0"/>
                <a:cs typeface="Arial" panose="020B0604020202020204" pitchFamily="34" charset="0"/>
              </a:rPr>
              <a:t> button.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Once you return to TIDE,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 To see a list of the files you have previously uploaded, click the blue plus sign to expand the </a:t>
            </a:r>
            <a:r>
              <a:rPr lang="en-US" b="1" baseline="0" dirty="0">
                <a:solidFill>
                  <a:schemeClr val="tx1"/>
                </a:solidFill>
                <a:latin typeface="Arial" panose="020B0604020202020204" pitchFamily="34" charset="0"/>
                <a:cs typeface="Arial" panose="020B0604020202020204" pitchFamily="34" charset="0"/>
              </a:rPr>
              <a:t>Upload History</a:t>
            </a:r>
            <a:r>
              <a:rPr lang="en-US" b="0" baseline="0" dirty="0">
                <a:solidFill>
                  <a:schemeClr val="tx1"/>
                </a:solidFill>
                <a:latin typeface="Arial" panose="020B0604020202020204" pitchFamily="34" charset="0"/>
                <a:cs typeface="Arial" panose="020B0604020202020204" pitchFamily="34" charset="0"/>
              </a:rPr>
              <a:t> panel</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If a user’s role changes within the administration, for example a TE becomes an SC, then a higher-level role, such as a DC will need to delete the user’s former role and add his/her new role.  There is never a need to have two or more roles for a user associated to a single district.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If a user needs to transfer to a different district or school, he/she will need to be deleted from his/her former school and then added to his/her new school. If a user requires a user role for two different districts and/or schools two higher level users within each district would need to add this user to their respective districts. </a:t>
            </a:r>
          </a:p>
        </p:txBody>
      </p:sp>
      <p:sp>
        <p:nvSpPr>
          <p:cNvPr id="4" name="Slide Number Placeholder 3"/>
          <p:cNvSpPr>
            <a:spLocks noGrp="1"/>
          </p:cNvSpPr>
          <p:nvPr>
            <p:ph type="sldNum" sz="quarter" idx="10"/>
          </p:nvPr>
        </p:nvSpPr>
        <p:spPr/>
        <p:txBody>
          <a:bodyPr/>
          <a:lstStyle/>
          <a:p>
            <a:fld id="{13063EB2-C203-4E0B-B81C-0429BB0EF5D8}" type="slidenum">
              <a:rPr lang="en-US" smtClean="0"/>
              <a:t>12</a:t>
            </a:fld>
            <a:endParaRPr lang="en-US" dirty="0"/>
          </a:p>
        </p:txBody>
      </p:sp>
    </p:spTree>
    <p:extLst>
      <p:ext uri="{BB962C8B-B14F-4D97-AF65-F5344CB8AC3E}">
        <p14:creationId xmlns:p14="http://schemas.microsoft.com/office/powerpoint/2010/main" val="24322216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000000"/>
                </a:solidFill>
              </a:rPr>
              <a:t>The </a:t>
            </a:r>
            <a:r>
              <a:rPr lang="en-US" sz="1200" b="1" i="0" dirty="0">
                <a:effectLst/>
                <a:latin typeface="Calibri" panose="020F0502020204030204" pitchFamily="34" charset="0"/>
                <a:ea typeface="Times New Roman" panose="02020603050405020304" pitchFamily="18" charset="0"/>
                <a:cs typeface="Calibri" panose="020F0502020204030204" pitchFamily="34" charset="0"/>
              </a:rPr>
              <a:t>View/Edit/Export User </a:t>
            </a:r>
            <a:r>
              <a:rPr lang="en-US" dirty="0">
                <a:solidFill>
                  <a:srgbClr val="000000"/>
                </a:solidFill>
              </a:rPr>
              <a:t>page includes a form for setting selection criteria to retrieve users. TAs can only view and export users. In this example, the required criteria are the user’s role, district, and school. Other criteria are optional, such as the first or last name. Click </a:t>
            </a:r>
            <a:r>
              <a:rPr lang="en-US" b="1" dirty="0">
                <a:solidFill>
                  <a:srgbClr val="000000"/>
                </a:solidFill>
              </a:rPr>
              <a:t>Search</a:t>
            </a:r>
            <a:r>
              <a:rPr lang="en-US" dirty="0">
                <a:solidFill>
                  <a:srgbClr val="000000"/>
                </a:solidFill>
              </a:rPr>
              <a:t> to continue. The search panel will automatically collapse, and your search results will appear below. </a:t>
            </a:r>
          </a:p>
          <a:p>
            <a:pPr defTabSz="882762">
              <a:defRPr/>
            </a:pPr>
            <a:endParaRPr lang="en-US" dirty="0">
              <a:solidFill>
                <a:srgbClr val="000000"/>
              </a:solidFill>
            </a:endParaRPr>
          </a:p>
          <a:p>
            <a:pPr marL="171450" indent="-171450" defTabSz="882762">
              <a:buFont typeface="Wingdings" panose="05000000000000000000" pitchFamily="2" charset="2"/>
              <a:buChar char="§"/>
              <a:defRPr/>
            </a:pPr>
            <a:r>
              <a:rPr lang="en-US" dirty="0">
                <a:solidFill>
                  <a:srgbClr val="000000"/>
                </a:solidFill>
              </a:rPr>
              <a:t>To export user information, mark the checkboxes next to the users you wish to export and click the green export button above the search results. </a:t>
            </a:r>
          </a:p>
          <a:p>
            <a:pPr marL="171450" indent="-171450" defTabSz="882762">
              <a:buFont typeface="Wingdings" panose="05000000000000000000" pitchFamily="2" charset="2"/>
              <a:buChar char="§"/>
              <a:defRPr/>
            </a:pPr>
            <a:r>
              <a:rPr lang="en-US" dirty="0">
                <a:solidFill>
                  <a:srgbClr val="000000"/>
                </a:solidFill>
              </a:rPr>
              <a:t>To make the search form re-appear and search for additional users, click the plus sign in the </a:t>
            </a:r>
            <a:r>
              <a:rPr lang="en-US" i="1" dirty="0">
                <a:solidFill>
                  <a:srgbClr val="000000"/>
                </a:solidFill>
              </a:rPr>
              <a:t>Search users </a:t>
            </a:r>
            <a:r>
              <a:rPr lang="en-US" dirty="0">
                <a:solidFill>
                  <a:srgbClr val="000000"/>
                </a:solidFill>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120</a:t>
            </a:fld>
            <a:endParaRPr lang="en-US" dirty="0"/>
          </a:p>
        </p:txBody>
      </p:sp>
    </p:spTree>
    <p:extLst>
      <p:ext uri="{BB962C8B-B14F-4D97-AF65-F5344CB8AC3E}">
        <p14:creationId xmlns:p14="http://schemas.microsoft.com/office/powerpoint/2010/main" val="11003144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You can set up interim grades for multiple students through file uploads. This task requires familiarity with composing comma-separated value (CSV) files or working with Microsoft Excel.</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To upload interim grades through file uploads:</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From the </a:t>
            </a:r>
            <a:r>
              <a:rPr lang="en-US" b="1" baseline="0" dirty="0">
                <a:solidFill>
                  <a:schemeClr val="tx1"/>
                </a:solidFill>
                <a:latin typeface="Arial" panose="020B0604020202020204" pitchFamily="34" charset="0"/>
                <a:cs typeface="Arial" panose="020B0604020202020204" pitchFamily="34" charset="0"/>
              </a:rPr>
              <a:t>Students</a:t>
            </a:r>
            <a:r>
              <a:rPr lang="en-US" baseline="0" dirty="0">
                <a:solidFill>
                  <a:schemeClr val="tx1"/>
                </a:solidFill>
                <a:latin typeface="Arial" panose="020B0604020202020204" pitchFamily="34" charset="0"/>
                <a:cs typeface="Arial" panose="020B0604020202020204" pitchFamily="34" charset="0"/>
              </a:rPr>
              <a:t> task menu on the TIDE dashboard, select </a:t>
            </a:r>
            <a:r>
              <a:rPr lang="en-US" b="1" baseline="0" dirty="0">
                <a:solidFill>
                  <a:schemeClr val="tx1"/>
                </a:solidFill>
                <a:latin typeface="Arial" panose="020B0604020202020204" pitchFamily="34" charset="0"/>
                <a:cs typeface="Arial" panose="020B0604020202020204" pitchFamily="34" charset="0"/>
              </a:rPr>
              <a:t>Upload Interims </a:t>
            </a:r>
            <a:r>
              <a:rPr lang="en-US" b="0" baseline="0" dirty="0">
                <a:solidFill>
                  <a:schemeClr val="tx1"/>
                </a:solidFill>
                <a:latin typeface="Arial" panose="020B0604020202020204" pitchFamily="34" charset="0"/>
                <a:cs typeface="Arial" panose="020B0604020202020204" pitchFamily="34" charset="0"/>
              </a:rPr>
              <a:t>page</a:t>
            </a:r>
            <a:r>
              <a:rPr lang="en-US" baseline="0" dirty="0">
                <a:solidFill>
                  <a:schemeClr val="tx1"/>
                </a:solidFill>
                <a:latin typeface="Arial" panose="020B0604020202020204" pitchFamily="34" charset="0"/>
                <a:cs typeface="Arial" panose="020B0604020202020204" pitchFamily="34" charset="0"/>
              </a:rPr>
              <a:t>.</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Download the Interim Upload file and enter the following information: EDUID, Subject, and the Interim Grade.</a:t>
            </a:r>
          </a:p>
          <a:p>
            <a:pPr marL="171450" indent="-171450" defTabSz="916497">
              <a:buFont typeface="Wingdings" panose="05000000000000000000" pitchFamily="2" charset="2"/>
              <a:buChar char="§"/>
              <a:defRPr/>
            </a:pPr>
            <a:endParaRPr lang="en-US" baseline="0" dirty="0">
              <a:solidFill>
                <a:schemeClr val="tx1"/>
              </a:solidFill>
              <a:latin typeface="Arial" panose="020B0604020202020204" pitchFamily="34" charset="0"/>
              <a:cs typeface="Arial" panose="020B0604020202020204" pitchFamily="34" charset="0"/>
            </a:endParaRPr>
          </a:p>
          <a:p>
            <a:pPr marL="0" indent="0" defTabSz="916497">
              <a:buFont typeface="Wingdings" panose="05000000000000000000" pitchFamily="2" charset="2"/>
              <a:buNone/>
              <a:defRPr/>
            </a:pPr>
            <a:r>
              <a:rPr lang="en-US" b="1" baseline="0" dirty="0">
                <a:solidFill>
                  <a:schemeClr val="tx1"/>
                </a:solidFill>
                <a:latin typeface="Arial" panose="020B0604020202020204" pitchFamily="34" charset="0"/>
                <a:cs typeface="Arial" panose="020B0604020202020204" pitchFamily="34" charset="0"/>
              </a:rPr>
              <a:t>Note</a:t>
            </a:r>
            <a:r>
              <a:rPr lang="en-US" baseline="0" dirty="0">
                <a:solidFill>
                  <a:schemeClr val="tx1"/>
                </a:solidFill>
                <a:latin typeface="Arial" panose="020B0604020202020204" pitchFamily="34" charset="0"/>
                <a:cs typeface="Arial" panose="020B0604020202020204" pitchFamily="34" charset="0"/>
              </a:rPr>
              <a: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specifying different grades for the same student and subject, then both grades will be set up as interim grades for the student’s subject.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for the same student and subject and the second row has a value “None”, then all interim grades established for the student’s subject up to that point will be removed.</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4" name="Slide Number Placeholder 3"/>
          <p:cNvSpPr>
            <a:spLocks noGrp="1"/>
          </p:cNvSpPr>
          <p:nvPr>
            <p:ph type="sldNum" sz="quarter" idx="10"/>
          </p:nvPr>
        </p:nvSpPr>
        <p:spPr/>
        <p:txBody>
          <a:bodyPr/>
          <a:lstStyle/>
          <a:p>
            <a:fld id="{13063EB2-C203-4E0B-B81C-0429BB0EF5D8}" type="slidenum">
              <a:rPr lang="en-US" smtClean="0"/>
              <a:t>121</a:t>
            </a:fld>
            <a:endParaRPr lang="en-US" dirty="0"/>
          </a:p>
        </p:txBody>
      </p:sp>
    </p:spTree>
    <p:extLst>
      <p:ext uri="{BB962C8B-B14F-4D97-AF65-F5344CB8AC3E}">
        <p14:creationId xmlns:p14="http://schemas.microsoft.com/office/powerpoint/2010/main" val="311924084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122</a:t>
            </a:fld>
            <a:endParaRPr lang="en-US" dirty="0"/>
          </a:p>
        </p:txBody>
      </p:sp>
    </p:spTree>
    <p:extLst>
      <p:ext uri="{BB962C8B-B14F-4D97-AF65-F5344CB8AC3E}">
        <p14:creationId xmlns:p14="http://schemas.microsoft.com/office/powerpoint/2010/main" val="31796188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Students</a:t>
            </a:r>
            <a:r>
              <a:rPr lang="en-US" b="0" dirty="0">
                <a:latin typeface="Arial" panose="020B0604020202020204" pitchFamily="34" charset="0"/>
                <a:cs typeface="Arial" panose="020B0604020202020204" pitchFamily="34" charset="0"/>
              </a:rPr>
              <a:t> task menu, the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View/Edit/Export Student</a:t>
            </a:r>
            <a:r>
              <a:rPr lang="en-US" dirty="0">
                <a:latin typeface="Arial" panose="020B0604020202020204" pitchFamily="34" charset="0"/>
                <a:cs typeface="Arial" panose="020B0604020202020204" pitchFamily="34" charset="0"/>
              </a:rPr>
              <a:t> page includes a form for setting selection criteria to retrieve students. TAs can only view and export students. Required criteria, such as the district and school in this example, are marked with asterisks. Other criteria are optional, such as the EDUID, the student’s first or last name, and the grade level. </a:t>
            </a:r>
          </a:p>
          <a:p>
            <a:pPr defTabSz="916497">
              <a:defRPr/>
            </a:pPr>
            <a:endParaRPr lang="en-US" dirty="0">
              <a:latin typeface="Arial" panose="020B0604020202020204" pitchFamily="34" charset="0"/>
              <a:cs typeface="Arial" panose="020B0604020202020204" pitchFamily="34" charset="0"/>
            </a:endParaRPr>
          </a:p>
          <a:p>
            <a:pPr defTabSz="916497"/>
            <a:r>
              <a:rPr lang="en-US" dirty="0">
                <a:latin typeface="Arial" panose="020B0604020202020204" pitchFamily="34" charset="0"/>
                <a:cs typeface="Arial" panose="020B0604020202020204" pitchFamily="34" charset="0"/>
              </a:rPr>
              <a:t>If available, 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students you can retrieve on this page are limited by your role’s scope. You can only retrieve students enrolled within your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123</a:t>
            </a:fld>
            <a:endParaRPr lang="en-US" dirty="0"/>
          </a:p>
        </p:txBody>
      </p:sp>
    </p:spTree>
    <p:extLst>
      <p:ext uri="{BB962C8B-B14F-4D97-AF65-F5344CB8AC3E}">
        <p14:creationId xmlns:p14="http://schemas.microsoft.com/office/powerpoint/2010/main" val="208906883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you’ll see a message asking whether you would like to view the results of your search, export the list of students to the Secure File Center, or modify your search criteria and try again. If you choose to export the results to your Secure File Center, you will receive an email when the file is ready for you to download.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When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View Results</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a:t>
            </a:r>
            <a:r>
              <a:rPr lang="en-US" dirty="0">
                <a:latin typeface="Arial" panose="020B0604020202020204" pitchFamily="34" charset="0"/>
                <a:cs typeface="Arial" panose="020B0604020202020204" pitchFamily="34" charset="0"/>
              </a:rPr>
              <a:t>TIDE will display all the students satisfying the search criteria. </a:t>
            </a:r>
            <a:r>
              <a:rPr lang="en-US" altLang="en-US" dirty="0">
                <a:latin typeface="Arial" panose="020B0604020202020204" pitchFamily="34" charset="0"/>
                <a:cs typeface="Arial" panose="020B0604020202020204" pitchFamily="34" charset="0"/>
              </a:rPr>
              <a:t>You can edit a student’s information, including test settings and accommodations, by clicking the green pencil icon.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Print or export student information or delete students from TIDE by selecting the desired students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Export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 </a:t>
            </a:r>
            <a:r>
              <a:rPr lang="en-US" altLang="en-US" dirty="0">
                <a:latin typeface="Arial" panose="020B0604020202020204" pitchFamily="34" charset="0"/>
                <a:cs typeface="Arial" panose="020B0604020202020204" pitchFamily="34" charset="0"/>
              </a:rPr>
              <a:t>button above the search results.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export the retrieved results to the </a:t>
            </a:r>
            <a:r>
              <a:rPr lang="en-US" altLang="en-US" b="0" i="1" dirty="0">
                <a:latin typeface="Arial" panose="020B0604020202020204" pitchFamily="34" charset="0"/>
                <a:cs typeface="Arial" panose="020B0604020202020204" pitchFamily="34" charset="0"/>
              </a:rPr>
              <a:t>Secure File Center</a:t>
            </a:r>
            <a:r>
              <a:rPr lang="en-US" altLang="en-US" b="0" i="0" dirty="0">
                <a:latin typeface="Arial" panose="020B0604020202020204" pitchFamily="34" charset="0"/>
                <a:cs typeface="Arial" panose="020B0604020202020204" pitchFamily="34" charset="0"/>
              </a:rPr>
              <a:t>, click </a:t>
            </a:r>
            <a:r>
              <a:rPr lang="en-US" altLang="en-US" b="1" i="0" dirty="0">
                <a:latin typeface="Arial" panose="020B0604020202020204" pitchFamily="34" charset="0"/>
                <a:cs typeface="Arial" panose="020B0604020202020204" pitchFamily="34" charset="0"/>
              </a:rPr>
              <a:t>Export to the Secure File Center</a:t>
            </a:r>
            <a:r>
              <a:rPr lang="en-US" altLang="en-US" b="0" i="0" dirty="0">
                <a:latin typeface="Arial" panose="020B0604020202020204" pitchFamily="34" charset="0"/>
                <a:cs typeface="Arial" panose="020B0604020202020204" pitchFamily="34" charset="0"/>
              </a:rPr>
              <a:t> and select the file format (CSV or Excel) in which the data should be exported. You can navigate away from the page and perform other tasks if required. When your file is available for download, you will receive an email to the email account registered in TIDE. After receiving the email, you can download the exported file from the </a:t>
            </a:r>
            <a:r>
              <a:rPr lang="en-US" altLang="en-US" b="0" i="1" dirty="0">
                <a:latin typeface="Arial" panose="020B0604020202020204" pitchFamily="34" charset="0"/>
                <a:cs typeface="Arial" panose="020B0604020202020204" pitchFamily="34" charset="0"/>
              </a:rPr>
              <a:t>Secure File Center</a:t>
            </a:r>
            <a:r>
              <a:rPr lang="en-US" altLang="en-US" b="0" i="0" dirty="0">
                <a:latin typeface="Arial" panose="020B0604020202020204" pitchFamily="34" charset="0"/>
                <a:cs typeface="Arial" panose="020B0604020202020204" pitchFamily="34" charset="0"/>
              </a:rPr>
              <a:t>.</a:t>
            </a:r>
            <a:endParaRPr lang="en-US" altLang="en-US" i="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124</a:t>
            </a:fld>
            <a:endParaRPr lang="en-US" dirty="0"/>
          </a:p>
        </p:txBody>
      </p:sp>
    </p:spTree>
    <p:extLst>
      <p:ext uri="{BB962C8B-B14F-4D97-AF65-F5344CB8AC3E}">
        <p14:creationId xmlns:p14="http://schemas.microsoft.com/office/powerpoint/2010/main" val="137633353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TIDE maintains student test settings and accommodations, such as font size and text-to-speech.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Test Settings and Tools </a:t>
            </a:r>
            <a:r>
              <a:rPr lang="en-US" baseline="0" dirty="0">
                <a:solidFill>
                  <a:schemeClr val="tx1"/>
                </a:solidFill>
                <a:latin typeface="Arial" panose="020B0604020202020204" pitchFamily="34" charset="0"/>
                <a:cs typeface="Arial" panose="020B0604020202020204" pitchFamily="34" charset="0"/>
              </a:rPr>
              <a:t>task menu allows you to view test settings and tools.</a:t>
            </a:r>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search</a:t>
            </a:r>
            <a:r>
              <a:rPr lang="en-US" baseline="0" dirty="0">
                <a:latin typeface="Arial" panose="020B0604020202020204" pitchFamily="34" charset="0"/>
                <a:cs typeface="Arial" panose="020B0604020202020204" pitchFamily="34" charset="0"/>
              </a:rPr>
              <a:t> feature works similarly to the Users and Students search features.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a:t>
            </a:r>
            <a:r>
              <a:rPr lang="en-US" b="1"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Test Settings and Tools can be printed, exported or deleted from the </a:t>
            </a:r>
            <a:r>
              <a:rPr lang="en-US" altLang="en-US" i="1" dirty="0">
                <a:latin typeface="Arial" panose="020B0604020202020204" pitchFamily="34" charset="0"/>
                <a:cs typeface="Arial" panose="020B0604020202020204" pitchFamily="34" charset="0"/>
              </a:rPr>
              <a:t>Search Results </a:t>
            </a:r>
            <a:r>
              <a:rPr lang="en-US" altLang="en-US" dirty="0">
                <a:latin typeface="Arial" panose="020B0604020202020204" pitchFamily="34" charset="0"/>
                <a:cs typeface="Arial" panose="020B0604020202020204" pitchFamily="34" charset="0"/>
              </a:rPr>
              <a:t>page. </a:t>
            </a:r>
          </a:p>
        </p:txBody>
      </p:sp>
      <p:sp>
        <p:nvSpPr>
          <p:cNvPr id="4" name="Slide Number Placeholder 3"/>
          <p:cNvSpPr>
            <a:spLocks noGrp="1"/>
          </p:cNvSpPr>
          <p:nvPr>
            <p:ph type="sldNum" sz="quarter" idx="10"/>
          </p:nvPr>
        </p:nvSpPr>
        <p:spPr/>
        <p:txBody>
          <a:bodyPr/>
          <a:lstStyle/>
          <a:p>
            <a:fld id="{13063EB2-C203-4E0B-B81C-0429BB0EF5D8}" type="slidenum">
              <a:rPr lang="en-US" smtClean="0"/>
              <a:t>125</a:t>
            </a:fld>
            <a:endParaRPr lang="en-US" dirty="0"/>
          </a:p>
        </p:txBody>
      </p:sp>
    </p:spTree>
    <p:extLst>
      <p:ext uri="{BB962C8B-B14F-4D97-AF65-F5344CB8AC3E}">
        <p14:creationId xmlns:p14="http://schemas.microsoft.com/office/powerpoint/2010/main" val="311675319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Secure Testing Materials</a:t>
            </a:r>
            <a:r>
              <a:rPr lang="en-US" dirty="0">
                <a:latin typeface="Arial" panose="020B0604020202020204" pitchFamily="34" charset="0"/>
                <a:cs typeface="Arial" panose="020B0604020202020204" pitchFamily="34" charset="0"/>
              </a:rPr>
              <a:t> page stores secure documentation. Materials that can only be accessed by your user role will be stored here. You can also access the Secure File Center on this page. The Secure File Center serves as a secure repository for files containing data that you have exported in TIDE and other CAI systems. When you choose to export search results to the Secure File Center, TIDE sends you an email when the export task in completed and the file is available in the Secure File Center for download. </a:t>
            </a:r>
          </a:p>
        </p:txBody>
      </p:sp>
      <p:sp>
        <p:nvSpPr>
          <p:cNvPr id="4" name="Slide Number Placeholder 3"/>
          <p:cNvSpPr>
            <a:spLocks noGrp="1"/>
          </p:cNvSpPr>
          <p:nvPr>
            <p:ph type="sldNum" sz="quarter" idx="10"/>
          </p:nvPr>
        </p:nvSpPr>
        <p:spPr/>
        <p:txBody>
          <a:bodyPr/>
          <a:lstStyle/>
          <a:p>
            <a:fld id="{13063EB2-C203-4E0B-B81C-0429BB0EF5D8}" type="slidenum">
              <a:rPr lang="en-US" smtClean="0"/>
              <a:t>126</a:t>
            </a:fld>
            <a:endParaRPr lang="en-US" dirty="0"/>
          </a:p>
        </p:txBody>
      </p:sp>
    </p:spTree>
    <p:extLst>
      <p:ext uri="{BB962C8B-B14F-4D97-AF65-F5344CB8AC3E}">
        <p14:creationId xmlns:p14="http://schemas.microsoft.com/office/powerpoint/2010/main" val="412623094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Using</a:t>
            </a:r>
            <a:r>
              <a:rPr lang="en-US" baseline="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Print Testing Tickets </a:t>
            </a:r>
            <a:r>
              <a:rPr lang="en-US" b="0" i="0" u="none" dirty="0">
                <a:latin typeface="Arial" panose="020B0604020202020204" pitchFamily="34" charset="0"/>
                <a:cs typeface="Arial" panose="020B0604020202020204" pitchFamily="34" charset="0"/>
              </a:rPr>
              <a:t>feature</a:t>
            </a:r>
            <a:r>
              <a:rPr lang="en-US" b="0" i="0" u="none"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allows users to print</a:t>
            </a:r>
            <a:r>
              <a:rPr lang="en-US" sz="1200" kern="1200" dirty="0">
                <a:solidFill>
                  <a:schemeClr val="tx1"/>
                </a:solidFill>
                <a:effectLst/>
                <a:latin typeface="ITC Franklin Gothic Std Bk Cd"/>
                <a:ea typeface="ＭＳ Ｐゴシック" pitchFamily="-48" charset="-128"/>
                <a:cs typeface="ＭＳ Ｐゴシック"/>
              </a:rPr>
              <a:t> a hard-copy form from either a student list or a roster list that includes a student’s name as it must appear when the student logs</a:t>
            </a:r>
            <a:r>
              <a:rPr lang="en-US" sz="1200" kern="1200" baseline="0" dirty="0">
                <a:solidFill>
                  <a:schemeClr val="tx1"/>
                </a:solidFill>
                <a:effectLst/>
                <a:latin typeface="ITC Franklin Gothic Std Bk Cd"/>
                <a:ea typeface="ＭＳ Ｐゴシック" pitchFamily="-48" charset="-128"/>
                <a:cs typeface="ＭＳ Ｐゴシック"/>
              </a:rPr>
              <a:t> in to test</a:t>
            </a:r>
            <a:r>
              <a:rPr lang="en-US" sz="1200" kern="1200" dirty="0">
                <a:solidFill>
                  <a:schemeClr val="tx1"/>
                </a:solidFill>
                <a:effectLst/>
                <a:latin typeface="ITC Franklin Gothic Std Bk Cd"/>
                <a:ea typeface="ＭＳ Ｐゴシック" pitchFamily="-48" charset="-128"/>
                <a:cs typeface="ＭＳ Ｐゴシック"/>
              </a:rPr>
              <a:t>. TIDE generates the test tickets as PDF files that you download.</a:t>
            </a:r>
          </a:p>
          <a:p>
            <a:endParaRPr lang="en-US" sz="1200" kern="120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searching for students from the Student list, </a:t>
            </a:r>
            <a:r>
              <a:rPr lang="en-US" i="0" dirty="0">
                <a:latin typeface="Arial" panose="020B0604020202020204" pitchFamily="34" charset="0"/>
                <a:cs typeface="Arial" panose="020B0604020202020204" pitchFamily="34" charset="0"/>
              </a:rPr>
              <a:t>TIDE will display all the students satisfying the search criteria. </a:t>
            </a:r>
            <a:r>
              <a:rPr lang="en-US" altLang="en-US" i="0" dirty="0">
                <a:latin typeface="Arial" panose="020B0604020202020204" pitchFamily="34" charset="0"/>
                <a:cs typeface="Arial" panose="020B0604020202020204" pitchFamily="34" charset="0"/>
              </a:rPr>
              <a:t>You can </a:t>
            </a:r>
            <a:r>
              <a:rPr lang="en-US" sz="1200" kern="1200" dirty="0">
                <a:solidFill>
                  <a:schemeClr val="tx1"/>
                </a:solidFill>
                <a:effectLst/>
                <a:latin typeface="ITC Franklin Gothic Std Bk Cd"/>
                <a:ea typeface="ＭＳ Ｐゴシック" pitchFamily="-48" charset="-128"/>
                <a:cs typeface="ＭＳ Ｐゴシック"/>
              </a:rPr>
              <a:t>mark the checkboxes for the specific students you want to print</a:t>
            </a:r>
            <a:r>
              <a:rPr lang="en-US" sz="1200" kern="1200" baseline="0" dirty="0">
                <a:solidFill>
                  <a:schemeClr val="tx1"/>
                </a:solidFill>
                <a:effectLst/>
                <a:latin typeface="ITC Franklin Gothic Std Bk Cd"/>
                <a:ea typeface="ＭＳ Ｐゴシック" pitchFamily="-48" charset="-128"/>
                <a:cs typeface="ＭＳ Ｐゴシック"/>
              </a:rPr>
              <a:t> or mark the checkbox at the top of the table for all students listed on the page to print test tickets for all retrieved students. </a:t>
            </a:r>
            <a:endParaRPr lang="en-US" altLang="en-US" i="0" dirty="0">
              <a:latin typeface="Arial" panose="020B0604020202020204" pitchFamily="34" charset="0"/>
              <a:cs typeface="Arial" panose="020B0604020202020204" pitchFamily="34" charset="0"/>
            </a:endParaRPr>
          </a:p>
          <a:p>
            <a:endParaRPr lang="en-US" altLang="en-US" i="0" dirty="0">
              <a:latin typeface="Arial" panose="020B0604020202020204" pitchFamily="34" charset="0"/>
              <a:cs typeface="Arial" panose="020B0604020202020204" pitchFamily="34" charset="0"/>
            </a:endParaRPr>
          </a:p>
          <a:p>
            <a:pPr defTabSz="916497">
              <a:defRPr/>
            </a:pPr>
            <a:r>
              <a:rPr lang="en-US" altLang="en-US" i="0" dirty="0">
                <a:latin typeface="Arial" panose="020B0604020202020204" pitchFamily="34" charset="0"/>
                <a:cs typeface="Arial" panose="020B0604020202020204" pitchFamily="34" charset="0"/>
              </a:rPr>
              <a:t>Click the </a:t>
            </a:r>
            <a:r>
              <a:rPr lang="en-US" altLang="en-US" b="1" i="0" dirty="0">
                <a:latin typeface="Arial" panose="020B0604020202020204" pitchFamily="34" charset="0"/>
                <a:cs typeface="Arial" panose="020B0604020202020204" pitchFamily="34" charset="0"/>
              </a:rPr>
              <a:t>Print </a:t>
            </a:r>
            <a:r>
              <a:rPr lang="en-US" altLang="en-US" i="0" dirty="0">
                <a:latin typeface="Arial" panose="020B0604020202020204" pitchFamily="34" charset="0"/>
                <a:cs typeface="Arial" panose="020B0604020202020204" pitchFamily="34" charset="0"/>
              </a:rPr>
              <a:t>button above the search results</a:t>
            </a:r>
            <a:r>
              <a:rPr lang="en-US" altLang="en-US" i="0" baseline="0" dirty="0">
                <a:latin typeface="Arial" panose="020B0604020202020204" pitchFamily="34" charset="0"/>
                <a:cs typeface="Arial" panose="020B0604020202020204" pitchFamily="34" charset="0"/>
              </a:rPr>
              <a:t> and select either </a:t>
            </a:r>
            <a:r>
              <a:rPr lang="en-US" altLang="en-US" b="1" i="0" baseline="0" dirty="0">
                <a:latin typeface="Arial" panose="020B0604020202020204" pitchFamily="34" charset="0"/>
                <a:cs typeface="Arial" panose="020B0604020202020204" pitchFamily="34" charset="0"/>
              </a:rPr>
              <a:t>My Selected Test Tickets </a:t>
            </a:r>
            <a:r>
              <a:rPr lang="en-US" altLang="en-US" b="0" i="0" baseline="0" dirty="0">
                <a:latin typeface="Arial" panose="020B0604020202020204" pitchFamily="34" charset="0"/>
                <a:cs typeface="Arial" panose="020B0604020202020204" pitchFamily="34" charset="0"/>
              </a:rPr>
              <a:t>or </a:t>
            </a:r>
            <a:r>
              <a:rPr lang="en-US" altLang="en-US" b="1" i="0" baseline="0" dirty="0">
                <a:latin typeface="Arial" panose="020B0604020202020204" pitchFamily="34" charset="0"/>
                <a:cs typeface="Arial" panose="020B0604020202020204" pitchFamily="34" charset="0"/>
              </a:rPr>
              <a:t>All Test Tickets. </a:t>
            </a:r>
            <a:r>
              <a:rPr lang="en-US" sz="1200" kern="1200" dirty="0">
                <a:solidFill>
                  <a:schemeClr val="tx1"/>
                </a:solidFill>
                <a:effectLst/>
                <a:latin typeface="ITC Franklin Gothic Std Bk Cd"/>
                <a:ea typeface="ＭＳ Ｐゴシック" pitchFamily="-48" charset="-128"/>
                <a:cs typeface="ＭＳ Ｐゴシック"/>
              </a:rPr>
              <a:t>A layout model appears for selecting the printed layout.</a:t>
            </a:r>
            <a:endParaRPr lang="en-US" sz="1200" i="0" kern="1200" dirty="0">
              <a:solidFill>
                <a:schemeClr val="tx1"/>
              </a:solidFill>
              <a:effectLst/>
              <a:latin typeface="ITC Franklin Gothic Std Bk Cd"/>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128</a:t>
            </a:fld>
            <a:endParaRPr lang="en-US" dirty="0"/>
          </a:p>
        </p:txBody>
      </p:sp>
    </p:spTree>
    <p:extLst>
      <p:ext uri="{BB962C8B-B14F-4D97-AF65-F5344CB8AC3E}">
        <p14:creationId xmlns:p14="http://schemas.microsoft.com/office/powerpoint/2010/main" val="248105230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As students prepare to start testing, you can print all the associated test tickets. Whether you select to print test tickets from a student list, a new browser window will open displaying options for the print layout. Click on the layout you require</a:t>
            </a:r>
            <a:r>
              <a:rPr lang="en-US" sz="1200" kern="1200" baseline="0" dirty="0">
                <a:solidFill>
                  <a:schemeClr val="tx1"/>
                </a:solidFill>
                <a:effectLst/>
                <a:latin typeface="ITC Franklin Gothic Std Bk Cd"/>
                <a:ea typeface="ＭＳ Ｐゴシック" pitchFamily="-48" charset="-128"/>
                <a:cs typeface="ＭＳ Ｐゴシック"/>
              </a:rPr>
              <a:t> and then click </a:t>
            </a:r>
            <a:r>
              <a:rPr lang="en-US" sz="1200" b="1" kern="1200" baseline="0" dirty="0">
                <a:solidFill>
                  <a:schemeClr val="tx1"/>
                </a:solidFill>
                <a:effectLst/>
                <a:latin typeface="ITC Franklin Gothic Std Bk Cd"/>
                <a:ea typeface="ＭＳ Ｐゴシック" pitchFamily="-48" charset="-128"/>
                <a:cs typeface="ＭＳ Ｐゴシック"/>
              </a:rPr>
              <a:t>Print</a:t>
            </a:r>
            <a:r>
              <a:rPr lang="en-US" sz="1200" b="0" kern="1200" baseline="0" dirty="0">
                <a:solidFill>
                  <a:schemeClr val="tx1"/>
                </a:solidFill>
                <a:effectLst/>
                <a:latin typeface="ITC Franklin Gothic Std Bk Cd"/>
                <a:ea typeface="ＭＳ Ｐゴシック" pitchFamily="-48" charset="-128"/>
                <a:cs typeface="ＭＳ Ｐゴシック"/>
              </a:rPr>
              <a:t>.</a:t>
            </a:r>
          </a:p>
          <a:p>
            <a:endParaRPr lang="en-US" sz="1200" b="0" i="0" kern="1200" baseline="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kern="1200" baseline="0" dirty="0">
                <a:solidFill>
                  <a:schemeClr val="tx1"/>
                </a:solidFill>
                <a:effectLst/>
                <a:latin typeface="ITC Franklin Gothic Std Bk Cd"/>
                <a:ea typeface="ＭＳ Ｐゴシック" pitchFamily="-48" charset="-128"/>
                <a:cs typeface="Arial" panose="020B0604020202020204" pitchFamily="34" charset="0"/>
              </a:rPr>
              <a:t>Your browser downloads the generated PDF.</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129</a:t>
            </a:fld>
            <a:endParaRPr lang="en-US" dirty="0"/>
          </a:p>
        </p:txBody>
      </p:sp>
    </p:spTree>
    <p:extLst>
      <p:ext uri="{BB962C8B-B14F-4D97-AF65-F5344CB8AC3E}">
        <p14:creationId xmlns:p14="http://schemas.microsoft.com/office/powerpoint/2010/main" val="94511389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 may also print the test settings associated with each student who is ready to start testing. When users print the test settings associated with their students, they will see a list of any accommodations that were specifically selected in TIDE. The list will not include default test settings or universal tools. </a:t>
            </a:r>
          </a:p>
        </p:txBody>
      </p:sp>
      <p:sp>
        <p:nvSpPr>
          <p:cNvPr id="4" name="Slide Number Placeholder 3"/>
          <p:cNvSpPr>
            <a:spLocks noGrp="1"/>
          </p:cNvSpPr>
          <p:nvPr>
            <p:ph type="sldNum" sz="quarter" idx="10"/>
          </p:nvPr>
        </p:nvSpPr>
        <p:spPr/>
        <p:txBody>
          <a:bodyPr/>
          <a:lstStyle/>
          <a:p>
            <a:fld id="{13063EB2-C203-4E0B-B81C-0429BB0EF5D8}" type="slidenum">
              <a:rPr lang="en-US" smtClean="0"/>
              <a:t>130</a:t>
            </a:fld>
            <a:endParaRPr lang="en-US" dirty="0"/>
          </a:p>
        </p:txBody>
      </p:sp>
    </p:spTree>
    <p:extLst>
      <p:ext uri="{BB962C8B-B14F-4D97-AF65-F5344CB8AC3E}">
        <p14:creationId xmlns:p14="http://schemas.microsoft.com/office/powerpoint/2010/main" val="1492590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000000"/>
                </a:solidFill>
              </a:rPr>
              <a:t>The </a:t>
            </a:r>
            <a:r>
              <a:rPr lang="en-US" sz="1200" b="1" i="0" dirty="0">
                <a:effectLst/>
                <a:latin typeface="Calibri" panose="020F0502020204030204" pitchFamily="34" charset="0"/>
                <a:ea typeface="Times New Roman" panose="02020603050405020304" pitchFamily="18" charset="0"/>
                <a:cs typeface="Calibri" panose="020F0502020204030204" pitchFamily="34" charset="0"/>
              </a:rPr>
              <a:t>View/Edit/Export Users </a:t>
            </a:r>
            <a:r>
              <a:rPr lang="en-US" dirty="0">
                <a:solidFill>
                  <a:srgbClr val="000000"/>
                </a:solidFill>
              </a:rPr>
              <a:t>page includes a form for setting selection criteria to retrieve user information. In this example, the required criteria are the user’s role, district, and school. The state field will prepopulate. Other criteria are optional, such as the first or last name. Click </a:t>
            </a:r>
            <a:r>
              <a:rPr lang="en-US" b="1" dirty="0">
                <a:solidFill>
                  <a:srgbClr val="000000"/>
                </a:solidFill>
              </a:rPr>
              <a:t>Search</a:t>
            </a:r>
            <a:r>
              <a:rPr lang="en-US" dirty="0">
                <a:solidFill>
                  <a:srgbClr val="000000"/>
                </a:solidFill>
              </a:rPr>
              <a:t> to continue. The search panel will automatically collapse, and your search results will appear below. </a:t>
            </a:r>
          </a:p>
          <a:p>
            <a:pPr defTabSz="882762">
              <a:defRPr/>
            </a:pPr>
            <a:endParaRPr lang="en-US" dirty="0">
              <a:solidFill>
                <a:srgbClr val="000000"/>
              </a:solidFill>
            </a:endParaRPr>
          </a:p>
          <a:p>
            <a:pPr defTabSz="882762">
              <a:defRPr/>
            </a:pPr>
            <a:r>
              <a:rPr lang="en-US" dirty="0">
                <a:solidFill>
                  <a:srgbClr val="000000"/>
                </a:solidFill>
              </a:rPr>
              <a:t>You can edit a user’s information by clicking the green pencil icon. A page will appear where you can edit and save information. </a:t>
            </a:r>
          </a:p>
          <a:p>
            <a:pPr defTabSz="882762">
              <a:defRPr/>
            </a:pPr>
            <a:endParaRPr lang="en-US" dirty="0">
              <a:solidFill>
                <a:srgbClr val="000000"/>
              </a:solidFill>
            </a:endParaRPr>
          </a:p>
          <a:p>
            <a:pPr marL="171450" indent="-171450" defTabSz="882762">
              <a:buFont typeface="Wingdings" panose="05000000000000000000" pitchFamily="2" charset="2"/>
              <a:buChar char="§"/>
              <a:defRPr/>
            </a:pPr>
            <a:r>
              <a:rPr lang="en-US" dirty="0">
                <a:solidFill>
                  <a:srgbClr val="000000"/>
                </a:solidFill>
              </a:rPr>
              <a:t>To export user information, mark the checkboxes next to the users you wish to export and click the green export button above the search results. </a:t>
            </a:r>
          </a:p>
          <a:p>
            <a:pPr marL="171450" indent="-171450" defTabSz="882762">
              <a:buFont typeface="Wingdings" panose="05000000000000000000" pitchFamily="2" charset="2"/>
              <a:buChar char="§"/>
              <a:defRPr/>
            </a:pPr>
            <a:r>
              <a:rPr lang="en-US" dirty="0">
                <a:solidFill>
                  <a:srgbClr val="000000"/>
                </a:solidFill>
              </a:rPr>
              <a:t>To delete users, mark the checkboxes next to the users you wish to delete and click the orange trash can button above the search results.</a:t>
            </a:r>
          </a:p>
          <a:p>
            <a:pPr marL="171450" indent="-171450" defTabSz="882762">
              <a:buFont typeface="Wingdings" panose="05000000000000000000" pitchFamily="2" charset="2"/>
              <a:buChar char="§"/>
              <a:defRPr/>
            </a:pPr>
            <a:r>
              <a:rPr lang="en-US" dirty="0">
                <a:solidFill>
                  <a:srgbClr val="000000"/>
                </a:solidFill>
              </a:rPr>
              <a:t>To make the search form re-appear and search for additional users, click the plus sign in the </a:t>
            </a:r>
            <a:r>
              <a:rPr lang="en-US" i="1" dirty="0">
                <a:solidFill>
                  <a:srgbClr val="000000"/>
                </a:solidFill>
              </a:rPr>
              <a:t>Search users </a:t>
            </a:r>
            <a:r>
              <a:rPr lang="en-US" dirty="0">
                <a:solidFill>
                  <a:srgbClr val="000000"/>
                </a:solidFill>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13</a:t>
            </a:fld>
            <a:endParaRPr lang="en-US" dirty="0"/>
          </a:p>
        </p:txBody>
      </p:sp>
    </p:spTree>
    <p:extLst>
      <p:ext uri="{BB962C8B-B14F-4D97-AF65-F5344CB8AC3E}">
        <p14:creationId xmlns:p14="http://schemas.microsoft.com/office/powerpoint/2010/main" val="428746082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status of a test impropriety that was created manually or via an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the </a:t>
            </a:r>
            <a:r>
              <a:rPr lang="en-US" b="1" dirty="0"/>
              <a:t>View Test Improprieties </a:t>
            </a:r>
            <a:r>
              <a:rPr lang="en-US" b="0" dirty="0"/>
              <a:t>page</a:t>
            </a:r>
            <a:r>
              <a:rPr lang="en-US" dirty="0"/>
              <a:t>. </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Retrieve the test improprieties you want to view by selecting the </a:t>
            </a:r>
            <a:r>
              <a:rPr lang="en-US" b="0" i="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Request Status</a:t>
            </a:r>
            <a:r>
              <a:rPr lang="en-US" b="0" dirty="0">
                <a:latin typeface="Arial" panose="020B0604020202020204" pitchFamily="34" charset="0"/>
                <a:cs typeface="Arial" panose="020B0604020202020204" pitchFamily="34" charset="0"/>
              </a:rPr>
              <a:t>, and </a:t>
            </a:r>
            <a:r>
              <a:rPr lang="en-US" b="0" i="1" dirty="0">
                <a:latin typeface="Arial" panose="020B0604020202020204" pitchFamily="34" charset="0"/>
                <a:cs typeface="Arial" panose="020B0604020202020204" pitchFamily="34" charset="0"/>
              </a:rPr>
              <a:t>Additional Request Criteria</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131</a:t>
            </a:fld>
            <a:endParaRPr lang="en-US" dirty="0"/>
          </a:p>
        </p:txBody>
      </p:sp>
    </p:spTree>
    <p:extLst>
      <p:ext uri="{BB962C8B-B14F-4D97-AF65-F5344CB8AC3E}">
        <p14:creationId xmlns:p14="http://schemas.microsoft.com/office/powerpoint/2010/main" val="57383288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tasks available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Test Progress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menu allow you to generate and/or export various reports that provide information about a test administration's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Several types of participation reports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 and Manage Testing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details all of a student’s test opportunities and the status of those test opportunities.</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Completion Rates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summarizes the number and percentage of students who have started or completed a test.</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Status Code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displays all the non-participation codes for a test administration.</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As mentioned before, </a:t>
            </a:r>
            <a:r>
              <a:rPr lang="en-US" i="1" baseline="0" dirty="0">
                <a:solidFill>
                  <a:schemeClr val="tx1"/>
                </a:solidFill>
                <a:latin typeface="Arial" panose="020B0604020202020204" pitchFamily="34" charset="0"/>
                <a:cs typeface="Arial" panose="020B0604020202020204" pitchFamily="34" charset="0"/>
              </a:rPr>
              <a:t>Plan and Manage Testing report</a:t>
            </a:r>
            <a:r>
              <a:rPr lang="en-US" baseline="0" dirty="0">
                <a:solidFill>
                  <a:schemeClr val="tx1"/>
                </a:solidFill>
                <a:latin typeface="Arial" panose="020B0604020202020204" pitchFamily="34" charset="0"/>
                <a:cs typeface="Arial" panose="020B0604020202020204" pitchFamily="34" charset="0"/>
              </a:rPr>
              <a:t> detail all of a student’s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or export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first go to the </a:t>
            </a:r>
            <a:r>
              <a:rPr lang="en-US" b="1" baseline="0" dirty="0">
                <a:solidFill>
                  <a:schemeClr val="tx1"/>
                </a:solidFill>
                <a:latin typeface="Arial" panose="020B0604020202020204" pitchFamily="34" charset="0"/>
                <a:cs typeface="Arial" panose="020B0604020202020204" pitchFamily="34" charset="0"/>
              </a:rPr>
              <a:t>Step 1: Choose What </a:t>
            </a:r>
            <a:r>
              <a:rPr lang="en-US" baseline="0" dirty="0">
                <a:solidFill>
                  <a:schemeClr val="tx1"/>
                </a:solidFill>
                <a:latin typeface="Arial" panose="020B0604020202020204" pitchFamily="34" charset="0"/>
                <a:cs typeface="Arial" panose="020B0604020202020204" pitchFamily="34" charset="0"/>
              </a:rPr>
              <a:t>panel and select a test category and a test administration. Optionally, you may also choose a test name, enrolled grade, or filter by a specific test accommodation or demographic to filter this report. If you select a test accommodation or demographic, a </a:t>
            </a:r>
            <a:r>
              <a:rPr lang="en-US" i="1" baseline="0" dirty="0">
                <a:solidFill>
                  <a:schemeClr val="tx1"/>
                </a:solidFill>
                <a:latin typeface="Arial" panose="020B0604020202020204" pitchFamily="34" charset="0"/>
                <a:cs typeface="Arial" panose="020B0604020202020204" pitchFamily="34" charset="0"/>
              </a:rPr>
              <a:t>Values </a:t>
            </a:r>
            <a:r>
              <a:rPr lang="en-US" baseline="0" dirty="0">
                <a:solidFill>
                  <a:schemeClr val="tx1"/>
                </a:solidFill>
                <a:latin typeface="Arial" panose="020B0604020202020204" pitchFamily="34" charset="0"/>
                <a:cs typeface="Arial" panose="020B0604020202020204" pitchFamily="34" charset="0"/>
              </a:rPr>
              <a:t>field is displayed. Select the required filter criteria from the available options.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Step 2: Search Students </a:t>
            </a:r>
            <a:r>
              <a:rPr lang="en-US" baseline="0" dirty="0">
                <a:solidFill>
                  <a:schemeClr val="tx1"/>
                </a:solidFill>
                <a:latin typeface="Arial" panose="020B0604020202020204" pitchFamily="34" charset="0"/>
                <a:cs typeface="Arial" panose="020B0604020202020204" pitchFamily="34" charset="0"/>
              </a:rPr>
              <a:t>panel, select a district and school, if applicable. Users are able to select </a:t>
            </a:r>
            <a:r>
              <a:rPr lang="en-US" b="1" baseline="0" dirty="0">
                <a:solidFill>
                  <a:schemeClr val="tx1"/>
                </a:solidFill>
                <a:latin typeface="Arial" panose="020B0604020202020204" pitchFamily="34" charset="0"/>
                <a:cs typeface="Arial" panose="020B0604020202020204" pitchFamily="34" charset="0"/>
              </a:rPr>
              <a:t>All</a:t>
            </a:r>
            <a:r>
              <a:rPr lang="en-US" baseline="0" dirty="0">
                <a:solidFill>
                  <a:schemeClr val="tx1"/>
                </a:solidFill>
                <a:latin typeface="Arial" panose="020B0604020202020204" pitchFamily="34" charset="0"/>
                <a:cs typeface="Arial" panose="020B0604020202020204" pitchFamily="34" charset="0"/>
              </a:rPr>
              <a:t> from the </a:t>
            </a:r>
            <a:r>
              <a:rPr lang="en-US" i="1" baseline="0" dirty="0">
                <a:solidFill>
                  <a:schemeClr val="tx1"/>
                </a:solidFill>
                <a:latin typeface="Arial" panose="020B0604020202020204" pitchFamily="34" charset="0"/>
                <a:cs typeface="Arial" panose="020B0604020202020204" pitchFamily="34" charset="0"/>
              </a:rPr>
              <a:t>School</a:t>
            </a:r>
            <a:r>
              <a:rPr lang="en-US" baseline="0" dirty="0">
                <a:solidFill>
                  <a:schemeClr val="tx1"/>
                </a:solidFill>
                <a:latin typeface="Arial" panose="020B0604020202020204" pitchFamily="34" charset="0"/>
                <a:cs typeface="Arial" panose="020B0604020202020204" pitchFamily="34" charset="0"/>
              </a:rPr>
              <a:t> drop-down to view a report containing all schools in your selected district. If a school is selected, you may choose a teacher from the </a:t>
            </a:r>
            <a:r>
              <a:rPr lang="en-US" b="1" baseline="0" dirty="0">
                <a:solidFill>
                  <a:schemeClr val="tx1"/>
                </a:solidFill>
                <a:latin typeface="Arial" panose="020B0604020202020204" pitchFamily="34" charset="0"/>
                <a:cs typeface="Arial" panose="020B0604020202020204" pitchFamily="34" charset="0"/>
              </a:rPr>
              <a:t>Teacher </a:t>
            </a:r>
            <a:r>
              <a:rPr lang="en-US" baseline="0" dirty="0">
                <a:solidFill>
                  <a:schemeClr val="tx1"/>
                </a:solidFill>
                <a:latin typeface="Arial" panose="020B0604020202020204" pitchFamily="34" charset="0"/>
                <a:cs typeface="Arial" panose="020B0604020202020204" pitchFamily="34" charset="0"/>
              </a:rPr>
              <a:t>drop-down list.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Step 3: Get Specific </a:t>
            </a:r>
            <a:r>
              <a:rPr lang="en-US" baseline="0" dirty="0">
                <a:solidFill>
                  <a:schemeClr val="tx1"/>
                </a:solidFill>
                <a:latin typeface="Arial" panose="020B0604020202020204" pitchFamily="34" charset="0"/>
                <a:cs typeface="Arial" panose="020B0604020202020204" pitchFamily="34" charset="0"/>
              </a:rPr>
              <a:t>panel, choose one of the options as desired and select parameters for that option. We will discuss this step in more detail on the next slide. </a:t>
            </a:r>
          </a:p>
          <a:p>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Generate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view your Plan and Manage Testing report or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open the report in Excel.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Clicking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Generate Report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will display the report and collapse the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Choose What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Search Students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and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Get Specific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panels. Because not all columns can fit on the screen at once, you may need to click the blue arrow on the right side of the screen to scroll right and display more information. </a:t>
            </a:r>
          </a:p>
        </p:txBody>
      </p:sp>
      <p:sp>
        <p:nvSpPr>
          <p:cNvPr id="4" name="Slide Number Placeholder 3"/>
          <p:cNvSpPr>
            <a:spLocks noGrp="1"/>
          </p:cNvSpPr>
          <p:nvPr>
            <p:ph type="sldNum" sz="quarter" idx="10"/>
          </p:nvPr>
        </p:nvSpPr>
        <p:spPr/>
        <p:txBody>
          <a:bodyPr/>
          <a:lstStyle/>
          <a:p>
            <a:fld id="{13063EB2-C203-4E0B-B81C-0429BB0EF5D8}" type="slidenum">
              <a:rPr lang="en-US" smtClean="0"/>
              <a:t>132</a:t>
            </a:fld>
            <a:endParaRPr lang="en-US" dirty="0"/>
          </a:p>
        </p:txBody>
      </p:sp>
    </p:spTree>
    <p:extLst>
      <p:ext uri="{BB962C8B-B14F-4D97-AF65-F5344CB8AC3E}">
        <p14:creationId xmlns:p14="http://schemas.microsoft.com/office/powerpoint/2010/main" val="18477527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and Manage Testing report details all of a student’s test opportunities and the status of those test opportunities.</a:t>
            </a:r>
          </a:p>
          <a:p>
            <a:endParaRPr lang="en-US" dirty="0"/>
          </a:p>
          <a:p>
            <a:r>
              <a:rPr lang="en-US" dirty="0"/>
              <a:t>In the Get Specific panel, select the radio button for one of the options and then set the parameters for that option. The following options are available (parameters for each option are listed in {brackets}):</a:t>
            </a:r>
          </a:p>
          <a:p>
            <a:endParaRPr lang="en-US" dirty="0"/>
          </a:p>
          <a:p>
            <a:pPr marL="171450" indent="-171450">
              <a:buFont typeface="Arial" panose="020B0604020202020204" pitchFamily="34" charset="0"/>
              <a:buChar char="•"/>
            </a:pPr>
            <a:r>
              <a:rPr lang="en-US" dirty="0"/>
              <a:t>Students whose most recent {Session ID/TA Name} was {Optional Session ID/TA Name} between {start date} and {end date}.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whose current opportunity will expire {in/between} {number/range} days.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who {have/have not} {completed/started} the {1st/2nd/Any} opportunity in the selected administration.</a:t>
            </a:r>
          </a:p>
          <a:p>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133</a:t>
            </a:fld>
            <a:endParaRPr lang="en-US" dirty="0"/>
          </a:p>
        </p:txBody>
      </p:sp>
    </p:spTree>
    <p:extLst>
      <p:ext uri="{BB962C8B-B14F-4D97-AF65-F5344CB8AC3E}">
        <p14:creationId xmlns:p14="http://schemas.microsoft.com/office/powerpoint/2010/main" val="380952971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Students on their {1st/2nd/Any} opportunity in the selected administration, and have a status of {student test status}.</a:t>
            </a:r>
          </a:p>
          <a:p>
            <a:endParaRPr lang="en-US" dirty="0"/>
          </a:p>
          <a:p>
            <a:pPr marL="171450" indent="-171450">
              <a:buFont typeface="Arial" panose="020B0604020202020204" pitchFamily="34" charset="0"/>
              <a:buChar char="•"/>
            </a:pPr>
            <a:r>
              <a:rPr lang="en-US" dirty="0"/>
              <a:t>Search student(s) by {EDUID/Name}: {EDUID/Student Name}.</a:t>
            </a:r>
          </a:p>
        </p:txBody>
      </p:sp>
      <p:sp>
        <p:nvSpPr>
          <p:cNvPr id="4" name="Slide Number Placeholder 3"/>
          <p:cNvSpPr>
            <a:spLocks noGrp="1"/>
          </p:cNvSpPr>
          <p:nvPr>
            <p:ph type="sldNum" sz="quarter" idx="5"/>
          </p:nvPr>
        </p:nvSpPr>
        <p:spPr/>
        <p:txBody>
          <a:bodyPr/>
          <a:lstStyle/>
          <a:p>
            <a:fld id="{13063EB2-C203-4E0B-B81C-0429BB0EF5D8}" type="slidenum">
              <a:rPr lang="en-US" smtClean="0"/>
              <a:t>134</a:t>
            </a:fld>
            <a:endParaRPr lang="en-US" dirty="0"/>
          </a:p>
        </p:txBody>
      </p:sp>
    </p:spTree>
    <p:extLst>
      <p:ext uri="{BB962C8B-B14F-4D97-AF65-F5344CB8AC3E}">
        <p14:creationId xmlns:p14="http://schemas.microsoft.com/office/powerpoint/2010/main" val="304952790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Test Completion Rates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i="0" baseline="0" dirty="0">
                <a:solidFill>
                  <a:schemeClr val="tx1"/>
                </a:solidFill>
                <a:latin typeface="Arial" panose="020B0604020202020204" pitchFamily="34" charset="0"/>
                <a:cs typeface="Arial" panose="020B0604020202020204" pitchFamily="34" charset="0"/>
              </a:rPr>
              <a:t>To export a </a:t>
            </a:r>
            <a:r>
              <a:rPr lang="en-US" baseline="0" dirty="0">
                <a:solidFill>
                  <a:schemeClr val="tx1"/>
                </a:solidFill>
                <a:latin typeface="Arial" panose="020B0604020202020204" pitchFamily="34" charset="0"/>
                <a:cs typeface="Arial" panose="020B0604020202020204" pitchFamily="34" charset="0"/>
              </a:rPr>
              <a:t>report from the </a:t>
            </a:r>
            <a:r>
              <a:rPr lang="en-US" b="1" baseline="0" dirty="0">
                <a:solidFill>
                  <a:schemeClr val="tx1"/>
                </a:solidFill>
                <a:latin typeface="Arial" panose="020B0604020202020204" pitchFamily="34" charset="0"/>
                <a:cs typeface="Arial" panose="020B0604020202020204" pitchFamily="34" charset="0"/>
              </a:rPr>
              <a:t>Test Completion Rates </a:t>
            </a:r>
            <a:r>
              <a:rPr lang="en-US" baseline="0" dirty="0">
                <a:solidFill>
                  <a:schemeClr val="tx1"/>
                </a:solidFill>
                <a:latin typeface="Arial" panose="020B0604020202020204" pitchFamily="34" charset="0"/>
                <a:cs typeface="Arial" panose="020B0604020202020204" pitchFamily="34" charset="0"/>
              </a:rPr>
              <a:t>page, choose whether to </a:t>
            </a:r>
            <a:r>
              <a:rPr lang="en-US" i="0" baseline="0" dirty="0">
                <a:solidFill>
                  <a:schemeClr val="tx1"/>
                </a:solidFill>
                <a:latin typeface="Arial" panose="020B0604020202020204" pitchFamily="34" charset="0"/>
                <a:cs typeface="Arial" panose="020B0604020202020204" pitchFamily="34" charset="0"/>
              </a:rPr>
              <a:t>export a d</a:t>
            </a:r>
            <a:r>
              <a:rPr lang="en-US" baseline="0" dirty="0">
                <a:solidFill>
                  <a:schemeClr val="tx1"/>
                </a:solidFill>
                <a:latin typeface="Arial" panose="020B0604020202020204" pitchFamily="34" charset="0"/>
                <a:cs typeface="Arial" panose="020B0604020202020204" pitchFamily="34" charset="0"/>
              </a:rPr>
              <a:t>istrict or school report from the</a:t>
            </a:r>
            <a:r>
              <a:rPr lang="en-US" b="0" i="1" baseline="0" dirty="0">
                <a:solidFill>
                  <a:schemeClr val="tx1"/>
                </a:solidFill>
                <a:latin typeface="Arial" panose="020B0604020202020204" pitchFamily="34" charset="0"/>
                <a:cs typeface="Arial" panose="020B0604020202020204" pitchFamily="34" charset="0"/>
              </a:rPr>
              <a:t> Report </a:t>
            </a:r>
            <a:r>
              <a:rPr lang="en-US" baseline="0" dirty="0">
                <a:solidFill>
                  <a:schemeClr val="tx1"/>
                </a:solidFill>
                <a:latin typeface="Arial" panose="020B0604020202020204" pitchFamily="34" charset="0"/>
                <a:cs typeface="Arial" panose="020B0604020202020204" pitchFamily="34" charset="0"/>
              </a:rPr>
              <a:t>drop-down list. Select a district and school from the corresponding drop-down lists, if available. If desired, select a test name.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135</a:t>
            </a:fld>
            <a:endParaRPr lang="en-US" dirty="0"/>
          </a:p>
        </p:txBody>
      </p:sp>
    </p:spTree>
    <p:extLst>
      <p:ext uri="{BB962C8B-B14F-4D97-AF65-F5344CB8AC3E}">
        <p14:creationId xmlns:p14="http://schemas.microsoft.com/office/powerpoint/2010/main" val="67067412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If students do not start or complete tests to which they are assigned, district-level users can assign non-participation codes to those tests indicating </a:t>
            </a:r>
            <a:r>
              <a:rPr lang="en-US" dirty="0"/>
              <a:t>why students did not start or complete the test</a:t>
            </a:r>
            <a:r>
              <a:rPr lang="en-US" baseline="0" dirty="0">
                <a:solidFill>
                  <a:schemeClr val="tx1"/>
                </a:solidFill>
                <a:latin typeface="Arial" panose="020B0604020202020204" pitchFamily="34" charset="0"/>
                <a:cs typeface="Arial" panose="020B0604020202020204" pitchFamily="34" charset="0"/>
              </a:rPr>
              <a:t>.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Test Status Code report displays all the non-participation codes for a test administration. To generate a report from the </a:t>
            </a:r>
            <a:r>
              <a:rPr lang="en-US" b="1" baseline="0" dirty="0">
                <a:solidFill>
                  <a:schemeClr val="tx1"/>
                </a:solidFill>
                <a:latin typeface="Arial" panose="020B0604020202020204" pitchFamily="34" charset="0"/>
                <a:cs typeface="Arial" panose="020B0604020202020204" pitchFamily="34" charset="0"/>
              </a:rPr>
              <a:t>Test Status Code Report </a:t>
            </a:r>
            <a:r>
              <a:rPr lang="en-US" baseline="0" dirty="0">
                <a:solidFill>
                  <a:schemeClr val="tx1"/>
                </a:solidFill>
                <a:latin typeface="Arial" panose="020B0604020202020204" pitchFamily="34" charset="0"/>
                <a:cs typeface="Arial" panose="020B0604020202020204" pitchFamily="34" charset="0"/>
              </a:rPr>
              <a:t>page, select the current test and administration from the drop-down lists. To view the report on the page, click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The report will appear below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136</a:t>
            </a:fld>
            <a:endParaRPr lang="en-US" dirty="0"/>
          </a:p>
        </p:txBody>
      </p:sp>
    </p:spTree>
    <p:extLst>
      <p:ext uri="{BB962C8B-B14F-4D97-AF65-F5344CB8AC3E}">
        <p14:creationId xmlns:p14="http://schemas.microsoft.com/office/powerpoint/2010/main" val="394490816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generate participation reports for specific students by EDUID. To enter students’ EDUIDs, select </a:t>
            </a:r>
            <a:r>
              <a:rPr lang="en-US" b="1" dirty="0"/>
              <a:t>Enter</a:t>
            </a:r>
            <a:r>
              <a:rPr lang="en-US" dirty="0"/>
              <a:t>. Next, enter one or more EDUIDs, separated by commas, in the Student IDs field. You can enter up to 1000 EDUIDs. </a:t>
            </a:r>
          </a:p>
          <a:p>
            <a:endParaRPr lang="en-US" dirty="0"/>
          </a:p>
          <a:p>
            <a:r>
              <a:rPr lang="en-US" dirty="0"/>
              <a:t>To upload EDUIDs, select </a:t>
            </a:r>
            <a:r>
              <a:rPr lang="en-US" b="1" dirty="0"/>
              <a:t>Upload</a:t>
            </a:r>
            <a:r>
              <a:rPr lang="en-US" dirty="0"/>
              <a:t>. Next, select </a:t>
            </a:r>
            <a:r>
              <a:rPr lang="en-US" b="1" dirty="0"/>
              <a:t>Browse</a:t>
            </a:r>
            <a:r>
              <a:rPr lang="en-US" dirty="0"/>
              <a:t> and then use the file browser to select an Excel or CSV file with Student IDs listed in a single column. You can upload up to 1000 EDUIDs. </a:t>
            </a:r>
          </a:p>
          <a:p>
            <a:endParaRPr lang="en-US" dirty="0"/>
          </a:p>
          <a:p>
            <a:r>
              <a:rPr lang="en-US" dirty="0"/>
              <a:t>Select </a:t>
            </a:r>
            <a:r>
              <a:rPr lang="en-US" b="1" dirty="0"/>
              <a:t>Generate Report</a:t>
            </a:r>
            <a:r>
              <a:rPr lang="en-US" dirty="0"/>
              <a:t>. The Participation Report by EDUID appears. Because the report lists testing opportunities, a student can appear more than once on the report.</a:t>
            </a:r>
          </a:p>
        </p:txBody>
      </p:sp>
      <p:sp>
        <p:nvSpPr>
          <p:cNvPr id="4" name="Slide Number Placeholder 3"/>
          <p:cNvSpPr>
            <a:spLocks noGrp="1"/>
          </p:cNvSpPr>
          <p:nvPr>
            <p:ph type="sldNum" sz="quarter" idx="5"/>
          </p:nvPr>
        </p:nvSpPr>
        <p:spPr/>
        <p:txBody>
          <a:bodyPr/>
          <a:lstStyle/>
          <a:p>
            <a:fld id="{13063EB2-C203-4E0B-B81C-0429BB0EF5D8}" type="slidenum">
              <a:rPr lang="en-US" smtClean="0"/>
              <a:t>137</a:t>
            </a:fld>
            <a:endParaRPr lang="en-US" dirty="0"/>
          </a:p>
        </p:txBody>
      </p:sp>
    </p:spTree>
    <p:extLst>
      <p:ext uri="{BB962C8B-B14F-4D97-AF65-F5344CB8AC3E}">
        <p14:creationId xmlns:p14="http://schemas.microsoft.com/office/powerpoint/2010/main" val="324776627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There are circumstances in which a student did not participate in an expected test or participated in a test but in a non-standard way. Examples could include a student being absent for the entire test window, a parent opt-out, or student withdrawal.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a:t>
            </a:r>
            <a:r>
              <a:rPr lang="en-US" dirty="0">
                <a:latin typeface="Arial" panose="020B0604020202020204" pitchFamily="34" charset="0"/>
                <a:cs typeface="Arial" panose="020B0604020202020204" pitchFamily="34" charset="0"/>
              </a:rPr>
              <a:t> section of TIDE, the </a:t>
            </a:r>
            <a:r>
              <a:rPr lang="en-US" b="1" dirty="0">
                <a:latin typeface="Arial" panose="020B0604020202020204" pitchFamily="34" charset="0"/>
                <a:cs typeface="Arial" panose="020B0604020202020204" pitchFamily="34" charset="0"/>
              </a:rPr>
              <a:t>Data Cleanup </a:t>
            </a:r>
            <a:r>
              <a:rPr lang="en-US" dirty="0">
                <a:latin typeface="Arial" panose="020B0604020202020204" pitchFamily="34" charset="0"/>
                <a:cs typeface="Arial" panose="020B0604020202020204" pitchFamily="34" charset="0"/>
              </a:rPr>
              <a:t>task menu is the location where TA-level users view these non-participation (special) codes.</a:t>
            </a:r>
            <a:endParaRPr lang="en-US" dirty="0"/>
          </a:p>
          <a:p>
            <a:pPr defTabSz="916497">
              <a:defRPr/>
            </a:pPr>
            <a:endParaRPr lang="en-US" dirty="0"/>
          </a:p>
          <a:p>
            <a:pPr defTabSz="916497">
              <a:defRPr/>
            </a:pPr>
            <a:r>
              <a:rPr lang="en-US" dirty="0">
                <a:latin typeface="Arial" panose="020B0604020202020204" pitchFamily="34" charset="0"/>
                <a:cs typeface="Arial" panose="020B0604020202020204" pitchFamily="34" charset="0"/>
              </a:rPr>
              <a:t>Please be aware any tasks related to non-participation (special) codes will not be available until the spring 2020 test administrations. </a:t>
            </a:r>
          </a:p>
        </p:txBody>
      </p:sp>
      <p:sp>
        <p:nvSpPr>
          <p:cNvPr id="4" name="Slide Number Placeholder 3"/>
          <p:cNvSpPr>
            <a:spLocks noGrp="1"/>
          </p:cNvSpPr>
          <p:nvPr>
            <p:ph type="sldNum" sz="quarter" idx="10"/>
          </p:nvPr>
        </p:nvSpPr>
        <p:spPr/>
        <p:txBody>
          <a:bodyPr/>
          <a:lstStyle/>
          <a:p>
            <a:fld id="{13063EB2-C203-4E0B-B81C-0429BB0EF5D8}" type="slidenum">
              <a:rPr lang="en-US" smtClean="0"/>
              <a:t>139</a:t>
            </a:fld>
            <a:endParaRPr lang="en-US" dirty="0"/>
          </a:p>
        </p:txBody>
      </p:sp>
    </p:spTree>
    <p:extLst>
      <p:ext uri="{BB962C8B-B14F-4D97-AF65-F5344CB8AC3E}">
        <p14:creationId xmlns:p14="http://schemas.microsoft.com/office/powerpoint/2010/main" val="168886176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To view a student’s non-participation codes</a:t>
            </a:r>
            <a:r>
              <a:rPr lang="en-US" baseline="0" dirty="0">
                <a:latin typeface="Arial" panose="020B0604020202020204" pitchFamily="34" charset="0"/>
                <a:cs typeface="Arial" panose="020B0604020202020204" pitchFamily="34" charset="0"/>
              </a:rPr>
              <a:t> from the </a:t>
            </a:r>
            <a:r>
              <a:rPr lang="en-US" b="1" baseline="0" dirty="0">
                <a:latin typeface="Arial" panose="020B0604020202020204" pitchFamily="34" charset="0"/>
                <a:cs typeface="Arial" panose="020B0604020202020204" pitchFamily="34" charset="0"/>
              </a:rPr>
              <a:t>Non-Participation Codes </a:t>
            </a:r>
            <a:r>
              <a:rPr lang="en-US" baseline="0" dirty="0">
                <a:latin typeface="Arial" panose="020B0604020202020204" pitchFamily="34" charset="0"/>
                <a:cs typeface="Arial" panose="020B0604020202020204" pitchFamily="34" charset="0"/>
              </a:rPr>
              <a:t>page, select a district and school from the drop-down lists. You may enter a student’s first or last name, EDUID, or grade if desired. </a:t>
            </a:r>
            <a:r>
              <a:rPr lang="en-US" dirty="0">
                <a:latin typeface="Arial" panose="020B0604020202020204" pitchFamily="34" charset="0"/>
                <a:cs typeface="Arial" panose="020B0604020202020204" pitchFamily="34" charset="0"/>
              </a:rPr>
              <a:t>You can further refine your search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a:p>
            <a:pPr defTabSz="916497">
              <a:defRPr/>
            </a:pPr>
            <a:endParaRPr lang="en-US" b="0" baseline="0" dirty="0">
              <a:latin typeface="Arial" panose="020B0604020202020204" pitchFamily="34" charset="0"/>
              <a:cs typeface="Arial" panose="020B0604020202020204" pitchFamily="34" charset="0"/>
            </a:endParaRPr>
          </a:p>
          <a:p>
            <a:pPr defTabSz="916497">
              <a:defRPr/>
            </a:pPr>
            <a:r>
              <a:rPr lang="en-US" b="0"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Search</a:t>
            </a:r>
            <a:r>
              <a:rPr lang="en-US" b="0" baseline="0" dirty="0">
                <a:latin typeface="Arial" panose="020B0604020202020204" pitchFamily="34" charset="0"/>
                <a:cs typeface="Arial" panose="020B0604020202020204" pitchFamily="34" charset="0"/>
              </a:rPr>
              <a:t> to retrieve a list of students matching your selected criteria. </a:t>
            </a:r>
          </a:p>
          <a:p>
            <a:pPr defTabSz="916497">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48" charset="-128"/>
                <a:cs typeface="Arial" panose="020B0604020202020204" pitchFamily="34" charset="0"/>
              </a:rPr>
              <a:t>When you click the green pencil icon, a pop-up window will appear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listing the student’s demographic information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Information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panel and the student’s available tests and non-participation codes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Non-Participation Codes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panel. </a:t>
            </a:r>
          </a:p>
        </p:txBody>
      </p:sp>
      <p:sp>
        <p:nvSpPr>
          <p:cNvPr id="4" name="Slide Number Placeholder 3"/>
          <p:cNvSpPr>
            <a:spLocks noGrp="1"/>
          </p:cNvSpPr>
          <p:nvPr>
            <p:ph type="sldNum" sz="quarter" idx="10"/>
          </p:nvPr>
        </p:nvSpPr>
        <p:spPr/>
        <p:txBody>
          <a:bodyPr/>
          <a:lstStyle/>
          <a:p>
            <a:fld id="{13063EB2-C203-4E0B-B81C-0429BB0EF5D8}" type="slidenum">
              <a:rPr lang="en-US" smtClean="0"/>
              <a:t>140</a:t>
            </a:fld>
            <a:endParaRPr lang="en-US" dirty="0"/>
          </a:p>
        </p:txBody>
      </p:sp>
    </p:spTree>
    <p:extLst>
      <p:ext uri="{BB962C8B-B14F-4D97-AF65-F5344CB8AC3E}">
        <p14:creationId xmlns:p14="http://schemas.microsoft.com/office/powerpoint/2010/main" val="334759666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endParaRPr lang="en-US" b="0" dirty="0">
              <a:latin typeface="Arial" panose="020B0604020202020204" pitchFamily="34" charset="0"/>
              <a:cs typeface="Arial" panose="020B0604020202020204" pitchFamily="34" charset="0"/>
            </a:endParaRPr>
          </a:p>
          <a:p>
            <a:pPr marL="0" marR="0" indent="0" algn="l" defTabSz="928299" rtl="0" eaLnBrk="1" fontAlgn="base" latinLnBrk="0" hangingPunct="1">
              <a:lnSpc>
                <a:spcPct val="100000"/>
              </a:lnSpc>
              <a:spcBef>
                <a:spcPct val="0"/>
              </a:spcBef>
              <a:spcAft>
                <a:spcPct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You can find </a:t>
            </a:r>
            <a:r>
              <a:rPr lang="en-US" i="1" baseline="0"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TIDE </a:t>
            </a:r>
            <a:r>
              <a:rPr lang="en-US" i="1" dirty="0">
                <a:solidFill>
                  <a:schemeClr val="tx1"/>
                </a:solidFill>
                <a:latin typeface="Arial" panose="020B0604020202020204" pitchFamily="34" charset="0"/>
                <a:cs typeface="Arial" panose="020B0604020202020204" pitchFamily="34" charset="0"/>
              </a:rPr>
              <a:t>User</a:t>
            </a:r>
            <a:r>
              <a:rPr lang="en-US" i="1" baseline="0" dirty="0">
                <a:solidFill>
                  <a:schemeClr val="tx1"/>
                </a:solidFill>
                <a:latin typeface="Arial" panose="020B0604020202020204" pitchFamily="34" charset="0"/>
                <a:cs typeface="Arial" panose="020B0604020202020204" pitchFamily="34" charset="0"/>
              </a:rPr>
              <a:t> Guide</a:t>
            </a:r>
            <a:r>
              <a:rPr lang="en-US" dirty="0">
                <a:solidFill>
                  <a:schemeClr val="tx1"/>
                </a:solidFill>
                <a:latin typeface="Arial" panose="020B0604020202020204" pitchFamily="34" charset="0"/>
                <a:cs typeface="Arial" panose="020B0604020202020204" pitchFamily="34" charset="0"/>
              </a:rPr>
              <a:t> and other helpful resources on </a:t>
            </a:r>
            <a:r>
              <a:rPr lang="en-US" i="0" dirty="0">
                <a:solidFill>
                  <a:schemeClr val="tx1"/>
                </a:solidFill>
                <a:latin typeface="Arial" panose="020B0604020202020204" pitchFamily="34" charset="0"/>
                <a:cs typeface="Arial" panose="020B0604020202020204" pitchFamily="34" charset="0"/>
              </a:rPr>
              <a:t>the Idaho </a:t>
            </a:r>
            <a:r>
              <a:rPr lang="en-US" baseline="0" dirty="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a:t>
            </a:r>
            <a:r>
              <a:rPr lang="en-US" i="0" baseline="0" dirty="0">
                <a:solidFill>
                  <a:schemeClr val="tx1"/>
                </a:solidFill>
                <a:latin typeface="Arial" panose="020B0604020202020204" pitchFamily="34" charset="0"/>
                <a:cs typeface="Arial" panose="020B0604020202020204" pitchFamily="34" charset="0"/>
              </a:rPr>
              <a:t>contact </a:t>
            </a:r>
            <a:r>
              <a:rPr lang="en-US" i="0" strike="noStrike" baseline="0" dirty="0">
                <a:solidFill>
                  <a:schemeClr val="tx1"/>
                </a:solidFill>
                <a:latin typeface="Arial" panose="020B0604020202020204" pitchFamily="34" charset="0"/>
                <a:cs typeface="Arial" panose="020B0604020202020204" pitchFamily="34" charset="0"/>
              </a:rPr>
              <a:t>the Idaho</a:t>
            </a:r>
            <a:r>
              <a:rPr lang="en-US" i="0" baseline="0" dirty="0">
                <a:solidFill>
                  <a:schemeClr val="tx1"/>
                </a:solidFill>
                <a:latin typeface="Arial" panose="020B0604020202020204" pitchFamily="34" charset="0"/>
                <a:cs typeface="Arial" panose="020B0604020202020204" pitchFamily="34" charset="0"/>
              </a:rPr>
              <a:t> Help </a:t>
            </a:r>
            <a:r>
              <a:rPr lang="en-US" baseline="0" dirty="0">
                <a:solidFill>
                  <a:schemeClr val="tx1"/>
                </a:solidFill>
                <a:latin typeface="Arial" panose="020B0604020202020204" pitchFamily="34" charset="0"/>
                <a:cs typeface="Arial" panose="020B0604020202020204" pitchFamily="34" charset="0"/>
              </a:rPr>
              <a:t>Desk. When contacting </a:t>
            </a:r>
            <a:r>
              <a:rPr lang="en-US" i="0" baseline="0" dirty="0">
                <a:solidFill>
                  <a:schemeClr val="tx1"/>
                </a:solidFill>
                <a:latin typeface="Arial" panose="020B0604020202020204" pitchFamily="34" charset="0"/>
                <a:cs typeface="Arial" panose="020B0604020202020204" pitchFamily="34" charset="0"/>
              </a:rPr>
              <a:t>the Idaho </a:t>
            </a:r>
            <a:r>
              <a:rPr lang="en-US" baseline="0" dirty="0">
                <a:solidFill>
                  <a:schemeClr val="tx1"/>
                </a:solidFill>
                <a:latin typeface="Arial" panose="020B0604020202020204" pitchFamily="34" charset="0"/>
                <a:cs typeface="Arial" panose="020B0604020202020204" pitchFamily="34" charset="0"/>
              </a:rPr>
              <a:t>Help Desk, please be ready to provide the following information: </a:t>
            </a:r>
          </a:p>
          <a:p>
            <a:pPr marL="0" marR="0" indent="0" algn="l" defTabSz="928299" rtl="0" eaLnBrk="1" fontAlgn="base" latinLnBrk="0" hangingPunct="1">
              <a:lnSpc>
                <a:spcPct val="100000"/>
              </a:lnSpc>
              <a:spcBef>
                <a:spcPct val="0"/>
              </a:spcBef>
              <a:spcAft>
                <a:spcPct val="0"/>
              </a:spcAft>
              <a:buClrTx/>
              <a:buSzTx/>
              <a:buFontTx/>
              <a:buNone/>
              <a:tabLst/>
              <a:defRPr/>
            </a:pPr>
            <a:endParaRPr lang="en-US" baseline="0" dirty="0">
              <a:solidFill>
                <a:schemeClr val="tx1"/>
              </a:solidFill>
              <a:latin typeface="Arial" panose="020B0604020202020204" pitchFamily="34" charset="0"/>
              <a:cs typeface="Arial" panose="020B0604020202020204" pitchFamily="34" charset="0"/>
            </a:endParaRP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Any error messages that are appearing (including codes)</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Your operating system and browser information</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Your network configuration information</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Your contact information for follow-up by phone or email</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Any other relevant information, such as test names or content areas, student EDUIDs, session IDs, and search criteria</a:t>
            </a:r>
          </a:p>
          <a:p>
            <a:pPr marL="171450" indent="-171450" eaLnBrk="1" fontAlgn="auto" hangingPunct="1">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0" indent="0" eaLnBrk="1" fontAlgn="auto" hangingPunct="1">
              <a:buFont typeface="Arial" panose="020B0604020202020204" pitchFamily="34" charset="0"/>
              <a:buNone/>
              <a:defRPr/>
            </a:pPr>
            <a:r>
              <a:rPr lang="en-US" sz="1200" dirty="0">
                <a:latin typeface="Arial" panose="020B0604020202020204" pitchFamily="34" charset="0"/>
                <a:cs typeface="Arial" panose="020B0604020202020204" pitchFamily="34" charset="0"/>
              </a:rPr>
              <a:t>For questions about test administration or</a:t>
            </a:r>
            <a:r>
              <a:rPr lang="en-US" sz="1200" baseline="0" dirty="0">
                <a:latin typeface="Arial" panose="020B0604020202020204" pitchFamily="34" charset="0"/>
                <a:cs typeface="Arial" panose="020B0604020202020204" pitchFamily="34" charset="0"/>
              </a:rPr>
              <a:t> policy issues, please contact your District Test Coordinator.</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141</a:t>
            </a:fld>
            <a:endParaRPr lang="en-US" dirty="0"/>
          </a:p>
        </p:txBody>
      </p:sp>
    </p:spTree>
    <p:extLst>
      <p:ext uri="{BB962C8B-B14F-4D97-AF65-F5344CB8AC3E}">
        <p14:creationId xmlns:p14="http://schemas.microsoft.com/office/powerpoint/2010/main" val="165986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Students must be registered in TIDE to be eligible to test in the Test Delivery System (TDS).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Students </a:t>
            </a:r>
            <a:r>
              <a:rPr lang="en-US" baseline="0" dirty="0">
                <a:solidFill>
                  <a:schemeClr val="tx1"/>
                </a:solidFill>
                <a:latin typeface="Arial" panose="020B0604020202020204" pitchFamily="34" charset="0"/>
                <a:cs typeface="Arial" panose="020B0604020202020204" pitchFamily="34" charset="0"/>
              </a:rPr>
              <a:t>task menu allows you to add students; upload interim grades; view, edit, or export students; and upload students.</a:t>
            </a:r>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You can manually add students </a:t>
            </a:r>
            <a:r>
              <a:rPr lang="en-US" altLang="en-US" baseline="0" dirty="0">
                <a:solidFill>
                  <a:schemeClr val="tx1"/>
                </a:solidFill>
                <a:latin typeface="Arial" panose="020B0604020202020204" pitchFamily="34" charset="0"/>
                <a:cs typeface="Arial" panose="020B0604020202020204" pitchFamily="34" charset="0"/>
              </a:rPr>
              <a:t>from the </a:t>
            </a:r>
            <a:r>
              <a:rPr lang="en-US" altLang="en-US" b="1" baseline="0" dirty="0">
                <a:solidFill>
                  <a:schemeClr val="tx1"/>
                </a:solidFill>
                <a:latin typeface="Arial" panose="020B0604020202020204" pitchFamily="34" charset="0"/>
                <a:cs typeface="Arial" panose="020B0604020202020204" pitchFamily="34" charset="0"/>
              </a:rPr>
              <a:t>Add Students </a:t>
            </a:r>
            <a:r>
              <a:rPr lang="en-US" altLang="en-US" baseline="0" dirty="0">
                <a:solidFill>
                  <a:schemeClr val="tx1"/>
                </a:solidFill>
                <a:latin typeface="Arial" panose="020B0604020202020204" pitchFamily="34" charset="0"/>
                <a:cs typeface="Arial" panose="020B0604020202020204" pitchFamily="34" charset="0"/>
              </a:rPr>
              <a:t>page. This page contains six panels: Student Demographics, Race and Ethnicity, Interim Testing Grade, Test Settings and Tools, and Test Eligibility.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You will not be able to add students to TIDE without including required information in the </a:t>
            </a:r>
            <a:r>
              <a:rPr lang="en-US" altLang="en-US" b="1" baseline="0" dirty="0">
                <a:solidFill>
                  <a:schemeClr val="tx1"/>
                </a:solidFill>
                <a:latin typeface="Arial" panose="020B0604020202020204" pitchFamily="34" charset="0"/>
                <a:cs typeface="Arial" panose="020B0604020202020204" pitchFamily="34" charset="0"/>
              </a:rPr>
              <a:t>Student</a:t>
            </a:r>
            <a:r>
              <a:rPr lang="en-US" altLang="en-US" baseline="0" dirty="0">
                <a:solidFill>
                  <a:schemeClr val="tx1"/>
                </a:solidFill>
                <a:latin typeface="Arial" panose="020B0604020202020204" pitchFamily="34" charset="0"/>
                <a:cs typeface="Arial" panose="020B0604020202020204" pitchFamily="34" charset="0"/>
              </a:rPr>
              <a:t> </a:t>
            </a:r>
            <a:r>
              <a:rPr lang="en-US" altLang="en-US" b="1" baseline="0" dirty="0">
                <a:solidFill>
                  <a:schemeClr val="tx1"/>
                </a:solidFill>
                <a:latin typeface="Arial" panose="020B0604020202020204" pitchFamily="34" charset="0"/>
                <a:cs typeface="Arial" panose="020B0604020202020204" pitchFamily="34" charset="0"/>
              </a:rPr>
              <a:t>Demographics </a:t>
            </a:r>
            <a:r>
              <a:rPr lang="en-US" altLang="en-US" baseline="0" dirty="0">
                <a:solidFill>
                  <a:schemeClr val="tx1"/>
                </a:solidFill>
                <a:latin typeface="Arial" panose="020B0604020202020204" pitchFamily="34" charset="0"/>
                <a:cs typeface="Arial" panose="020B0604020202020204" pitchFamily="34" charset="0"/>
              </a:rPr>
              <a:t>panel</a:t>
            </a:r>
            <a:r>
              <a:rPr lang="en-US" altLang="en-US" b="0" baseline="0" dirty="0">
                <a:solidFill>
                  <a:schemeClr val="tx1"/>
                </a:solidFill>
                <a:latin typeface="Arial" panose="020B0604020202020204" pitchFamily="34" charset="0"/>
                <a:cs typeface="Arial" panose="020B0604020202020204" pitchFamily="34" charset="0"/>
              </a:rPr>
              <a:t>. </a:t>
            </a:r>
            <a:r>
              <a:rPr lang="en-US" altLang="en-US" baseline="0" dirty="0">
                <a:solidFill>
                  <a:schemeClr val="tx1"/>
                </a:solidFill>
                <a:latin typeface="Arial" panose="020B0604020202020204" pitchFamily="34" charset="0"/>
                <a:cs typeface="Arial" panose="020B0604020202020204" pitchFamily="34" charset="0"/>
              </a:rPr>
              <a:t>The fields marked with an asterisk are mandatory. As a reminder, EDUIDs are provided by SDE’s ISEE system.</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It is also possible to upload students, this process will be covered on slide 19.</a:t>
            </a:r>
          </a:p>
        </p:txBody>
      </p:sp>
      <p:sp>
        <p:nvSpPr>
          <p:cNvPr id="4" name="Slide Number Placeholder 3"/>
          <p:cNvSpPr>
            <a:spLocks noGrp="1"/>
          </p:cNvSpPr>
          <p:nvPr>
            <p:ph type="sldNum" sz="quarter" idx="5"/>
          </p:nvPr>
        </p:nvSpPr>
        <p:spPr/>
        <p:txBody>
          <a:bodyPr/>
          <a:lstStyle/>
          <a:p>
            <a:fld id="{13063EB2-C203-4E0B-B81C-0429BB0EF5D8}" type="slidenum">
              <a:rPr lang="en-US" smtClean="0"/>
              <a:t>14</a:t>
            </a:fld>
            <a:endParaRPr lang="en-US" dirty="0"/>
          </a:p>
        </p:txBody>
      </p:sp>
    </p:spTree>
    <p:extLst>
      <p:ext uri="{BB962C8B-B14F-4D97-AF65-F5344CB8AC3E}">
        <p14:creationId xmlns:p14="http://schemas.microsoft.com/office/powerpoint/2010/main" val="401982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600" b="0" i="0" u="none" strike="noStrike" kern="1200" cap="none" spc="0" normalizeH="0" baseline="0" noProof="0" dirty="0">
                <a:ln>
                  <a:noFill/>
                </a:ln>
                <a:solidFill>
                  <a:srgbClr val="00335B"/>
                </a:solidFill>
                <a:effectLst/>
                <a:uLnTx/>
                <a:uFillTx/>
                <a:latin typeface="Arial" pitchFamily="34" charset="0"/>
                <a:ea typeface="+mn-ea"/>
                <a:cs typeface="+mn-cs"/>
              </a:rPr>
              <a:t>The following fields have been changed in the </a:t>
            </a:r>
            <a:r>
              <a:rPr kumimoji="0" lang="en-US" altLang="en-US" sz="1600" b="1" i="0" u="none" strike="noStrike" kern="1200" cap="none" spc="0" normalizeH="0" baseline="0" noProof="0" dirty="0">
                <a:ln>
                  <a:noFill/>
                </a:ln>
                <a:solidFill>
                  <a:srgbClr val="00335B"/>
                </a:solidFill>
                <a:effectLst/>
                <a:uLnTx/>
                <a:uFillTx/>
                <a:latin typeface="Arial" pitchFamily="34" charset="0"/>
                <a:ea typeface="+mn-ea"/>
                <a:cs typeface="+mn-cs"/>
              </a:rPr>
              <a:t>Student Demographics </a:t>
            </a:r>
            <a:r>
              <a:rPr kumimoji="0" lang="en-US" altLang="en-US" sz="1600" b="0" i="0" u="none" strike="noStrike" kern="1200" cap="none" spc="0" normalizeH="0" baseline="0" noProof="0" dirty="0">
                <a:ln>
                  <a:noFill/>
                </a:ln>
                <a:solidFill>
                  <a:srgbClr val="00335B"/>
                </a:solidFill>
                <a:effectLst/>
                <a:uLnTx/>
                <a:uFillTx/>
                <a:latin typeface="Arial" pitchFamily="34" charset="0"/>
                <a:ea typeface="+mn-ea"/>
                <a:cs typeface="+mn-cs"/>
              </a:rPr>
              <a:t>panel: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LEP Category has changed to EL Category.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LEP Status has changed to EL Status.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N/A has been added as an option for Primary Disability Type and is a mandatory field.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Economic Disadvantage Status has been added as a mandatory field that is only viewable at the time of adding a student. This field will not be visible once a student is loaded to TIDE.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en-US" baseline="0" dirty="0">
              <a:latin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en-US" baseline="0" dirty="0">
                <a:latin typeface="Arial" pitchFamily="34" charset="0"/>
              </a:rPr>
              <a:t>It should also be noted that official student demographic information used in federal reporting, including assessment data in state, district, and school report cards, will always come from data collected in ISEE.</a:t>
            </a:r>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15</a:t>
            </a:fld>
            <a:endParaRPr lang="en-US" dirty="0"/>
          </a:p>
        </p:txBody>
      </p:sp>
    </p:spTree>
    <p:extLst>
      <p:ext uri="{BB962C8B-B14F-4D97-AF65-F5344CB8AC3E}">
        <p14:creationId xmlns:p14="http://schemas.microsoft.com/office/powerpoint/2010/main" val="3242565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This slide provides further detail about what the EL categories presented in TIDE mean. For additional information, please contact the SDE. </a:t>
            </a:r>
          </a:p>
        </p:txBody>
      </p:sp>
      <p:sp>
        <p:nvSpPr>
          <p:cNvPr id="4" name="Slide Number Placeholder 3"/>
          <p:cNvSpPr>
            <a:spLocks noGrp="1"/>
          </p:cNvSpPr>
          <p:nvPr>
            <p:ph type="sldNum" sz="quarter" idx="10"/>
          </p:nvPr>
        </p:nvSpPr>
        <p:spPr/>
        <p:txBody>
          <a:bodyPr/>
          <a:lstStyle/>
          <a:p>
            <a:fld id="{13063EB2-C203-4E0B-B81C-0429BB0EF5D8}" type="slidenum">
              <a:rPr lang="en-US" smtClean="0"/>
              <a:t>16</a:t>
            </a:fld>
            <a:endParaRPr lang="en-US" dirty="0"/>
          </a:p>
        </p:txBody>
      </p:sp>
    </p:spTree>
    <p:extLst>
      <p:ext uri="{BB962C8B-B14F-4D97-AF65-F5344CB8AC3E}">
        <p14:creationId xmlns:p14="http://schemas.microsoft.com/office/powerpoint/2010/main" val="275373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tx1"/>
                </a:solidFill>
                <a:latin typeface="Arial" panose="020B0604020202020204" pitchFamily="34" charset="0"/>
                <a:cs typeface="Arial" panose="020B0604020202020204" pitchFamily="34" charset="0"/>
              </a:rPr>
              <a:t>In the student test settings and tools panels, select the appropriate test tools for each test using the drop-down</a:t>
            </a:r>
            <a:r>
              <a:rPr lang="en-US" altLang="en-US" baseline="0" dirty="0">
                <a:solidFill>
                  <a:schemeClr val="tx1"/>
                </a:solidFill>
                <a:latin typeface="Arial" panose="020B0604020202020204" pitchFamily="34" charset="0"/>
                <a:cs typeface="Arial" panose="020B0604020202020204" pitchFamily="34" charset="0"/>
              </a:rPr>
              <a:t> lists and on-off switches.</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The Test Settings and Tools categories include the following:</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 Tools for All Students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Literacy Challenges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Hearing Impairments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Visual Impairments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Using Assistive Technology</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Non-Embedded Tools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Finally, in the panel for </a:t>
            </a:r>
            <a:r>
              <a:rPr lang="en-US" altLang="en-US" b="1" baseline="0" dirty="0">
                <a:solidFill>
                  <a:schemeClr val="tx1"/>
                </a:solidFill>
                <a:latin typeface="Arial" panose="020B0604020202020204" pitchFamily="34" charset="0"/>
                <a:cs typeface="Arial" panose="020B0604020202020204" pitchFamily="34" charset="0"/>
              </a:rPr>
              <a:t>Test Eligibility</a:t>
            </a:r>
            <a:r>
              <a:rPr lang="en-US" altLang="en-US" baseline="0" dirty="0">
                <a:solidFill>
                  <a:schemeClr val="tx1"/>
                </a:solidFill>
                <a:latin typeface="Arial" panose="020B0604020202020204" pitchFamily="34" charset="0"/>
                <a:cs typeface="Arial" panose="020B0604020202020204" pitchFamily="34" charset="0"/>
              </a:rPr>
              <a:t>, mark whether a student eligible to take the paper/pencil tests. As a reminder, paper/pencil tests are only available during the summative spring test administrations.</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Click </a:t>
            </a:r>
            <a:r>
              <a:rPr lang="en-US" altLang="en-US" b="1" baseline="0" dirty="0">
                <a:solidFill>
                  <a:schemeClr val="tx1"/>
                </a:solidFill>
                <a:latin typeface="Arial" panose="020B0604020202020204" pitchFamily="34" charset="0"/>
                <a:cs typeface="Arial" panose="020B0604020202020204" pitchFamily="34" charset="0"/>
              </a:rPr>
              <a:t>Save</a:t>
            </a:r>
            <a:r>
              <a:rPr lang="en-US" altLang="en-US" baseline="0" dirty="0">
                <a:solidFill>
                  <a:schemeClr val="tx1"/>
                </a:solidFill>
                <a:latin typeface="Arial" panose="020B0604020202020204" pitchFamily="34" charset="0"/>
                <a:cs typeface="Arial" panose="020B0604020202020204" pitchFamily="34" charset="0"/>
              </a:rPr>
              <a:t> to add the student.</a:t>
            </a:r>
          </a:p>
        </p:txBody>
      </p:sp>
      <p:sp>
        <p:nvSpPr>
          <p:cNvPr id="4" name="Slide Number Placeholder 3"/>
          <p:cNvSpPr>
            <a:spLocks noGrp="1"/>
          </p:cNvSpPr>
          <p:nvPr>
            <p:ph type="sldNum" sz="quarter" idx="10"/>
          </p:nvPr>
        </p:nvSpPr>
        <p:spPr/>
        <p:txBody>
          <a:bodyPr/>
          <a:lstStyle/>
          <a:p>
            <a:fld id="{13063EB2-C203-4E0B-B81C-0429BB0EF5D8}" type="slidenum">
              <a:rPr lang="en-US" smtClean="0"/>
              <a:t>17</a:t>
            </a:fld>
            <a:endParaRPr lang="en-US" dirty="0"/>
          </a:p>
        </p:txBody>
      </p:sp>
    </p:spTree>
    <p:extLst>
      <p:ext uri="{BB962C8B-B14F-4D97-AF65-F5344CB8AC3E}">
        <p14:creationId xmlns:p14="http://schemas.microsoft.com/office/powerpoint/2010/main" val="409887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Changes to test settings and tools section for 2019-2020: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Supporting Tools for All Students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 Tools for All Students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Print on Demand moved to this section. The label was updated to read “Print on Demand (Not applicable for Braille tests)”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Print on Demand tool selection changed to a off/on toggle and is available for all subjects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Supporting Literacy Challenges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Literacy Challenges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Text-to-Speech as an option for IDAA ELA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Text-to-Speech options are now “None,” “Designated Support,” and “Accommodation”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Accommodating Auditory Impairments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Hearing Impairments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Accommodating Visual Impairments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Visual Impairments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Emboss Request Type from this section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the Form Assignment tool completely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Miscellaneous Accommodations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Using Assistive Technology</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Streamlined Interface Mode moved to this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Non-Embedded Designated Supports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ELA: Read Aloud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Math: Read Aloud Spanish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ELA and IDAA Math: Medical Device, Amplifications, and Noise Buffers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Items”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Stimuli”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"Scribe Items (Non-Writing)" to "Scribe"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Somali and Hmong Glossaries as tools for Math (CAT &amp; PT) and 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Non-Embedded Accommodations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Stimuli"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"Scribe Items (Writing)" to "Scribe (Writing)”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Math: Calculator</a:t>
            </a:r>
          </a:p>
        </p:txBody>
      </p:sp>
      <p:sp>
        <p:nvSpPr>
          <p:cNvPr id="4" name="Slide Number Placeholder 3"/>
          <p:cNvSpPr>
            <a:spLocks noGrp="1"/>
          </p:cNvSpPr>
          <p:nvPr>
            <p:ph type="sldNum" sz="quarter" idx="5"/>
          </p:nvPr>
        </p:nvSpPr>
        <p:spPr/>
        <p:txBody>
          <a:bodyPr/>
          <a:lstStyle/>
          <a:p>
            <a:fld id="{13063EB2-C203-4E0B-B81C-0429BB0EF5D8}" type="slidenum">
              <a:rPr lang="en-US" smtClean="0"/>
              <a:t>18</a:t>
            </a:fld>
            <a:endParaRPr lang="en-US" dirty="0"/>
          </a:p>
        </p:txBody>
      </p:sp>
    </p:spTree>
    <p:extLst>
      <p:ext uri="{BB962C8B-B14F-4D97-AF65-F5344CB8AC3E}">
        <p14:creationId xmlns:p14="http://schemas.microsoft.com/office/powerpoint/2010/main" val="251282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students into TIDE is to use the </a:t>
            </a:r>
            <a:r>
              <a:rPr lang="en-US" b="1" baseline="0" dirty="0">
                <a:solidFill>
                  <a:schemeClr val="tx1"/>
                </a:solidFill>
                <a:latin typeface="Arial" panose="020B0604020202020204" pitchFamily="34" charset="0"/>
                <a:cs typeface="Arial" panose="020B0604020202020204" pitchFamily="34" charset="0"/>
              </a:rPr>
              <a:t>Upload Students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This method is easiest if you have many new students and you don’t want to add them one at a time from the </a:t>
            </a:r>
            <a:r>
              <a:rPr lang="en-US" b="1" baseline="0" dirty="0">
                <a:solidFill>
                  <a:schemeClr val="tx1"/>
                </a:solidFill>
                <a:latin typeface="Arial" panose="020B0604020202020204" pitchFamily="34" charset="0"/>
                <a:cs typeface="Arial" panose="020B0604020202020204" pitchFamily="34" charset="0"/>
              </a:rPr>
              <a:t>Add Students</a:t>
            </a:r>
            <a:r>
              <a:rPr lang="en-US" b="0" baseline="0" dirty="0">
                <a:solidFill>
                  <a:schemeClr val="tx1"/>
                </a:solidFill>
                <a:latin typeface="Arial" panose="020B0604020202020204" pitchFamily="34" charset="0"/>
                <a:cs typeface="Arial" panose="020B0604020202020204" pitchFamily="34" charset="0"/>
              </a:rPr>
              <a:t> </a:t>
            </a:r>
            <a:r>
              <a:rPr lang="en-US" baseline="0" dirty="0">
                <a:solidFill>
                  <a:schemeClr val="tx1"/>
                </a:solidFill>
                <a:latin typeface="Arial" panose="020B0604020202020204" pitchFamily="34" charset="0"/>
                <a:cs typeface="Arial" panose="020B0604020202020204" pitchFamily="34" charset="0"/>
              </a:rPr>
              <a:t>page.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Open the template, enter information for the students you wish to add using Excel or another program, and save the file in Excel or CSV format. </a:t>
            </a:r>
          </a:p>
          <a:p>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solidFill>
                  <a:schemeClr val="tx1"/>
                </a:solidFill>
                <a:latin typeface="Arial" panose="020B0604020202020204" pitchFamily="34" charset="0"/>
                <a:cs typeface="Arial" panose="020B0604020202020204" pitchFamily="34" charset="0"/>
              </a:rPr>
              <a:t>Once you return to TIDE,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upload the file. A file preview page will appear, allowing you to verify you uploaded the correct file. If the preview is correct, 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continue.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TIDE will validate the file and display any errors or warnings according to the legend on the page. Because not all columns can fit on the screen at once, you may need to click the blue arrow on the right side of the screen to scroll right and display more information. </a:t>
            </a:r>
            <a:r>
              <a:rPr lang="en-US" baseline="0" dirty="0">
                <a:solidFill>
                  <a:schemeClr val="tx1"/>
                </a:solidFill>
                <a:latin typeface="Arial" panose="020B0604020202020204" pitchFamily="34" charset="0"/>
                <a:cs typeface="Arial" panose="020B0604020202020204" pitchFamily="34" charset="0"/>
              </a:rPr>
              <a:t>Click the error and warning icons in the validation results to view the reason why a field is invalid. </a:t>
            </a:r>
            <a:r>
              <a:rPr lang="en-US" dirty="0">
                <a:latin typeface="Arial" panose="020B0604020202020204" pitchFamily="34" charset="0"/>
                <a:cs typeface="Arial" panose="020B0604020202020204" pitchFamily="34" charset="0"/>
              </a:rPr>
              <a:t>If 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record contains an error, that record will not be included in the upload. If a record contains a warning, that record will be uploaded, but the field with the warning will be invalid.</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complete the upload, click </a:t>
            </a:r>
            <a:r>
              <a:rPr lang="en-US" b="1" baseline="0" dirty="0">
                <a:solidFill>
                  <a:schemeClr val="tx1"/>
                </a:solidFill>
                <a:latin typeface="Arial" panose="020B0604020202020204" pitchFamily="34" charset="0"/>
                <a:cs typeface="Arial" panose="020B0604020202020204" pitchFamily="34" charset="0"/>
              </a:rPr>
              <a:t>Continue with Upload</a:t>
            </a:r>
            <a:r>
              <a:rPr lang="en-US" baseline="0" dirty="0">
                <a:solidFill>
                  <a:schemeClr val="tx1"/>
                </a:solidFill>
                <a:latin typeface="Arial" panose="020B0604020202020204" pitchFamily="34" charset="0"/>
                <a:cs typeface="Arial" panose="020B0604020202020204" pitchFamily="34" charset="0"/>
              </a:rPr>
              <a:t>. </a:t>
            </a:r>
          </a:p>
          <a:p>
            <a:r>
              <a:rPr lang="en-US" baseline="0" dirty="0">
                <a:solidFill>
                  <a:schemeClr val="tx1"/>
                </a:solidFill>
                <a:latin typeface="Arial" panose="020B0604020202020204" pitchFamily="34" charset="0"/>
                <a:cs typeface="Arial" panose="020B0604020202020204" pitchFamily="34" charset="0"/>
              </a:rPr>
              <a:t>To upload a different file, click </a:t>
            </a:r>
            <a:r>
              <a:rPr lang="en-US" b="1" baseline="0" dirty="0">
                <a:solidFill>
                  <a:schemeClr val="tx1"/>
                </a:solidFill>
                <a:latin typeface="Arial" panose="020B0604020202020204" pitchFamily="34" charset="0"/>
                <a:cs typeface="Arial" panose="020B0604020202020204" pitchFamily="34" charset="0"/>
              </a:rPr>
              <a:t>Upload Revised File</a:t>
            </a:r>
            <a:r>
              <a:rPr lang="en-US" baseline="0" dirty="0">
                <a:solidFill>
                  <a:schemeClr val="tx1"/>
                </a:solidFill>
                <a:latin typeface="Arial" panose="020B0604020202020204" pitchFamily="34" charset="0"/>
                <a:cs typeface="Arial" panose="020B0604020202020204" pitchFamily="34" charset="0"/>
              </a:rPr>
              <a:t>.</a:t>
            </a:r>
          </a:p>
          <a:p>
            <a:pPr defTabSz="916497">
              <a:defRPr/>
            </a:pPr>
            <a:r>
              <a:rPr lang="en-US" baseline="0" dirty="0">
                <a:solidFill>
                  <a:schemeClr val="tx1"/>
                </a:solidFill>
                <a:latin typeface="Arial" panose="020B0604020202020204" pitchFamily="34" charset="0"/>
                <a:cs typeface="Arial" panose="020B0604020202020204" pitchFamily="34" charset="0"/>
              </a:rPr>
              <a:t>To cancel the upload, click </a:t>
            </a:r>
            <a:r>
              <a:rPr lang="en-US" b="1" baseline="0" dirty="0">
                <a:solidFill>
                  <a:schemeClr val="tx1"/>
                </a:solidFill>
                <a:latin typeface="Arial" panose="020B0604020202020204" pitchFamily="34" charset="0"/>
                <a:cs typeface="Arial" panose="020B0604020202020204" pitchFamily="34" charset="0"/>
              </a:rPr>
              <a:t>Cancel</a:t>
            </a:r>
            <a:r>
              <a:rPr lang="en-US" baseline="0" dirty="0">
                <a:solidFill>
                  <a:schemeClr val="tx1"/>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your file contains a large number of records, TIDE will process it offline and send you a confirmation e-mail when complete. While TIDE is validating the file, do not press </a:t>
            </a:r>
            <a:r>
              <a:rPr lang="en-US" b="1" dirty="0">
                <a:latin typeface="Arial" panose="020B0604020202020204" pitchFamily="34" charset="0"/>
                <a:cs typeface="Arial" panose="020B0604020202020204" pitchFamily="34" charset="0"/>
              </a:rPr>
              <a:t>Cancel</a:t>
            </a:r>
            <a:r>
              <a:rPr lang="en-US" dirty="0">
                <a:latin typeface="Arial" panose="020B0604020202020204" pitchFamily="34" charset="0"/>
                <a:cs typeface="Arial" panose="020B0604020202020204" pitchFamily="34" charset="0"/>
              </a:rPr>
              <a:t>, because TIDE may have already started processing some of the records.</a:t>
            </a:r>
          </a:p>
          <a:p>
            <a:endParaRPr lang="en-US" dirty="0">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committed and how many were excluded.</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solidFill>
                  <a:schemeClr val="tx1"/>
                </a:solidFill>
                <a:latin typeface="Arial" panose="020B0604020202020204" pitchFamily="34" charset="0"/>
                <a:cs typeface="Arial" panose="020B0604020202020204" pitchFamily="34" charset="0"/>
              </a:rPr>
              <a:t>To view a PDF file listing the validation results for the upload file, click </a:t>
            </a:r>
            <a:r>
              <a:rPr lang="en-US" b="1" baseline="0" dirty="0">
                <a:solidFill>
                  <a:schemeClr val="tx1"/>
                </a:solidFill>
                <a:latin typeface="Arial" panose="020B0604020202020204" pitchFamily="34" charset="0"/>
                <a:cs typeface="Arial" panose="020B0604020202020204" pitchFamily="34" charset="0"/>
              </a:rPr>
              <a:t>Download Validation Report </a:t>
            </a:r>
            <a:r>
              <a:rPr lang="en-US" baseline="0" dirty="0">
                <a:solidFill>
                  <a:schemeClr val="tx1"/>
                </a:solidFill>
                <a:latin typeface="Arial" panose="020B0604020202020204" pitchFamily="34" charset="0"/>
                <a:cs typeface="Arial" panose="020B0604020202020204" pitchFamily="34" charset="0"/>
              </a:rPr>
              <a:t>in the upper-right corner. To see a list of the files you have previously uploaded, first click the blue plus sign to expand the </a:t>
            </a:r>
            <a:r>
              <a:rPr lang="en-US" b="1" baseline="0" dirty="0">
                <a:solidFill>
                  <a:schemeClr val="tx1"/>
                </a:solidFill>
                <a:latin typeface="Arial" panose="020B0604020202020204" pitchFamily="34" charset="0"/>
                <a:cs typeface="Arial" panose="020B0604020202020204" pitchFamily="34" charset="0"/>
              </a:rPr>
              <a:t>Upload History</a:t>
            </a:r>
            <a:r>
              <a:rPr lang="en-US" b="0" baseline="0" dirty="0">
                <a:solidFill>
                  <a:schemeClr val="tx1"/>
                </a:solidFill>
                <a:latin typeface="Arial" panose="020B0604020202020204" pitchFamily="34" charset="0"/>
                <a:cs typeface="Arial" panose="020B0604020202020204" pitchFamily="34" charset="0"/>
              </a:rPr>
              <a:t> panel</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Help</a:t>
            </a:r>
            <a:r>
              <a:rPr lang="en-US" b="0" baseline="0" dirty="0">
                <a:solidFill>
                  <a:schemeClr val="tx1"/>
                </a:solidFill>
                <a:latin typeface="Arial" panose="020B0604020202020204" pitchFamily="34" charset="0"/>
                <a:cs typeface="Arial" panose="020B0604020202020204" pitchFamily="34" charset="0"/>
              </a:rPr>
              <a:t> button on the top banner will also provide an </a:t>
            </a:r>
            <a:r>
              <a:rPr lang="en-US" b="0" i="1" baseline="0" dirty="0">
                <a:solidFill>
                  <a:schemeClr val="tx1"/>
                </a:solidFill>
                <a:latin typeface="Arial" panose="020B0604020202020204" pitchFamily="34" charset="0"/>
                <a:cs typeface="Arial" panose="020B0604020202020204" pitchFamily="34" charset="0"/>
              </a:rPr>
              <a:t>Online TIDE User Guide </a:t>
            </a:r>
            <a:r>
              <a:rPr lang="en-US" b="0" baseline="0" dirty="0">
                <a:solidFill>
                  <a:schemeClr val="tx1"/>
                </a:solidFill>
                <a:latin typeface="Arial" panose="020B0604020202020204" pitchFamily="34" charset="0"/>
                <a:cs typeface="Arial" panose="020B0604020202020204" pitchFamily="34" charset="0"/>
              </a:rPr>
              <a:t>with detailed instructions for composing an upload file. </a:t>
            </a:r>
          </a:p>
        </p:txBody>
      </p:sp>
      <p:sp>
        <p:nvSpPr>
          <p:cNvPr id="4" name="Slide Number Placeholder 3"/>
          <p:cNvSpPr>
            <a:spLocks noGrp="1"/>
          </p:cNvSpPr>
          <p:nvPr>
            <p:ph type="sldNum" sz="quarter" idx="10"/>
          </p:nvPr>
        </p:nvSpPr>
        <p:spPr/>
        <p:txBody>
          <a:bodyPr/>
          <a:lstStyle/>
          <a:p>
            <a:fld id="{13063EB2-C203-4E0B-B81C-0429BB0EF5D8}" type="slidenum">
              <a:rPr lang="en-US" smtClean="0"/>
              <a:t>19</a:t>
            </a:fld>
            <a:endParaRPr lang="en-US" dirty="0"/>
          </a:p>
        </p:txBody>
      </p:sp>
    </p:spTree>
    <p:extLst>
      <p:ext uri="{BB962C8B-B14F-4D97-AF65-F5344CB8AC3E}">
        <p14:creationId xmlns:p14="http://schemas.microsoft.com/office/powerpoint/2010/main" val="2449812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You can set up interim grades for multiple students through file uploads. This task requires familiarity with composing comma-separated value (CSV) files or working with Microsoft Excel.</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To upload interim grades through file uploads:</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From the </a:t>
            </a:r>
            <a:r>
              <a:rPr lang="en-US" b="1" baseline="0" dirty="0">
                <a:solidFill>
                  <a:schemeClr val="tx1"/>
                </a:solidFill>
                <a:latin typeface="Arial" panose="020B0604020202020204" pitchFamily="34" charset="0"/>
                <a:cs typeface="Arial" panose="020B0604020202020204" pitchFamily="34" charset="0"/>
              </a:rPr>
              <a:t>Students</a:t>
            </a:r>
            <a:r>
              <a:rPr lang="en-US" baseline="0" dirty="0">
                <a:solidFill>
                  <a:schemeClr val="tx1"/>
                </a:solidFill>
                <a:latin typeface="Arial" panose="020B0604020202020204" pitchFamily="34" charset="0"/>
                <a:cs typeface="Arial" panose="020B0604020202020204" pitchFamily="34" charset="0"/>
              </a:rPr>
              <a:t> task menu on the TIDE dashboard, select the </a:t>
            </a:r>
            <a:r>
              <a:rPr lang="en-US" b="1" baseline="0" dirty="0">
                <a:solidFill>
                  <a:schemeClr val="tx1"/>
                </a:solidFill>
                <a:latin typeface="Arial" panose="020B0604020202020204" pitchFamily="34" charset="0"/>
                <a:cs typeface="Arial" panose="020B0604020202020204" pitchFamily="34" charset="0"/>
              </a:rPr>
              <a:t>Upload Interim Grades </a:t>
            </a:r>
            <a:r>
              <a:rPr lang="en-US" b="0" baseline="0" dirty="0">
                <a:solidFill>
                  <a:schemeClr val="tx1"/>
                </a:solidFill>
                <a:latin typeface="Arial" panose="020B0604020202020204" pitchFamily="34" charset="0"/>
                <a:cs typeface="Arial" panose="020B0604020202020204" pitchFamily="34" charset="0"/>
              </a:rPr>
              <a:t>page</a:t>
            </a:r>
            <a:r>
              <a:rPr lang="en-US" baseline="0" dirty="0">
                <a:solidFill>
                  <a:schemeClr val="tx1"/>
                </a:solidFill>
                <a:latin typeface="Arial" panose="020B0604020202020204" pitchFamily="34" charset="0"/>
                <a:cs typeface="Arial" panose="020B0604020202020204" pitchFamily="34" charset="0"/>
              </a:rPr>
              <a:t>.</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Download the Interim Upload file and enter the following information: EDUID, Subject, and the Interim Grade</a:t>
            </a:r>
          </a:p>
          <a:p>
            <a:pPr marL="171450" indent="-171450" defTabSz="916497">
              <a:buFont typeface="Wingdings" panose="05000000000000000000" pitchFamily="2" charset="2"/>
              <a:buChar char="§"/>
              <a:defRPr/>
            </a:pPr>
            <a:endParaRPr lang="en-US" baseline="0" dirty="0">
              <a:solidFill>
                <a:schemeClr val="tx1"/>
              </a:solidFill>
              <a:latin typeface="Arial" panose="020B0604020202020204" pitchFamily="34" charset="0"/>
              <a:cs typeface="Arial" panose="020B0604020202020204" pitchFamily="34" charset="0"/>
            </a:endParaRPr>
          </a:p>
          <a:p>
            <a:pPr marL="0" indent="0" defTabSz="916497">
              <a:buFont typeface="Wingdings" panose="05000000000000000000" pitchFamily="2" charset="2"/>
              <a:buNone/>
              <a:defRPr/>
            </a:pPr>
            <a:r>
              <a:rPr lang="en-US" b="1" baseline="0" dirty="0">
                <a:solidFill>
                  <a:schemeClr val="tx1"/>
                </a:solidFill>
                <a:latin typeface="Arial" panose="020B0604020202020204" pitchFamily="34" charset="0"/>
                <a:cs typeface="Arial" panose="020B0604020202020204" pitchFamily="34" charset="0"/>
              </a:rPr>
              <a:t>Note</a:t>
            </a:r>
            <a:r>
              <a:rPr lang="en-US" baseline="0" dirty="0">
                <a:solidFill>
                  <a:schemeClr val="tx1"/>
                </a:solidFill>
                <a:latin typeface="Arial" panose="020B0604020202020204" pitchFamily="34" charset="0"/>
                <a:cs typeface="Arial" panose="020B0604020202020204" pitchFamily="34" charset="0"/>
              </a:rPr>
              <a: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specifying different grades for the same student and subject, then both grades will be set up as interim grades for the student’s subject.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for the same student and subject and the second row has a value “None”, then all interim grades established for the student’s subject up to that point will be removed.</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4" name="Slide Number Placeholder 3"/>
          <p:cNvSpPr>
            <a:spLocks noGrp="1"/>
          </p:cNvSpPr>
          <p:nvPr>
            <p:ph type="sldNum" sz="quarter" idx="10"/>
          </p:nvPr>
        </p:nvSpPr>
        <p:spPr/>
        <p:txBody>
          <a:bodyPr/>
          <a:lstStyle/>
          <a:p>
            <a:fld id="{13063EB2-C203-4E0B-B81C-0429BB0EF5D8}" type="slidenum">
              <a:rPr lang="en-US" smtClean="0"/>
              <a:t>20</a:t>
            </a:fld>
            <a:endParaRPr lang="en-US" dirty="0"/>
          </a:p>
        </p:txBody>
      </p:sp>
    </p:spTree>
    <p:extLst>
      <p:ext uri="{BB962C8B-B14F-4D97-AF65-F5344CB8AC3E}">
        <p14:creationId xmlns:p14="http://schemas.microsoft.com/office/powerpoint/2010/main" val="97346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TIDE divides tasks by user role. Users with higher roles will have access to more tasks in TIDE than users with lower roles. District-level users have access to the most tasks, followed by school-level users, teachers, and test administrators. Permissions also limit the scope of data access. A district-level user can only work with data pertaining to their district, and a school-level user can only work with data pertaining to their school.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Users do not need to have multiple roles in a single district. The higher role can do everything the lower role can do and more. </a:t>
            </a:r>
            <a:r>
              <a:rPr lang="en-US" sz="1200" i="0" kern="1200" dirty="0">
                <a:solidFill>
                  <a:schemeClr val="tx1"/>
                </a:solidFill>
                <a:effectLst/>
                <a:latin typeface="ITC Franklin Gothic Std Bk Cd"/>
                <a:ea typeface="ＭＳ Ｐゴシック" pitchFamily="-48" charset="-128"/>
                <a:cs typeface="ＭＳ Ｐゴシック"/>
              </a:rPr>
              <a:t>For example,</a:t>
            </a:r>
            <a:r>
              <a:rPr lang="en-US" sz="1200" i="0" kern="1200" baseline="0" dirty="0">
                <a:solidFill>
                  <a:schemeClr val="tx1"/>
                </a:solidFill>
                <a:effectLst/>
                <a:latin typeface="ITC Franklin Gothic Std Bk Cd"/>
                <a:ea typeface="ＭＳ Ｐゴシック" pitchFamily="-48" charset="-128"/>
                <a:cs typeface="ＭＳ Ｐゴシック"/>
              </a:rPr>
              <a:t> users do not need a TA role to proctor an assessment if they already have a role higher in the hierarchy.</a:t>
            </a:r>
            <a:endParaRPr lang="en-US" sz="1200" i="0" kern="1200" dirty="0">
              <a:solidFill>
                <a:schemeClr val="tx1"/>
              </a:solidFill>
              <a:effectLst/>
              <a:latin typeface="ITC Franklin Gothic Std Bk Cd"/>
              <a:ea typeface="ＭＳ Ｐゴシック" pitchFamily="-48" charset="-128"/>
              <a:cs typeface="ＭＳ Ｐゴシック"/>
            </a:endParaRPr>
          </a:p>
          <a:p>
            <a:endParaRPr lang="en-US" dirty="0"/>
          </a:p>
          <a:p>
            <a:r>
              <a:rPr lang="en-US" dirty="0"/>
              <a:t> The structure of this presentation is based on user role. It includes the following sections:</a:t>
            </a:r>
          </a:p>
          <a:p>
            <a:endParaRPr lang="en-US" dirty="0"/>
          </a:p>
          <a:p>
            <a:pPr marL="171450" indent="-171450">
              <a:buFont typeface="Arial" panose="020B0604020202020204" pitchFamily="34" charset="0"/>
              <a:buChar char="•"/>
            </a:pPr>
            <a:r>
              <a:rPr lang="en-US" dirty="0"/>
              <a:t>District-Level Tasks </a:t>
            </a:r>
          </a:p>
          <a:p>
            <a:pPr marL="171450" indent="-171450">
              <a:buFont typeface="Arial" panose="020B0604020202020204" pitchFamily="34" charset="0"/>
              <a:buChar char="•"/>
            </a:pPr>
            <a:r>
              <a:rPr lang="en-US" dirty="0"/>
              <a:t>School-Level Tasks </a:t>
            </a:r>
          </a:p>
          <a:p>
            <a:pPr marL="171450" indent="-171450">
              <a:buFont typeface="Arial" panose="020B0604020202020204" pitchFamily="34" charset="0"/>
              <a:buChar char="•"/>
            </a:pPr>
            <a:r>
              <a:rPr lang="en-US" dirty="0"/>
              <a:t>Teacher-Level Tasks </a:t>
            </a:r>
          </a:p>
          <a:p>
            <a:pPr marL="171450" indent="-171450">
              <a:buFont typeface="Arial" panose="020B0604020202020204" pitchFamily="34" charset="0"/>
              <a:buChar char="•"/>
            </a:pPr>
            <a:r>
              <a:rPr lang="en-US" dirty="0"/>
              <a:t>Test Administrator (TA)-Level Tasks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latin typeface="Arial" panose="020B0604020202020204" pitchFamily="34" charset="0"/>
                <a:cs typeface="Arial" panose="020B0604020202020204" pitchFamily="34" charset="0"/>
              </a:rPr>
              <a:t>There is information about TIDE relevant to all users. After reviewing this information, you may go directly to the section of this presentation that is specified for your 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latin typeface="Arial" panose="020B0604020202020204" pitchFamily="34" charset="0"/>
                <a:cs typeface="Arial" panose="020B0604020202020204" pitchFamily="34" charset="0"/>
              </a:rPr>
              <a:t>For a complete breakdown of access levels to Idaho Assessment Systems per user role, please refer to the </a:t>
            </a:r>
            <a:r>
              <a:rPr lang="en-US" b="1" baseline="0" dirty="0">
                <a:latin typeface="Arial" panose="020B0604020202020204" pitchFamily="34" charset="0"/>
                <a:cs typeface="Arial" panose="020B0604020202020204" pitchFamily="34" charset="0"/>
              </a:rPr>
              <a:t>2019-2020 User Roles and Access to Idaho Assessment Systems </a:t>
            </a:r>
            <a:r>
              <a:rPr lang="en-US" baseline="0" dirty="0">
                <a:latin typeface="Arial" panose="020B0604020202020204" pitchFamily="34" charset="0"/>
                <a:cs typeface="Arial" panose="020B0604020202020204" pitchFamily="34" charset="0"/>
              </a:rPr>
              <a:t>document located in the resources section of the ISAT portal under the </a:t>
            </a:r>
            <a:r>
              <a:rPr lang="en-US" b="1" i="0" baseline="0" dirty="0">
                <a:latin typeface="Arial" panose="020B0604020202020204" pitchFamily="34" charset="0"/>
                <a:cs typeface="Arial" panose="020B0604020202020204" pitchFamily="34" charset="0"/>
              </a:rPr>
              <a:t>System Information </a:t>
            </a:r>
            <a:r>
              <a:rPr lang="en-US" b="0" i="0" baseline="0" dirty="0">
                <a:latin typeface="Arial" panose="020B0604020202020204" pitchFamily="34" charset="0"/>
                <a:cs typeface="Arial" panose="020B0604020202020204" pitchFamily="34" charset="0"/>
              </a:rPr>
              <a:t>–</a:t>
            </a:r>
            <a:r>
              <a:rPr lang="en-US" b="1" i="0" baseline="0" dirty="0">
                <a:latin typeface="Arial" panose="020B0604020202020204" pitchFamily="34" charset="0"/>
                <a:cs typeface="Arial" panose="020B0604020202020204" pitchFamily="34" charset="0"/>
              </a:rPr>
              <a:t> User Guides </a:t>
            </a:r>
            <a:r>
              <a:rPr lang="en-US" baseline="0" dirty="0">
                <a:latin typeface="Arial" panose="020B0604020202020204" pitchFamily="34" charset="0"/>
                <a:cs typeface="Arial" panose="020B0604020202020204" pitchFamily="34" charset="0"/>
              </a:rPr>
              <a:t>sub-folder</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13063EB2-C203-4E0B-B81C-0429BB0EF5D8}" type="slidenum">
              <a:rPr lang="en-US" smtClean="0"/>
              <a:t>2</a:t>
            </a:fld>
            <a:endParaRPr lang="en-US" dirty="0"/>
          </a:p>
        </p:txBody>
      </p:sp>
    </p:spTree>
    <p:extLst>
      <p:ext uri="{BB962C8B-B14F-4D97-AF65-F5344CB8AC3E}">
        <p14:creationId xmlns:p14="http://schemas.microsoft.com/office/powerpoint/2010/main" val="405403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Students can be enrolled in more than one school or district simultaneously (referred to as “dual-enrolled” students). To dual-enroll a student, users must add the student using the “Add Students” feature or the upload file. When using the “Add Students” feature, if a student is already loaded in TIDE at a district, the user will receive a pop-up message indicating that the student already exists in TIDE.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Confirm the action you would like to take:</a:t>
            </a:r>
          </a:p>
          <a:p>
            <a:pPr marL="171450" indent="-171450">
              <a:buFont typeface="Arial" panose="020B0604020202020204" pitchFamily="34" charset="0"/>
              <a:buChar char="•"/>
            </a:pPr>
            <a:r>
              <a:rPr lang="en-US" baseline="0" dirty="0">
                <a:solidFill>
                  <a:schemeClr val="tx1"/>
                </a:solidFill>
                <a:latin typeface="Arial" panose="020B0604020202020204" pitchFamily="34" charset="0"/>
                <a:cs typeface="Arial" panose="020B0604020202020204" pitchFamily="34" charset="0"/>
              </a:rPr>
              <a:t>add the student to your school (this step dual-enrolls the student); </a:t>
            </a:r>
          </a:p>
          <a:p>
            <a:pPr marL="171450" indent="-171450">
              <a:buFont typeface="Arial" panose="020B0604020202020204" pitchFamily="34" charset="0"/>
              <a:buChar char="•"/>
            </a:pPr>
            <a:r>
              <a:rPr lang="en-US" baseline="0" dirty="0">
                <a:solidFill>
                  <a:schemeClr val="tx1"/>
                </a:solidFill>
                <a:latin typeface="Arial" panose="020B0604020202020204" pitchFamily="34" charset="0"/>
                <a:cs typeface="Arial" panose="020B0604020202020204" pitchFamily="34" charset="0"/>
              </a:rPr>
              <a:t>move the student to your school (this step removes the student from the previous school and does NOT dual-enroll the student)</a:t>
            </a:r>
          </a:p>
          <a:p>
            <a:pPr marL="171450" indent="-171450">
              <a:buFont typeface="Arial" panose="020B0604020202020204" pitchFamily="34" charset="0"/>
              <a:buChar char="•"/>
            </a:pPr>
            <a:r>
              <a:rPr lang="en-US" baseline="0" dirty="0">
                <a:solidFill>
                  <a:schemeClr val="tx1"/>
                </a:solidFill>
                <a:latin typeface="Arial" panose="020B0604020202020204" pitchFamily="34" charset="0"/>
                <a:cs typeface="Arial" panose="020B0604020202020204" pitchFamily="34" charset="0"/>
              </a:rPr>
              <a:t>or cancel. Cancel this step if you were not expecting the student to already be enrolled in TIDE and you are not sure how to proceed.</a:t>
            </a:r>
          </a:p>
        </p:txBody>
      </p:sp>
      <p:sp>
        <p:nvSpPr>
          <p:cNvPr id="4" name="Slide Number Placeholder 3"/>
          <p:cNvSpPr>
            <a:spLocks noGrp="1"/>
          </p:cNvSpPr>
          <p:nvPr>
            <p:ph type="sldNum" sz="quarter" idx="10"/>
          </p:nvPr>
        </p:nvSpPr>
        <p:spPr/>
        <p:txBody>
          <a:bodyPr/>
          <a:lstStyle/>
          <a:p>
            <a:fld id="{13063EB2-C203-4E0B-B81C-0429BB0EF5D8}" type="slidenum">
              <a:rPr lang="en-US" smtClean="0"/>
              <a:t>21</a:t>
            </a:fld>
            <a:endParaRPr lang="en-US" dirty="0"/>
          </a:p>
        </p:txBody>
      </p:sp>
    </p:spTree>
    <p:extLst>
      <p:ext uri="{BB962C8B-B14F-4D97-AF65-F5344CB8AC3E}">
        <p14:creationId xmlns:p14="http://schemas.microsoft.com/office/powerpoint/2010/main" val="3266410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22</a:t>
            </a:fld>
            <a:endParaRPr lang="en-US" dirty="0"/>
          </a:p>
        </p:txBody>
      </p:sp>
    </p:spTree>
    <p:extLst>
      <p:ext uri="{BB962C8B-B14F-4D97-AF65-F5344CB8AC3E}">
        <p14:creationId xmlns:p14="http://schemas.microsoft.com/office/powerpoint/2010/main" val="901583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dual-enrolled students</a:t>
            </a:r>
            <a:r>
              <a:rPr lang="en-US" baseline="0" dirty="0"/>
              <a:t> will have a test ticket available for each district and school they are enrolled in.</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23</a:t>
            </a:fld>
            <a:endParaRPr lang="en-US" dirty="0"/>
          </a:p>
        </p:txBody>
      </p:sp>
    </p:spTree>
    <p:extLst>
      <p:ext uri="{BB962C8B-B14F-4D97-AF65-F5344CB8AC3E}">
        <p14:creationId xmlns:p14="http://schemas.microsoft.com/office/powerpoint/2010/main" val="3726518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student is enrolled in multiple schools (school A and B), then the student's scores will be aggregated to both schools A and B and both schools will be able to access student’s score reports. </a:t>
            </a:r>
          </a:p>
        </p:txBody>
      </p:sp>
      <p:sp>
        <p:nvSpPr>
          <p:cNvPr id="4" name="Slide Number Placeholder 3"/>
          <p:cNvSpPr>
            <a:spLocks noGrp="1"/>
          </p:cNvSpPr>
          <p:nvPr>
            <p:ph type="sldNum" sz="quarter" idx="10"/>
          </p:nvPr>
        </p:nvSpPr>
        <p:spPr/>
        <p:txBody>
          <a:bodyPr/>
          <a:lstStyle/>
          <a:p>
            <a:fld id="{13063EB2-C203-4E0B-B81C-0429BB0EF5D8}" type="slidenum">
              <a:rPr lang="en-US" smtClean="0"/>
              <a:t>24</a:t>
            </a:fld>
            <a:endParaRPr lang="en-US" dirty="0"/>
          </a:p>
        </p:txBody>
      </p:sp>
    </p:spTree>
    <p:extLst>
      <p:ext uri="{BB962C8B-B14F-4D97-AF65-F5344CB8AC3E}">
        <p14:creationId xmlns:p14="http://schemas.microsoft.com/office/powerpoint/2010/main" val="3949067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25</a:t>
            </a:fld>
            <a:endParaRPr lang="en-US" dirty="0"/>
          </a:p>
        </p:txBody>
      </p:sp>
    </p:spTree>
    <p:extLst>
      <p:ext uri="{BB962C8B-B14F-4D97-AF65-F5344CB8AC3E}">
        <p14:creationId xmlns:p14="http://schemas.microsoft.com/office/powerpoint/2010/main" val="4210190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Students</a:t>
            </a:r>
            <a:r>
              <a:rPr lang="en-US" b="0" dirty="0">
                <a:latin typeface="Arial" panose="020B0604020202020204" pitchFamily="34" charset="0"/>
                <a:cs typeface="Arial" panose="020B0604020202020204" pitchFamily="34" charset="0"/>
              </a:rPr>
              <a:t> task menu, the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View/Edit/Export Students</a:t>
            </a:r>
            <a:r>
              <a:rPr lang="en-US" dirty="0">
                <a:latin typeface="Arial" panose="020B0604020202020204" pitchFamily="34" charset="0"/>
                <a:cs typeface="Arial" panose="020B0604020202020204" pitchFamily="34" charset="0"/>
              </a:rPr>
              <a:t> page includes a form for setting selection criteria to retrieve students. Required criteria, such as the district and school, are marked with asterisks. Other criteria are optional, such as the EDUID, the student’s first or last name, and the grade level. </a:t>
            </a:r>
          </a:p>
          <a:p>
            <a:pPr defTabSz="916497">
              <a:defRPr/>
            </a:pPr>
            <a:endParaRPr lang="en-US" dirty="0">
              <a:latin typeface="Arial" panose="020B0604020202020204" pitchFamily="34" charset="0"/>
              <a:cs typeface="Arial" panose="020B0604020202020204" pitchFamily="34" charset="0"/>
            </a:endParaRPr>
          </a:p>
          <a:p>
            <a:pPr defTabSz="916497"/>
            <a:r>
              <a:rPr lang="en-US" dirty="0">
                <a:latin typeface="Arial" panose="020B0604020202020204" pitchFamily="34" charset="0"/>
                <a:cs typeface="Arial" panose="020B0604020202020204" pitchFamily="34" charset="0"/>
              </a:rPr>
              <a:t>You can further refine your search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students you can retrieve on this page are limited by your role’s scope. As a district-level user, you can retrieve students enrolled within your district. </a:t>
            </a:r>
          </a:p>
          <a:p>
            <a:pPr defTabSz="916497">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26</a:t>
            </a:fld>
            <a:endParaRPr lang="en-US" dirty="0"/>
          </a:p>
        </p:txBody>
      </p:sp>
    </p:spTree>
    <p:extLst>
      <p:ext uri="{BB962C8B-B14F-4D97-AF65-F5344CB8AC3E}">
        <p14:creationId xmlns:p14="http://schemas.microsoft.com/office/powerpoint/2010/main" val="2827311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you’ll see a message asking whether you would like to view the results of your search, export the list of students to the Secure File Center, or modify your search criteria and try again. If you choose to export the results to the Secure File Center, you will receive an email when the file is ready for you to download.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When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View Results</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a:t>
            </a:r>
            <a:r>
              <a:rPr lang="en-US" dirty="0">
                <a:latin typeface="Arial" panose="020B0604020202020204" pitchFamily="34" charset="0"/>
                <a:cs typeface="Arial" panose="020B0604020202020204" pitchFamily="34" charset="0"/>
              </a:rPr>
              <a:t>TIDE will display all the students satisfying the search criteria. </a:t>
            </a:r>
            <a:r>
              <a:rPr lang="en-US" altLang="en-US" dirty="0">
                <a:latin typeface="Arial" panose="020B0604020202020204" pitchFamily="34" charset="0"/>
                <a:cs typeface="Arial" panose="020B0604020202020204" pitchFamily="34" charset="0"/>
              </a:rPr>
              <a:t>You can edit a student’s information, including test settings and accommodations, by clicking the green pencil icon.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Print or export student information or delete students from TIDE by selecting the desired students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Export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 </a:t>
            </a:r>
            <a:r>
              <a:rPr lang="en-US" altLang="en-US" dirty="0">
                <a:latin typeface="Arial" panose="020B0604020202020204" pitchFamily="34" charset="0"/>
                <a:cs typeface="Arial" panose="020B0604020202020204" pitchFamily="34" charset="0"/>
              </a:rPr>
              <a:t>button above the search results.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export the retrieved results to the </a:t>
            </a:r>
            <a:r>
              <a:rPr lang="en-US" altLang="en-US" b="0" i="1" dirty="0">
                <a:latin typeface="Arial" panose="020B0604020202020204" pitchFamily="34" charset="0"/>
                <a:cs typeface="Arial" panose="020B0604020202020204" pitchFamily="34" charset="0"/>
              </a:rPr>
              <a:t>Secure File Center</a:t>
            </a:r>
            <a:r>
              <a:rPr lang="en-US" altLang="en-US" b="0" i="0" dirty="0">
                <a:latin typeface="Arial" panose="020B0604020202020204" pitchFamily="34" charset="0"/>
                <a:cs typeface="Arial" panose="020B0604020202020204" pitchFamily="34" charset="0"/>
              </a:rPr>
              <a:t>, click </a:t>
            </a:r>
            <a:r>
              <a:rPr lang="en-US" altLang="en-US" b="1" i="0" dirty="0">
                <a:latin typeface="Arial" panose="020B0604020202020204" pitchFamily="34" charset="0"/>
                <a:cs typeface="Arial" panose="020B0604020202020204" pitchFamily="34" charset="0"/>
              </a:rPr>
              <a:t>Export to Secure File Center</a:t>
            </a:r>
            <a:r>
              <a:rPr lang="en-US" altLang="en-US" b="0" i="0" dirty="0">
                <a:latin typeface="Arial" panose="020B0604020202020204" pitchFamily="34" charset="0"/>
                <a:cs typeface="Arial" panose="020B0604020202020204" pitchFamily="34" charset="0"/>
              </a:rPr>
              <a:t> and select the file format (CSV or Excel) in which the data should be exported. You can navigate away from the page and perform other tasks if required. When your file is available for download, you will receive an email to the email account registered in TIDE. After receiving the email, you can download the exported file from the </a:t>
            </a:r>
            <a:r>
              <a:rPr lang="en-US" altLang="en-US" b="1" i="1" dirty="0">
                <a:latin typeface="Arial" panose="020B0604020202020204" pitchFamily="34" charset="0"/>
                <a:cs typeface="Arial" panose="020B0604020202020204" pitchFamily="34" charset="0"/>
              </a:rPr>
              <a:t>Secure File Center</a:t>
            </a:r>
            <a:r>
              <a:rPr lang="en-US" altLang="en-US" b="0" i="0" dirty="0">
                <a:latin typeface="Arial" panose="020B0604020202020204" pitchFamily="34" charset="0"/>
                <a:cs typeface="Arial" panose="020B0604020202020204" pitchFamily="34" charset="0"/>
              </a:rPr>
              <a:t>.</a:t>
            </a:r>
            <a:endParaRPr lang="en-US" altLang="en-US" i="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27</a:t>
            </a:fld>
            <a:endParaRPr lang="en-US" dirty="0"/>
          </a:p>
        </p:txBody>
      </p:sp>
    </p:spTree>
    <p:extLst>
      <p:ext uri="{BB962C8B-B14F-4D97-AF65-F5344CB8AC3E}">
        <p14:creationId xmlns:p14="http://schemas.microsoft.com/office/powerpoint/2010/main" val="4145774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A student can also be moved to a different school as long as </a:t>
            </a:r>
            <a:r>
              <a:rPr lang="en-US" sz="1200" kern="1200" dirty="0">
                <a:solidFill>
                  <a:schemeClr val="tx1"/>
                </a:solidFill>
                <a:effectLst/>
                <a:latin typeface="+mn-lt"/>
                <a:ea typeface="+mn-ea"/>
                <a:cs typeface="+mn-cs"/>
              </a:rPr>
              <a:t>you are associated with both schools</a:t>
            </a:r>
            <a:r>
              <a:rPr lang="en-US" dirty="0">
                <a:latin typeface="Arial" panose="020B0604020202020204" pitchFamily="34" charset="0"/>
                <a:cs typeface="Arial" panose="020B0604020202020204" pitchFamily="34" charset="0"/>
              </a:rPr>
              <a:t>. This task can be performed by </a:t>
            </a:r>
            <a:r>
              <a:rPr lang="en-US" i="0" baseline="0" dirty="0">
                <a:latin typeface="Arial" panose="020B0604020202020204" pitchFamily="34" charset="0"/>
                <a:cs typeface="Arial" panose="020B0604020202020204" pitchFamily="34" charset="0"/>
              </a:rPr>
              <a:t>your user role only</a:t>
            </a:r>
            <a:r>
              <a:rPr lang="en-US" dirty="0">
                <a:latin typeface="Arial" panose="020B0604020202020204" pitchFamily="34" charset="0"/>
                <a:cs typeface="Arial" panose="020B0604020202020204" pitchFamily="34" charset="0"/>
              </a:rPr>
              <a:t>. </a:t>
            </a:r>
          </a:p>
          <a:p>
            <a:pPr marL="0" marR="0" lvl="0" indent="0" algn="l" defTabSz="916497"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On the </a:t>
            </a:r>
            <a:r>
              <a:rPr lang="en-US" i="1" dirty="0">
                <a:latin typeface="Arial" panose="020B0604020202020204" pitchFamily="34" charset="0"/>
                <a:cs typeface="Arial" panose="020B0604020202020204" pitchFamily="34" charset="0"/>
              </a:rPr>
              <a:t>Search Students </a:t>
            </a:r>
            <a:r>
              <a:rPr lang="en-US" baseline="0" dirty="0">
                <a:latin typeface="Arial" panose="020B0604020202020204" pitchFamily="34" charset="0"/>
                <a:cs typeface="Arial" panose="020B0604020202020204" pitchFamily="34" charset="0"/>
              </a:rPr>
              <a:t>results p</a:t>
            </a:r>
            <a:r>
              <a:rPr lang="en-US" dirty="0">
                <a:latin typeface="Arial" panose="020B0604020202020204" pitchFamily="34" charset="0"/>
                <a:cs typeface="Arial" panose="020B0604020202020204" pitchFamily="34" charset="0"/>
              </a:rPr>
              <a:t>age, select the student and click the </a:t>
            </a:r>
            <a:r>
              <a:rPr lang="en-US" b="1" dirty="0">
                <a:latin typeface="Arial" panose="020B0604020202020204" pitchFamily="34" charset="0"/>
                <a:cs typeface="Arial" panose="020B0604020202020204" pitchFamily="34" charset="0"/>
              </a:rPr>
              <a:t>Move to Other School</a:t>
            </a:r>
            <a:r>
              <a:rPr lang="en-US" dirty="0">
                <a:latin typeface="Arial" panose="020B0604020202020204" pitchFamily="34" charset="0"/>
                <a:cs typeface="Arial" panose="020B0604020202020204" pitchFamily="34" charset="0"/>
              </a:rPr>
              <a:t> button. A pop-up page will appear. From the </a:t>
            </a:r>
            <a:r>
              <a:rPr lang="en-US" sz="1200" i="1" kern="1200" dirty="0">
                <a:solidFill>
                  <a:schemeClr val="tx1"/>
                </a:solidFill>
                <a:effectLst/>
                <a:latin typeface="+mn-lt"/>
                <a:ea typeface="+mn-ea"/>
                <a:cs typeface="+mn-cs"/>
              </a:rPr>
              <a:t>District</a:t>
            </a:r>
            <a:r>
              <a:rPr lang="en-US" sz="1200" kern="1200" dirty="0">
                <a:solidFill>
                  <a:schemeClr val="tx1"/>
                </a:solidFill>
                <a:effectLst/>
                <a:latin typeface="+mn-lt"/>
                <a:ea typeface="+mn-ea"/>
                <a:cs typeface="+mn-cs"/>
              </a:rPr>
              <a:t> drop-down list, select the district to which you want to move the student. From the </a:t>
            </a:r>
            <a:r>
              <a:rPr lang="en-US" sz="1200" i="1" kern="1200" dirty="0">
                <a:solidFill>
                  <a:schemeClr val="tx1"/>
                </a:solidFill>
                <a:effectLst/>
                <a:latin typeface="+mn-lt"/>
                <a:ea typeface="+mn-ea"/>
                <a:cs typeface="+mn-cs"/>
              </a:rPr>
              <a:t>School</a:t>
            </a:r>
            <a:r>
              <a:rPr lang="en-US" sz="1200" kern="1200" dirty="0">
                <a:solidFill>
                  <a:schemeClr val="tx1"/>
                </a:solidFill>
                <a:effectLst/>
                <a:latin typeface="+mn-lt"/>
                <a:ea typeface="+mn-ea"/>
                <a:cs typeface="+mn-cs"/>
              </a:rPr>
              <a:t> drop-down list, select the school to which you want to move the student. Click </a:t>
            </a:r>
            <a:r>
              <a:rPr lang="en-US" sz="1200" b="1" kern="1200" dirty="0">
                <a:solidFill>
                  <a:schemeClr val="tx1"/>
                </a:solidFill>
                <a:effectLst/>
                <a:latin typeface="+mn-lt"/>
                <a:ea typeface="+mn-ea"/>
                <a:cs typeface="+mn-cs"/>
              </a:rPr>
              <a:t>Yes</a:t>
            </a:r>
            <a:r>
              <a:rPr lang="en-US" sz="1200" kern="1200" dirty="0">
                <a:solidFill>
                  <a:schemeClr val="tx1"/>
                </a:solidFill>
                <a:effectLst/>
                <a:latin typeface="+mn-lt"/>
                <a:ea typeface="+mn-ea"/>
                <a:cs typeface="+mn-cs"/>
              </a:rPr>
              <a:t>. After TIDE moves the student, an affirmation message appears.</a:t>
            </a:r>
          </a:p>
          <a:p>
            <a:pPr marL="0" marR="0" lvl="0" indent="0" algn="l" defTabSz="916497"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6497"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Please note, this button should only be used to </a:t>
            </a:r>
            <a:r>
              <a:rPr lang="en-US" b="1" baseline="0" dirty="0">
                <a:latin typeface="Arial" panose="020B0604020202020204" pitchFamily="34" charset="0"/>
                <a:cs typeface="Arial" panose="020B0604020202020204" pitchFamily="34" charset="0"/>
              </a:rPr>
              <a:t>move students</a:t>
            </a:r>
            <a:r>
              <a:rPr lang="en-US" baseline="0" dirty="0">
                <a:latin typeface="Arial" panose="020B0604020202020204" pitchFamily="34" charset="0"/>
                <a:cs typeface="Arial" panose="020B0604020202020204" pitchFamily="34" charset="0"/>
              </a:rPr>
              <a:t>; it should not be used to delete them from your district/school. A student should </a:t>
            </a:r>
            <a:r>
              <a:rPr lang="en-US" u="sng" baseline="0" dirty="0">
                <a:latin typeface="Arial" panose="020B0604020202020204" pitchFamily="34" charset="0"/>
                <a:cs typeface="Arial" panose="020B0604020202020204" pitchFamily="34" charset="0"/>
              </a:rPr>
              <a:t>no</a:t>
            </a:r>
            <a:r>
              <a:rPr lang="en-US" baseline="0" dirty="0">
                <a:latin typeface="Arial" panose="020B0604020202020204" pitchFamily="34" charset="0"/>
                <a:cs typeface="Arial" panose="020B0604020202020204" pitchFamily="34" charset="0"/>
              </a:rPr>
              <a:t> longer be moved via an Upload Students file. If a user attempts to move the student this way, the student will automatically be dual-enrolled. In which case, the student will need to be deleted from their old school.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28</a:t>
            </a:fld>
            <a:endParaRPr lang="en-US" dirty="0"/>
          </a:p>
        </p:txBody>
      </p:sp>
    </p:spTree>
    <p:extLst>
      <p:ext uri="{BB962C8B-B14F-4D97-AF65-F5344CB8AC3E}">
        <p14:creationId xmlns:p14="http://schemas.microsoft.com/office/powerpoint/2010/main" val="1306712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TIDE maintains student test settings and accommodations, such as print on demand and text-to-speech.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Test Settings and Tools </a:t>
            </a:r>
            <a:r>
              <a:rPr lang="en-US" baseline="0" dirty="0">
                <a:solidFill>
                  <a:schemeClr val="tx1"/>
                </a:solidFill>
                <a:latin typeface="Arial" panose="020B0604020202020204" pitchFamily="34" charset="0"/>
                <a:cs typeface="Arial" panose="020B0604020202020204" pitchFamily="34" charset="0"/>
              </a:rPr>
              <a:t>task menu allows you to view, edit, or upload test settings and tools.</a:t>
            </a:r>
            <a:endParaRPr lang="en-US" dirty="0"/>
          </a:p>
          <a:p>
            <a:pPr defTabSz="916497">
              <a:defRPr/>
            </a:pPr>
            <a:endParaRPr lang="en-US" dirty="0">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Test Settings and Tools can be added in the same two ways as User</a:t>
            </a:r>
            <a:r>
              <a:rPr lang="en-US" baseline="0" dirty="0">
                <a:solidFill>
                  <a:schemeClr val="tx1"/>
                </a:solidFill>
                <a:latin typeface="Arial" panose="020B0604020202020204" pitchFamily="34" charset="0"/>
                <a:cs typeface="Arial" panose="020B0604020202020204" pitchFamily="34" charset="0"/>
              </a:rPr>
              <a:t>s or Students: via individual edits or through a mass file upload. The upload file template is available in Excel or CSV formats. No changes have been made to the format of the </a:t>
            </a:r>
            <a:r>
              <a:rPr lang="en-US" i="1" baseline="0" dirty="0">
                <a:solidFill>
                  <a:schemeClr val="tx1"/>
                </a:solidFill>
                <a:latin typeface="Arial" panose="020B0604020202020204" pitchFamily="34" charset="0"/>
                <a:cs typeface="Arial" panose="020B0604020202020204" pitchFamily="34" charset="0"/>
              </a:rPr>
              <a:t>Upload Students Settings </a:t>
            </a:r>
            <a:r>
              <a:rPr lang="en-US" baseline="0" dirty="0">
                <a:solidFill>
                  <a:schemeClr val="tx1"/>
                </a:solidFill>
                <a:latin typeface="Arial" panose="020B0604020202020204" pitchFamily="34" charset="0"/>
                <a:cs typeface="Arial" panose="020B0604020202020204" pitchFamily="34" charset="0"/>
              </a:rPr>
              <a:t>file this year.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search</a:t>
            </a:r>
            <a:r>
              <a:rPr lang="en-US" baseline="0" dirty="0">
                <a:latin typeface="Arial" panose="020B0604020202020204" pitchFamily="34" charset="0"/>
                <a:cs typeface="Arial" panose="020B0604020202020204" pitchFamily="34" charset="0"/>
              </a:rPr>
              <a:t> feature works similarly to the Users and Students search features.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a:t>
            </a:r>
            <a:r>
              <a:rPr lang="en-US" b="1"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Test Settings and Tools can be printed, exported or deleted from the </a:t>
            </a:r>
            <a:r>
              <a:rPr lang="en-US" altLang="en-US" i="1" dirty="0">
                <a:latin typeface="Arial" panose="020B0604020202020204" pitchFamily="34" charset="0"/>
                <a:cs typeface="Arial" panose="020B0604020202020204" pitchFamily="34" charset="0"/>
              </a:rPr>
              <a:t>Search Results </a:t>
            </a:r>
            <a:r>
              <a:rPr lang="en-US" altLang="en-US" dirty="0">
                <a:latin typeface="Arial" panose="020B0604020202020204" pitchFamily="34" charset="0"/>
                <a:cs typeface="Arial" panose="020B0604020202020204" pitchFamily="34" charset="0"/>
              </a:rPr>
              <a:t>page. </a:t>
            </a:r>
          </a:p>
        </p:txBody>
      </p:sp>
      <p:sp>
        <p:nvSpPr>
          <p:cNvPr id="4" name="Slide Number Placeholder 3"/>
          <p:cNvSpPr>
            <a:spLocks noGrp="1"/>
          </p:cNvSpPr>
          <p:nvPr>
            <p:ph type="sldNum" sz="quarter" idx="10"/>
          </p:nvPr>
        </p:nvSpPr>
        <p:spPr/>
        <p:txBody>
          <a:bodyPr/>
          <a:lstStyle/>
          <a:p>
            <a:fld id="{13063EB2-C203-4E0B-B81C-0429BB0EF5D8}" type="slidenum">
              <a:rPr lang="en-US" smtClean="0"/>
              <a:t>29</a:t>
            </a:fld>
            <a:endParaRPr lang="en-US" dirty="0"/>
          </a:p>
        </p:txBody>
      </p:sp>
    </p:spTree>
    <p:extLst>
      <p:ext uri="{BB962C8B-B14F-4D97-AF65-F5344CB8AC3E}">
        <p14:creationId xmlns:p14="http://schemas.microsoft.com/office/powerpoint/2010/main" val="1619647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Add Roster page contains two panels</a:t>
            </a:r>
            <a:r>
              <a:rPr lang="en-US" u="none" dirty="0"/>
              <a:t>, a </a:t>
            </a:r>
            <a:r>
              <a:rPr lang="en-US" i="1" u="none" dirty="0"/>
              <a:t>Find and Select Students </a:t>
            </a:r>
            <a:r>
              <a:rPr lang="en-US" u="none" dirty="0"/>
              <a:t>panel and a </a:t>
            </a:r>
            <a:r>
              <a:rPr lang="en-US" i="1" u="none" dirty="0"/>
              <a:t>Roster Details </a:t>
            </a:r>
            <a:r>
              <a:rPr lang="en-US" u="none" dirty="0"/>
              <a:t>panel.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search for students, complete the student search fields in the Find and Select Students panel. The fields marked with an asterisk are mandatory. You can further refine your search by selecting criteria under the Additional Fields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Refine the list of available students by completing the fields in the Add Students to the Roster panel. Then, click Search.</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30</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35221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The</a:t>
            </a:r>
            <a:r>
              <a:rPr lang="en-US" i="0" dirty="0"/>
              <a:t> </a:t>
            </a:r>
            <a:r>
              <a:rPr lang="en-US" i="1" dirty="0"/>
              <a:t>TIDE </a:t>
            </a:r>
            <a:r>
              <a:rPr lang="en-US" i="1" baseline="0" dirty="0"/>
              <a:t>User Guide </a:t>
            </a:r>
            <a:r>
              <a:rPr lang="en-US" i="0" dirty="0"/>
              <a:t>is available under the </a:t>
            </a:r>
            <a:r>
              <a:rPr lang="en-US" b="1" i="0" dirty="0"/>
              <a:t>Resources</a:t>
            </a:r>
            <a:r>
              <a:rPr lang="en-US" i="0" dirty="0"/>
              <a:t> tab on the Idaho Portal</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Additional TIDE resources such as the </a:t>
            </a:r>
            <a:r>
              <a:rPr lang="en-US" i="1" baseline="0" dirty="0"/>
              <a:t>TIDE Quick Guide </a:t>
            </a:r>
            <a:r>
              <a:rPr lang="en-US" i="0" baseline="0" dirty="0"/>
              <a:t>and the </a:t>
            </a:r>
            <a:r>
              <a:rPr lang="en-US" i="1" baseline="0" dirty="0"/>
              <a:t>Dual Enrollment in TIDE Quick Guide </a:t>
            </a:r>
            <a:r>
              <a:rPr lang="en-US" i="0" baseline="0" dirty="0"/>
              <a:t>can be found in </a:t>
            </a:r>
            <a:r>
              <a:rPr lang="en-US" b="1" i="0" baseline="0" dirty="0"/>
              <a:t>Resources</a:t>
            </a:r>
            <a:r>
              <a:rPr lang="en-US" i="0" baseline="0" dirty="0"/>
              <a:t>. </a:t>
            </a:r>
            <a:endParaRPr lang="en-US" i="0" dirty="0"/>
          </a:p>
        </p:txBody>
      </p:sp>
      <p:sp>
        <p:nvSpPr>
          <p:cNvPr id="4" name="Slide Number Placeholder 3"/>
          <p:cNvSpPr>
            <a:spLocks noGrp="1"/>
          </p:cNvSpPr>
          <p:nvPr>
            <p:ph type="sldNum" sz="quarter" idx="5"/>
          </p:nvPr>
        </p:nvSpPr>
        <p:spPr/>
        <p:txBody>
          <a:bodyPr/>
          <a:lstStyle/>
          <a:p>
            <a:fld id="{13063EB2-C203-4E0B-B81C-0429BB0EF5D8}" type="slidenum">
              <a:rPr lang="en-US" smtClean="0"/>
              <a:t>3</a:t>
            </a:fld>
            <a:endParaRPr lang="en-US" dirty="0"/>
          </a:p>
        </p:txBody>
      </p:sp>
    </p:spTree>
    <p:extLst>
      <p:ext uri="{BB962C8B-B14F-4D97-AF65-F5344CB8AC3E}">
        <p14:creationId xmlns:p14="http://schemas.microsoft.com/office/powerpoint/2010/main" val="3936111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students listed in the Search Results panel are available to be added to the roster.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First, in the </a:t>
            </a:r>
            <a:r>
              <a:rPr lang="en-US" b="0" i="1" u="none" dirty="0"/>
              <a:t>Roster Details </a:t>
            </a:r>
            <a:r>
              <a:rPr lang="en-US" b="0" u="none" dirty="0"/>
              <a:t>panel, enter </a:t>
            </a:r>
            <a:r>
              <a:rPr lang="en-US" b="0" dirty="0"/>
              <a:t>a name for the roster and select the teacher who should be associated with the roster.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add students to the new roster. To add a single student to the roster, click the plus sign next to a student in the left column. You can add all available students to the roster by clicking Add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display under Selected Students as they are added to the roster.</a:t>
            </a:r>
          </a:p>
          <a:p>
            <a:endParaRPr lang="en-US" dirty="0"/>
          </a:p>
          <a:p>
            <a:r>
              <a:rPr lang="en-US" dirty="0"/>
              <a:t>To remove a single student from the roster, click the X next to a student in the right column. Remove all students from the roster by clicking Remove All. </a:t>
            </a:r>
            <a:r>
              <a:rPr lang="en-US" b="0" dirty="0"/>
              <a:t>click </a:t>
            </a:r>
            <a:r>
              <a:rPr lang="en-US" b="0" i="0" dirty="0"/>
              <a:t>Save</a:t>
            </a:r>
            <a:r>
              <a:rPr lang="en-US" b="0" i="1" dirty="0"/>
              <a:t> </a:t>
            </a:r>
            <a:r>
              <a:rPr lang="en-US" b="0" dirty="0"/>
              <a:t>to save the roster.</a:t>
            </a:r>
            <a:endParaRPr lang="en-US" dirty="0"/>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31</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589245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Quick Roster tab can be utilized to create a complete roster from a group of students. To search for students, complete the fields in the Quick Roster panel. You can further refine your search by selecting criteria under the Additional Fields section. click Create Quick Roster.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students who meet the criteria in your search are automatically added to the roster. You can manually remove students by clicking the X next to individual students or click Remove All from the top of the grid. click Save to create your roster.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dirty="0"/>
          </a:p>
        </p:txBody>
      </p:sp>
    </p:spTree>
    <p:extLst>
      <p:ext uri="{BB962C8B-B14F-4D97-AF65-F5344CB8AC3E}">
        <p14:creationId xmlns:p14="http://schemas.microsoft.com/office/powerpoint/2010/main" val="1036633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rosters into TIDE is to use the </a:t>
            </a:r>
            <a:r>
              <a:rPr lang="en-US" b="1" baseline="0" dirty="0">
                <a:solidFill>
                  <a:schemeClr val="tx1"/>
                </a:solidFill>
                <a:latin typeface="Arial" panose="020B0604020202020204" pitchFamily="34" charset="0"/>
                <a:cs typeface="Arial" panose="020B0604020202020204" pitchFamily="34" charset="0"/>
              </a:rPr>
              <a:t>Upload Rosters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This task is performed by following the same steps used to upload new users and students: download a template file, enter information into the template, save, and click </a:t>
            </a:r>
            <a:r>
              <a:rPr lang="en-US" b="0"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Browse </a:t>
            </a:r>
            <a:r>
              <a:rPr lang="en-US" b="0" baseline="0" dirty="0">
                <a:solidFill>
                  <a:schemeClr val="tx1"/>
                </a:solidFill>
                <a:latin typeface="Arial" panose="020B0604020202020204" pitchFamily="34" charset="0"/>
                <a:cs typeface="Arial" panose="020B0604020202020204" pitchFamily="34" charset="0"/>
              </a:rPr>
              <a:t>button to locate the file and upload it to TIDE.</a:t>
            </a:r>
          </a:p>
          <a:p>
            <a:endParaRPr lang="en-US" b="0" baseline="0" dirty="0">
              <a:solidFill>
                <a:schemeClr val="tx1"/>
              </a:solidFill>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View/Edit/Export Roster</a:t>
            </a:r>
            <a:r>
              <a:rPr lang="en-US" dirty="0">
                <a:latin typeface="Arial" panose="020B0604020202020204" pitchFamily="34" charset="0"/>
                <a:cs typeface="Arial" panose="020B0604020202020204" pitchFamily="34" charset="0"/>
              </a:rPr>
              <a:t> page includes a form for setting selection criteria to retrieve rosters. In this example, the district,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school criteria, and roster type are required. </a:t>
            </a:r>
            <a:r>
              <a:rPr lang="en-US" u="sng" dirty="0">
                <a:solidFill>
                  <a:srgbClr val="FF0000"/>
                </a:solidFill>
                <a:latin typeface="Arial" panose="020B0604020202020204" pitchFamily="34" charset="0"/>
                <a:cs typeface="Arial" panose="020B0604020202020204" pitchFamily="34" charset="0"/>
              </a:rPr>
              <a:t>Please be aware Idaho only uses </a:t>
            </a:r>
            <a:r>
              <a:rPr lang="en-US" i="1" u="sng" dirty="0">
                <a:solidFill>
                  <a:srgbClr val="FF0000"/>
                </a:solidFill>
                <a:latin typeface="Arial" panose="020B0604020202020204" pitchFamily="34" charset="0"/>
                <a:cs typeface="Arial" panose="020B0604020202020204" pitchFamily="34" charset="0"/>
              </a:rPr>
              <a:t>User Defined </a:t>
            </a:r>
            <a:r>
              <a:rPr lang="en-US" u="sng" dirty="0">
                <a:solidFill>
                  <a:srgbClr val="FF0000"/>
                </a:solidFill>
                <a:latin typeface="Arial" panose="020B0604020202020204" pitchFamily="34" charset="0"/>
                <a:cs typeface="Arial" panose="020B0604020202020204" pitchFamily="34" charset="0"/>
              </a:rPr>
              <a:t>rosters</a:t>
            </a:r>
            <a:r>
              <a:rPr lang="en-US"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Print or delete rosters from TIDE by selecting the desired rosters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 above the search results. </a:t>
            </a:r>
            <a:endParaRPr lang="en-US" dirty="0">
              <a:latin typeface="Arial" panose="020B0604020202020204" pitchFamily="34" charset="0"/>
              <a:cs typeface="Arial" panose="020B0604020202020204" pitchFamily="34" charset="0"/>
            </a:endParaRP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Click the pencil icon next to a roster </a:t>
            </a:r>
            <a:r>
              <a:rPr lang="en-US" dirty="0"/>
              <a:t>to view or edit its details. The </a:t>
            </a:r>
            <a:r>
              <a:rPr lang="en-US" b="1" dirty="0"/>
              <a:t>Edit Roster</a:t>
            </a:r>
            <a:r>
              <a:rPr lang="en-US" dirty="0"/>
              <a:t> form will appear. This form is similar to the form used to add rosters, and you may edit the roster name, teacher name, and students in the roster in the same way that you would for a new roster.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33</a:t>
            </a:fld>
            <a:endParaRPr lang="en-US" dirty="0"/>
          </a:p>
        </p:txBody>
      </p:sp>
    </p:spTree>
    <p:extLst>
      <p:ext uri="{BB962C8B-B14F-4D97-AF65-F5344CB8AC3E}">
        <p14:creationId xmlns:p14="http://schemas.microsoft.com/office/powerpoint/2010/main" val="3777435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34</a:t>
            </a:fld>
            <a:endParaRPr lang="en-US" dirty="0"/>
          </a:p>
        </p:txBody>
      </p:sp>
    </p:spTree>
    <p:extLst>
      <p:ext uri="{BB962C8B-B14F-4D97-AF65-F5344CB8AC3E}">
        <p14:creationId xmlns:p14="http://schemas.microsoft.com/office/powerpoint/2010/main" val="1269773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Secure Testing Materials</a:t>
            </a:r>
            <a:r>
              <a:rPr lang="en-US" dirty="0">
                <a:latin typeface="Arial" panose="020B0604020202020204" pitchFamily="34" charset="0"/>
                <a:cs typeface="Arial" panose="020B0604020202020204" pitchFamily="34" charset="0"/>
              </a:rPr>
              <a:t> page stores secure documentation. Materials that can only be accessed by your user role will be stored here. You can also access your Secure File Center on this page. The Secure File Center serves as a secure repository for files containing data that you have exported in TIDE and other CAI systems. When you choose to export search results to the Secure File Center, TIDE sends you an email when the export task in completed and the file is available in the Secure File Center for download. </a:t>
            </a:r>
          </a:p>
        </p:txBody>
      </p:sp>
      <p:sp>
        <p:nvSpPr>
          <p:cNvPr id="4" name="Slide Number Placeholder 3"/>
          <p:cNvSpPr>
            <a:spLocks noGrp="1"/>
          </p:cNvSpPr>
          <p:nvPr>
            <p:ph type="sldNum" sz="quarter" idx="10"/>
          </p:nvPr>
        </p:nvSpPr>
        <p:spPr/>
        <p:txBody>
          <a:bodyPr/>
          <a:lstStyle/>
          <a:p>
            <a:fld id="{13063EB2-C203-4E0B-B81C-0429BB0EF5D8}" type="slidenum">
              <a:rPr lang="en-US" smtClean="0"/>
              <a:t>35</a:t>
            </a:fld>
            <a:endParaRPr lang="en-US" dirty="0"/>
          </a:p>
        </p:txBody>
      </p:sp>
    </p:spTree>
    <p:extLst>
      <p:ext uri="{BB962C8B-B14F-4D97-AF65-F5344CB8AC3E}">
        <p14:creationId xmlns:p14="http://schemas.microsoft.com/office/powerpoint/2010/main" val="3887755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Using</a:t>
            </a:r>
            <a:r>
              <a:rPr lang="en-US" baseline="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Print Testing Tickets </a:t>
            </a:r>
            <a:r>
              <a:rPr lang="en-US" b="0" i="0" u="none" dirty="0">
                <a:latin typeface="Arial" panose="020B0604020202020204" pitchFamily="34" charset="0"/>
                <a:cs typeface="Arial" panose="020B0604020202020204" pitchFamily="34" charset="0"/>
              </a:rPr>
              <a:t>feature</a:t>
            </a:r>
            <a:r>
              <a:rPr lang="en-US" b="0" i="0" u="none"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allows users to print</a:t>
            </a:r>
            <a:r>
              <a:rPr lang="en-US" sz="1200" kern="1200" dirty="0">
                <a:solidFill>
                  <a:schemeClr val="tx1"/>
                </a:solidFill>
                <a:effectLst/>
                <a:latin typeface="ITC Franklin Gothic Std Bk Cd"/>
                <a:ea typeface="ＭＳ Ｐゴシック" pitchFamily="-48" charset="-128"/>
                <a:cs typeface="ＭＳ Ｐゴシック"/>
              </a:rPr>
              <a:t> a hard-copy form from either a student list or a roster list that includes a student’s name as it must appear when the student logs</a:t>
            </a:r>
            <a:r>
              <a:rPr lang="en-US" sz="1200" kern="1200" baseline="0" dirty="0">
                <a:solidFill>
                  <a:schemeClr val="tx1"/>
                </a:solidFill>
                <a:effectLst/>
                <a:latin typeface="ITC Franklin Gothic Std Bk Cd"/>
                <a:ea typeface="ＭＳ Ｐゴシック" pitchFamily="-48" charset="-128"/>
                <a:cs typeface="ＭＳ Ｐゴシック"/>
              </a:rPr>
              <a:t> in to test</a:t>
            </a:r>
            <a:r>
              <a:rPr lang="en-US" sz="1200" kern="1200" dirty="0">
                <a:solidFill>
                  <a:schemeClr val="tx1"/>
                </a:solidFill>
                <a:effectLst/>
                <a:latin typeface="ITC Franklin Gothic Std Bk Cd"/>
                <a:ea typeface="ＭＳ Ｐゴシック" pitchFamily="-48" charset="-128"/>
                <a:cs typeface="ＭＳ Ｐゴシック"/>
              </a:rPr>
              <a:t>. TIDE generates the test tickets as PDF files that you download.</a:t>
            </a:r>
          </a:p>
          <a:p>
            <a:endParaRPr lang="en-US" sz="1200" kern="120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searching for students from the Student List, </a:t>
            </a:r>
            <a:r>
              <a:rPr lang="en-US" i="0" dirty="0">
                <a:latin typeface="Arial" panose="020B0604020202020204" pitchFamily="34" charset="0"/>
                <a:cs typeface="Arial" panose="020B0604020202020204" pitchFamily="34" charset="0"/>
              </a:rPr>
              <a:t>TIDE will display all the students satisfying the search criteria. </a:t>
            </a:r>
            <a:r>
              <a:rPr lang="en-US" altLang="en-US" i="0" dirty="0">
                <a:latin typeface="Arial" panose="020B0604020202020204" pitchFamily="34" charset="0"/>
                <a:cs typeface="Arial" panose="020B0604020202020204" pitchFamily="34" charset="0"/>
              </a:rPr>
              <a:t>You can </a:t>
            </a:r>
            <a:r>
              <a:rPr lang="en-US" sz="1200" kern="1200" dirty="0">
                <a:solidFill>
                  <a:schemeClr val="tx1"/>
                </a:solidFill>
                <a:effectLst/>
                <a:latin typeface="ITC Franklin Gothic Std Bk Cd"/>
                <a:ea typeface="ＭＳ Ｐゴシック" pitchFamily="-48" charset="-128"/>
                <a:cs typeface="ＭＳ Ｐゴシック"/>
              </a:rPr>
              <a:t>mark the checkboxes for the specific students you want to print</a:t>
            </a:r>
            <a:r>
              <a:rPr lang="en-US" sz="1200" kern="1200" baseline="0" dirty="0">
                <a:solidFill>
                  <a:schemeClr val="tx1"/>
                </a:solidFill>
                <a:effectLst/>
                <a:latin typeface="ITC Franklin Gothic Std Bk Cd"/>
                <a:ea typeface="ＭＳ Ｐゴシック" pitchFamily="-48" charset="-128"/>
                <a:cs typeface="ＭＳ Ｐゴシック"/>
              </a:rPr>
              <a:t> or mark the checkbox at the top of the table for all students listed on the page to print test tickets for all retrieved students. Using similar steps, test tickets can be printed using the </a:t>
            </a:r>
            <a:r>
              <a:rPr lang="en-US" sz="1200" b="1" kern="1200" baseline="0" dirty="0">
                <a:solidFill>
                  <a:schemeClr val="tx1"/>
                </a:solidFill>
                <a:effectLst/>
                <a:latin typeface="ITC Franklin Gothic Std Bk Cd"/>
                <a:ea typeface="ＭＳ Ｐゴシック" pitchFamily="-48" charset="-128"/>
                <a:cs typeface="ＭＳ Ｐゴシック"/>
              </a:rPr>
              <a:t>Print from Roster List</a:t>
            </a:r>
            <a:r>
              <a:rPr lang="en-US" sz="1200" b="0" kern="1200" baseline="0" dirty="0">
                <a:solidFill>
                  <a:schemeClr val="tx1"/>
                </a:solidFill>
                <a:effectLst/>
                <a:latin typeface="ITC Franklin Gothic Std Bk Cd"/>
                <a:ea typeface="ＭＳ Ｐゴシック" pitchFamily="-48" charset="-128"/>
                <a:cs typeface="ＭＳ Ｐゴシック"/>
              </a:rPr>
              <a:t> page as well.</a:t>
            </a:r>
            <a:endParaRPr lang="en-US" altLang="en-US" i="0" dirty="0">
              <a:latin typeface="Arial" panose="020B0604020202020204" pitchFamily="34" charset="0"/>
              <a:cs typeface="Arial" panose="020B0604020202020204" pitchFamily="34" charset="0"/>
            </a:endParaRPr>
          </a:p>
          <a:p>
            <a:endParaRPr lang="en-US" altLang="en-US" i="0" dirty="0">
              <a:latin typeface="Arial" panose="020B0604020202020204" pitchFamily="34" charset="0"/>
              <a:cs typeface="Arial" panose="020B0604020202020204" pitchFamily="34" charset="0"/>
            </a:endParaRPr>
          </a:p>
          <a:p>
            <a:pPr defTabSz="916497">
              <a:defRPr/>
            </a:pPr>
            <a:r>
              <a:rPr lang="en-US" altLang="en-US" i="0" dirty="0">
                <a:latin typeface="Arial" panose="020B0604020202020204" pitchFamily="34" charset="0"/>
                <a:cs typeface="Arial" panose="020B0604020202020204" pitchFamily="34" charset="0"/>
              </a:rPr>
              <a:t>Click the </a:t>
            </a:r>
            <a:r>
              <a:rPr lang="en-US" altLang="en-US" b="1" i="0" dirty="0">
                <a:latin typeface="Arial" panose="020B0604020202020204" pitchFamily="34" charset="0"/>
                <a:cs typeface="Arial" panose="020B0604020202020204" pitchFamily="34" charset="0"/>
              </a:rPr>
              <a:t>Print </a:t>
            </a:r>
            <a:r>
              <a:rPr lang="en-US" altLang="en-US" i="0" dirty="0">
                <a:latin typeface="Arial" panose="020B0604020202020204" pitchFamily="34" charset="0"/>
                <a:cs typeface="Arial" panose="020B0604020202020204" pitchFamily="34" charset="0"/>
              </a:rPr>
              <a:t>button above the search results</a:t>
            </a:r>
            <a:r>
              <a:rPr lang="en-US" altLang="en-US" i="0" baseline="0" dirty="0">
                <a:latin typeface="Arial" panose="020B0604020202020204" pitchFamily="34" charset="0"/>
                <a:cs typeface="Arial" panose="020B0604020202020204" pitchFamily="34" charset="0"/>
              </a:rPr>
              <a:t> and select either </a:t>
            </a:r>
            <a:r>
              <a:rPr lang="en-US" altLang="en-US" b="1" i="0" baseline="0" dirty="0">
                <a:latin typeface="Arial" panose="020B0604020202020204" pitchFamily="34" charset="0"/>
                <a:cs typeface="Arial" panose="020B0604020202020204" pitchFamily="34" charset="0"/>
              </a:rPr>
              <a:t>My Selected Test Tickets </a:t>
            </a:r>
            <a:r>
              <a:rPr lang="en-US" altLang="en-US" b="0" i="0" baseline="0" dirty="0">
                <a:latin typeface="Arial" panose="020B0604020202020204" pitchFamily="34" charset="0"/>
                <a:cs typeface="Arial" panose="020B0604020202020204" pitchFamily="34" charset="0"/>
              </a:rPr>
              <a:t>or </a:t>
            </a:r>
            <a:r>
              <a:rPr lang="en-US" altLang="en-US" b="1" i="0" baseline="0" dirty="0">
                <a:latin typeface="Arial" panose="020B0604020202020204" pitchFamily="34" charset="0"/>
                <a:cs typeface="Arial" panose="020B0604020202020204" pitchFamily="34" charset="0"/>
              </a:rPr>
              <a:t>All Test Tickets. </a:t>
            </a:r>
            <a:r>
              <a:rPr lang="en-US" sz="1200" kern="1200" dirty="0">
                <a:solidFill>
                  <a:schemeClr val="tx1"/>
                </a:solidFill>
                <a:effectLst/>
                <a:latin typeface="ITC Franklin Gothic Std Bk Cd"/>
                <a:ea typeface="ＭＳ Ｐゴシック" pitchFamily="-48" charset="-128"/>
                <a:cs typeface="ＭＳ Ｐゴシック"/>
              </a:rPr>
              <a:t>A layout model appears for selecting the printed layout.</a:t>
            </a:r>
            <a:endParaRPr lang="en-US" sz="1200" i="0" kern="1200" dirty="0">
              <a:solidFill>
                <a:schemeClr val="tx1"/>
              </a:solidFill>
              <a:effectLst/>
              <a:latin typeface="ITC Franklin Gothic Std Bk Cd"/>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37</a:t>
            </a:fld>
            <a:endParaRPr lang="en-US" dirty="0"/>
          </a:p>
        </p:txBody>
      </p:sp>
    </p:spTree>
    <p:extLst>
      <p:ext uri="{BB962C8B-B14F-4D97-AF65-F5344CB8AC3E}">
        <p14:creationId xmlns:p14="http://schemas.microsoft.com/office/powerpoint/2010/main" val="2822319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As students prepare to start testing, you can print all the associated test tickets. Whether you select to print test tickets from a student list or a roster list, a new browser window will open displaying options for selecting the printed layout. Click on the layout you require</a:t>
            </a:r>
            <a:r>
              <a:rPr lang="en-US" sz="1200" kern="1200" baseline="0" dirty="0">
                <a:solidFill>
                  <a:schemeClr val="tx1"/>
                </a:solidFill>
                <a:effectLst/>
                <a:latin typeface="ITC Franklin Gothic Std Bk Cd"/>
                <a:ea typeface="ＭＳ Ｐゴシック" pitchFamily="-48" charset="-128"/>
                <a:cs typeface="ＭＳ Ｐゴシック"/>
              </a:rPr>
              <a:t> and then click </a:t>
            </a:r>
            <a:r>
              <a:rPr lang="en-US" sz="1200" b="1" kern="1200" baseline="0" dirty="0">
                <a:solidFill>
                  <a:schemeClr val="tx1"/>
                </a:solidFill>
                <a:effectLst/>
                <a:latin typeface="ITC Franklin Gothic Std Bk Cd"/>
                <a:ea typeface="ＭＳ Ｐゴシック" pitchFamily="-48" charset="-128"/>
                <a:cs typeface="ＭＳ Ｐゴシック"/>
              </a:rPr>
              <a:t>Print</a:t>
            </a:r>
            <a:r>
              <a:rPr lang="en-US" sz="1200" b="0" kern="1200" baseline="0" dirty="0">
                <a:solidFill>
                  <a:schemeClr val="tx1"/>
                </a:solidFill>
                <a:effectLst/>
                <a:latin typeface="ITC Franklin Gothic Std Bk Cd"/>
                <a:ea typeface="ＭＳ Ｐゴシック" pitchFamily="-48" charset="-128"/>
                <a:cs typeface="ＭＳ Ｐゴシック"/>
              </a:rPr>
              <a:t>.</a:t>
            </a:r>
          </a:p>
          <a:p>
            <a:endParaRPr lang="en-US" sz="1200" b="0" i="0" kern="1200" baseline="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kern="1200" baseline="0" dirty="0">
                <a:solidFill>
                  <a:schemeClr val="tx1"/>
                </a:solidFill>
                <a:effectLst/>
                <a:latin typeface="ITC Franklin Gothic Std Bk Cd"/>
                <a:ea typeface="ＭＳ Ｐゴシック" pitchFamily="-48" charset="-128"/>
                <a:cs typeface="Arial" panose="020B0604020202020204" pitchFamily="34" charset="0"/>
              </a:rPr>
              <a:t>Your browser downloads the generated PDF.</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38</a:t>
            </a:fld>
            <a:endParaRPr lang="en-US" dirty="0"/>
          </a:p>
        </p:txBody>
      </p:sp>
    </p:spTree>
    <p:extLst>
      <p:ext uri="{BB962C8B-B14F-4D97-AF65-F5344CB8AC3E}">
        <p14:creationId xmlns:p14="http://schemas.microsoft.com/office/powerpoint/2010/main" val="2902160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may also print the test settings associated with each student who is ready to start testing. When users print the test settings associated with their students, they will see a list of any accommodations that were specifically selected in TIDE. The list will not include default test settings or universal tools. </a:t>
            </a:r>
          </a:p>
        </p:txBody>
      </p:sp>
      <p:sp>
        <p:nvSpPr>
          <p:cNvPr id="4" name="Slide Number Placeholder 3"/>
          <p:cNvSpPr>
            <a:spLocks noGrp="1"/>
          </p:cNvSpPr>
          <p:nvPr>
            <p:ph type="sldNum" sz="quarter" idx="10"/>
          </p:nvPr>
        </p:nvSpPr>
        <p:spPr/>
        <p:txBody>
          <a:bodyPr/>
          <a:lstStyle/>
          <a:p>
            <a:fld id="{13063EB2-C203-4E0B-B81C-0429BB0EF5D8}" type="slidenum">
              <a:rPr lang="en-US" smtClean="0"/>
              <a:t>39</a:t>
            </a:fld>
            <a:endParaRPr lang="en-US" dirty="0"/>
          </a:p>
        </p:txBody>
      </p:sp>
    </p:spTree>
    <p:extLst>
      <p:ext uri="{BB962C8B-B14F-4D97-AF65-F5344CB8AC3E}">
        <p14:creationId xmlns:p14="http://schemas.microsoft.com/office/powerpoint/2010/main" val="1101644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Administering Tests section </a:t>
            </a:r>
            <a:r>
              <a:rPr lang="en-US" i="0" dirty="0">
                <a:latin typeface="Arial" panose="020B0604020202020204" pitchFamily="34" charset="0"/>
                <a:cs typeface="Arial" panose="020B0604020202020204" pitchFamily="34" charset="0"/>
              </a:rPr>
              <a:t>of the TIDE dashboard,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Improprieties </a:t>
            </a:r>
            <a:r>
              <a:rPr lang="en-US" dirty="0">
                <a:latin typeface="Arial" panose="020B0604020202020204" pitchFamily="34" charset="0"/>
                <a:cs typeface="Arial" panose="020B0604020202020204" pitchFamily="34" charset="0"/>
              </a:rPr>
              <a:t>task menu allows district- or school-level users only to create new test improprieties. All users in TIDE can view any created test impropriety.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normal flow of a test opportunity, a student takes the test in TDS and then submits it. Next, TDS forwards the test for scoring, and ORS reports the test scores.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Test Improprieties are a way of interrupting this normal flow. Reasons for Test</a:t>
            </a:r>
            <a:r>
              <a:rPr lang="en-US" baseline="0" dirty="0">
                <a:latin typeface="Arial" panose="020B0604020202020204" pitchFamily="34" charset="0"/>
                <a:cs typeface="Arial" panose="020B0604020202020204" pitchFamily="34" charset="0"/>
              </a:rPr>
              <a:t> Improprieties</a:t>
            </a:r>
            <a:r>
              <a:rPr lang="en-US" dirty="0">
                <a:latin typeface="Arial" panose="020B0604020202020204" pitchFamily="34" charset="0"/>
                <a:cs typeface="Arial" panose="020B0604020202020204" pitchFamily="34" charset="0"/>
              </a:rPr>
              <a:t> can vary. For example, a student may need to have their test reset if test settings are not in place at the start of the testing session.  Or a district- or school-level users may need to invalidate a test because of a hardware malfunction.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create a test impropriety:</a:t>
            </a:r>
          </a:p>
          <a:p>
            <a:endParaRPr lang="en-US"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Test Improprieties</a:t>
            </a:r>
            <a:r>
              <a:rPr lang="en-US" b="0" dirty="0">
                <a:latin typeface="Arial" panose="020B0604020202020204" pitchFamily="34" charset="0"/>
                <a:cs typeface="Arial" panose="020B0604020202020204" pitchFamily="34" charset="0"/>
              </a:rPr>
              <a:t> task menu, select the </a:t>
            </a:r>
            <a:r>
              <a:rPr lang="en-US" b="1" dirty="0">
                <a:latin typeface="Arial" panose="020B0604020202020204" pitchFamily="34" charset="0"/>
                <a:cs typeface="Arial" panose="020B0604020202020204" pitchFamily="34" charset="0"/>
              </a:rPr>
              <a:t>Create Test Improprieties </a:t>
            </a:r>
            <a:r>
              <a:rPr lang="en-US" b="0" dirty="0">
                <a:latin typeface="Arial" panose="020B0604020202020204" pitchFamily="34" charset="0"/>
                <a:cs typeface="Arial" panose="020B0604020202020204" pitchFamily="34" charset="0"/>
              </a:rPr>
              <a:t>page.</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Select a </a:t>
            </a:r>
            <a:r>
              <a:rPr lang="en-US" b="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Search Student By</a:t>
            </a:r>
            <a:r>
              <a:rPr lang="en-US" b="0" dirty="0">
                <a:latin typeface="Arial" panose="020B0604020202020204" pitchFamily="34" charset="0"/>
                <a:cs typeface="Arial" panose="020B0604020202020204" pitchFamily="34" charset="0"/>
              </a:rPr>
              <a:t> drop-down, enter search criteria. District- or school-level users can search by: Result ID, Session ID, or EDUID.</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Mark the checkbox for each result for which you want to create a test impropriety, and then click </a:t>
            </a:r>
            <a:r>
              <a:rPr lang="en-US" b="1" dirty="0">
                <a:latin typeface="Arial" panose="020B0604020202020204" pitchFamily="34" charset="0"/>
                <a:cs typeface="Arial" panose="020B0604020202020204" pitchFamily="34" charset="0"/>
              </a:rPr>
              <a:t>Create</a:t>
            </a:r>
            <a:r>
              <a:rPr lang="en-US" b="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While not required, users should make sure more specific details are entered in the “Additional Comments” box regarding their submission for faster review and processing. </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Submit</a:t>
            </a:r>
            <a:r>
              <a:rPr lang="en-US" b="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40</a:t>
            </a:fld>
            <a:endParaRPr lang="en-US" dirty="0"/>
          </a:p>
        </p:txBody>
      </p:sp>
    </p:spTree>
    <p:extLst>
      <p:ext uri="{BB962C8B-B14F-4D97-AF65-F5344CB8AC3E}">
        <p14:creationId xmlns:p14="http://schemas.microsoft.com/office/powerpoint/2010/main" val="62501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many test improprieties to create, it may be easier to perform those transactions via a file</a:t>
            </a:r>
            <a:r>
              <a:rPr lang="en-US" baseline="0" dirty="0"/>
              <a:t> upload. </a:t>
            </a:r>
          </a:p>
          <a:p>
            <a:endParaRPr lang="en-US" i="0" baseline="0" dirty="0"/>
          </a:p>
          <a:p>
            <a:r>
              <a:rPr lang="en-US" dirty="0"/>
              <a:t>To submit a test improprieties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the </a:t>
            </a:r>
            <a:r>
              <a:rPr lang="en-US" b="1" dirty="0"/>
              <a:t>Upload Test Improprieties </a:t>
            </a:r>
            <a:r>
              <a:rPr lang="en-US" b="0" dirty="0"/>
              <a:t>page</a:t>
            </a:r>
            <a:r>
              <a:rPr lang="en-US" dirty="0"/>
              <a:t>. </a:t>
            </a:r>
          </a:p>
          <a:p>
            <a:pPr marL="171450" indent="-171450">
              <a:buFont typeface="Wingdings" panose="05000000000000000000" pitchFamily="2" charset="2"/>
              <a:buChar char="§"/>
            </a:pPr>
            <a:r>
              <a:rPr lang="en-US" dirty="0"/>
              <a:t>Download one of the file templates by clicking </a:t>
            </a:r>
            <a:r>
              <a:rPr lang="en-US" b="1" dirty="0"/>
              <a:t>Download Excel Template</a:t>
            </a:r>
            <a:r>
              <a:rPr lang="en-US" dirty="0"/>
              <a:t> or </a:t>
            </a:r>
            <a:r>
              <a:rPr lang="en-US" b="1" dirty="0"/>
              <a:t>Download CSV Template</a:t>
            </a:r>
            <a:r>
              <a:rPr lang="en-US" b="0" dirty="0"/>
              <a:t>.</a:t>
            </a:r>
          </a:p>
          <a:p>
            <a:pPr marL="171450" indent="-171450">
              <a:buFont typeface="Wingdings" panose="05000000000000000000" pitchFamily="2" charset="2"/>
              <a:buChar char="§"/>
            </a:pPr>
            <a:r>
              <a:rPr lang="en-US" dirty="0"/>
              <a:t>Open the file in a spreadsheet application and add a row for each test impropriety you want to add. Save the file on your computer.</a:t>
            </a:r>
          </a:p>
          <a:p>
            <a:pPr marL="171450" indent="-171450">
              <a:buFont typeface="Wingdings" panose="05000000000000000000" pitchFamily="2" charset="2"/>
              <a:buChar char="§"/>
            </a:pPr>
            <a:r>
              <a:rPr lang="en-US" dirty="0"/>
              <a:t>In the </a:t>
            </a:r>
            <a:r>
              <a:rPr lang="en-US" b="1" i="1" dirty="0"/>
              <a:t>Upload Test Improprieties</a:t>
            </a:r>
            <a:r>
              <a:rPr lang="en-US" b="1" dirty="0"/>
              <a:t> </a:t>
            </a:r>
            <a:r>
              <a:rPr lang="en-US" dirty="0"/>
              <a:t>page, click </a:t>
            </a:r>
            <a:r>
              <a:rPr lang="en-US" b="1" dirty="0"/>
              <a:t>Browse</a:t>
            </a:r>
            <a:r>
              <a:rPr lang="en-US" dirty="0"/>
              <a:t>, and navigate to the upload file you created.</a:t>
            </a:r>
          </a:p>
          <a:p>
            <a:pPr marL="171450" indent="-171450">
              <a:buFont typeface="Wingdings" panose="05000000000000000000" pitchFamily="2" charset="2"/>
              <a:buChar char="§"/>
            </a:pPr>
            <a:r>
              <a:rPr lang="en-US" dirty="0"/>
              <a:t>Click </a:t>
            </a:r>
            <a:r>
              <a:rPr lang="en-US" b="1" dirty="0"/>
              <a:t>Upload File</a:t>
            </a:r>
            <a:r>
              <a:rPr lang="en-US" dirty="0"/>
              <a:t>. TIDE displays a preview of the uploaded file. Use this preview to verify you uploaded the correct file.</a:t>
            </a:r>
          </a:p>
        </p:txBody>
      </p:sp>
      <p:sp>
        <p:nvSpPr>
          <p:cNvPr id="4" name="Slide Number Placeholder 3"/>
          <p:cNvSpPr>
            <a:spLocks noGrp="1"/>
          </p:cNvSpPr>
          <p:nvPr>
            <p:ph type="sldNum" sz="quarter" idx="10"/>
          </p:nvPr>
        </p:nvSpPr>
        <p:spPr/>
        <p:txBody>
          <a:bodyPr/>
          <a:lstStyle/>
          <a:p>
            <a:fld id="{13063EB2-C203-4E0B-B81C-0429BB0EF5D8}" type="slidenum">
              <a:rPr lang="en-US" smtClean="0"/>
              <a:t>41</a:t>
            </a:fld>
            <a:endParaRPr lang="en-US" dirty="0"/>
          </a:p>
        </p:txBody>
      </p:sp>
    </p:spTree>
    <p:extLst>
      <p:ext uri="{BB962C8B-B14F-4D97-AF65-F5344CB8AC3E}">
        <p14:creationId xmlns:p14="http://schemas.microsoft.com/office/powerpoint/2010/main" val="42780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the TIDE system by clicking on any of the Assessment icons on the home page of the Idaho portal (https://idaho.portal.cambiumast.com/)</a:t>
            </a:r>
            <a:r>
              <a:rPr lang="en-US" baseline="0" dirty="0"/>
              <a:t> and then selecting the TIDE card. </a:t>
            </a:r>
          </a:p>
          <a:p>
            <a:endParaRPr lang="en-US" baseline="0" dirty="0"/>
          </a:p>
          <a:p>
            <a:r>
              <a:rPr lang="en-US" baseline="0" dirty="0"/>
              <a:t>Enter the username (email address) and password you created when activating your account. Click </a:t>
            </a:r>
            <a:r>
              <a:rPr lang="en-US" b="1" baseline="0" dirty="0"/>
              <a:t>Secure Login </a:t>
            </a:r>
            <a:r>
              <a:rPr lang="en-US" baseline="0" dirty="0"/>
              <a:t>to go to the TIDE home page.</a:t>
            </a:r>
          </a:p>
          <a:p>
            <a:endParaRPr lang="en-US" baseline="0" dirty="0"/>
          </a:p>
          <a:p>
            <a:r>
              <a:rPr lang="en-US" baseline="0" dirty="0"/>
              <a:t>Please be aware that any card including a lock symbol will require log-in information.</a:t>
            </a:r>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4</a:t>
            </a:fld>
            <a:endParaRPr lang="en-US" dirty="0"/>
          </a:p>
        </p:txBody>
      </p:sp>
    </p:spTree>
    <p:extLst>
      <p:ext uri="{BB962C8B-B14F-4D97-AF65-F5344CB8AC3E}">
        <p14:creationId xmlns:p14="http://schemas.microsoft.com/office/powerpoint/2010/main" val="1486052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status of a test impropriety that was created manually or via an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the </a:t>
            </a:r>
            <a:r>
              <a:rPr lang="en-US" b="1" dirty="0"/>
              <a:t>View Test Improprieties </a:t>
            </a:r>
            <a:r>
              <a:rPr lang="en-US" b="0" dirty="0"/>
              <a:t>page</a:t>
            </a:r>
            <a:r>
              <a:rPr lang="en-US" dirty="0"/>
              <a:t>. </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Retrieve the test improprieties you want to view by selecting the </a:t>
            </a:r>
            <a:r>
              <a:rPr lang="en-US" b="0" i="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Request Status</a:t>
            </a:r>
            <a:r>
              <a:rPr lang="en-US" b="0" dirty="0">
                <a:latin typeface="Arial" panose="020B0604020202020204" pitchFamily="34" charset="0"/>
                <a:cs typeface="Arial" panose="020B0604020202020204" pitchFamily="34" charset="0"/>
              </a:rPr>
              <a:t>, and </a:t>
            </a:r>
            <a:r>
              <a:rPr lang="en-US" b="0" i="1" dirty="0">
                <a:latin typeface="Arial" panose="020B0604020202020204" pitchFamily="34" charset="0"/>
                <a:cs typeface="Arial" panose="020B0604020202020204" pitchFamily="34" charset="0"/>
              </a:rPr>
              <a:t>Additional Request Criteria</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42</a:t>
            </a:fld>
            <a:endParaRPr lang="en-US" dirty="0"/>
          </a:p>
        </p:txBody>
      </p:sp>
    </p:spTree>
    <p:extLst>
      <p:ext uri="{BB962C8B-B14F-4D97-AF65-F5344CB8AC3E}">
        <p14:creationId xmlns:p14="http://schemas.microsoft.com/office/powerpoint/2010/main" val="2149003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tasks available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Test Progress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menu allow you to generate and/or export various reports that provide information about a test administration's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Several types of participation reports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 and Manage Testing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details all student test opportunities and the status of those test opportunities.</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Completion Rates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summarizes the number and percentage of students who have started or completed a test.</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Status Code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displays all the non-participation codes for a test administration.</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As mentioned before, </a:t>
            </a:r>
            <a:r>
              <a:rPr lang="en-US" i="1" baseline="0" dirty="0">
                <a:solidFill>
                  <a:schemeClr val="tx1"/>
                </a:solidFill>
                <a:latin typeface="Arial" panose="020B0604020202020204" pitchFamily="34" charset="0"/>
                <a:cs typeface="Arial" panose="020B0604020202020204" pitchFamily="34" charset="0"/>
              </a:rPr>
              <a:t>Plan and Manage Testing report</a:t>
            </a:r>
            <a:r>
              <a:rPr lang="en-US" baseline="0" dirty="0">
                <a:solidFill>
                  <a:schemeClr val="tx1"/>
                </a:solidFill>
                <a:latin typeface="Arial" panose="020B0604020202020204" pitchFamily="34" charset="0"/>
                <a:cs typeface="Arial" panose="020B0604020202020204" pitchFamily="34" charset="0"/>
              </a:rPr>
              <a:t> detail all student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or export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first go to the </a:t>
            </a:r>
            <a:r>
              <a:rPr lang="en-US" b="1" baseline="0" dirty="0">
                <a:solidFill>
                  <a:schemeClr val="tx1"/>
                </a:solidFill>
                <a:latin typeface="Arial" panose="020B0604020202020204" pitchFamily="34" charset="0"/>
                <a:cs typeface="Arial" panose="020B0604020202020204" pitchFamily="34" charset="0"/>
              </a:rPr>
              <a:t>Step 1: Choose What </a:t>
            </a:r>
            <a:r>
              <a:rPr lang="en-US" baseline="0" dirty="0">
                <a:solidFill>
                  <a:schemeClr val="tx1"/>
                </a:solidFill>
                <a:latin typeface="Arial" panose="020B0604020202020204" pitchFamily="34" charset="0"/>
                <a:cs typeface="Arial" panose="020B0604020202020204" pitchFamily="34" charset="0"/>
              </a:rPr>
              <a:t>panel and select a test category and a test administration. Optionally, you may also choose a test name, enrolled grade, or filter by a specific test accommodation or demographic to filter this report. If you select a test accommodation or demographic, a </a:t>
            </a:r>
            <a:r>
              <a:rPr lang="en-US" i="1" baseline="0" dirty="0">
                <a:solidFill>
                  <a:schemeClr val="tx1"/>
                </a:solidFill>
                <a:latin typeface="Arial" panose="020B0604020202020204" pitchFamily="34" charset="0"/>
                <a:cs typeface="Arial" panose="020B0604020202020204" pitchFamily="34" charset="0"/>
              </a:rPr>
              <a:t>Values </a:t>
            </a:r>
            <a:r>
              <a:rPr lang="en-US" baseline="0" dirty="0">
                <a:solidFill>
                  <a:schemeClr val="tx1"/>
                </a:solidFill>
                <a:latin typeface="Arial" panose="020B0604020202020204" pitchFamily="34" charset="0"/>
                <a:cs typeface="Arial" panose="020B0604020202020204" pitchFamily="34" charset="0"/>
              </a:rPr>
              <a:t>field is displayed. Select the required filter criteria from the available options.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Step 2: Search Students </a:t>
            </a:r>
            <a:r>
              <a:rPr lang="en-US" baseline="0" dirty="0">
                <a:solidFill>
                  <a:schemeClr val="tx1"/>
                </a:solidFill>
                <a:latin typeface="Arial" panose="020B0604020202020204" pitchFamily="34" charset="0"/>
                <a:cs typeface="Arial" panose="020B0604020202020204" pitchFamily="34" charset="0"/>
              </a:rPr>
              <a:t>panel, select a district and school, if applicable. Users can select </a:t>
            </a:r>
            <a:r>
              <a:rPr lang="en-US" b="1" baseline="0" dirty="0">
                <a:solidFill>
                  <a:schemeClr val="tx1"/>
                </a:solidFill>
                <a:latin typeface="Arial" panose="020B0604020202020204" pitchFamily="34" charset="0"/>
                <a:cs typeface="Arial" panose="020B0604020202020204" pitchFamily="34" charset="0"/>
              </a:rPr>
              <a:t>All</a:t>
            </a:r>
            <a:r>
              <a:rPr lang="en-US" baseline="0" dirty="0">
                <a:solidFill>
                  <a:schemeClr val="tx1"/>
                </a:solidFill>
                <a:latin typeface="Arial" panose="020B0604020202020204" pitchFamily="34" charset="0"/>
                <a:cs typeface="Arial" panose="020B0604020202020204" pitchFamily="34" charset="0"/>
              </a:rPr>
              <a:t> from the </a:t>
            </a:r>
            <a:r>
              <a:rPr lang="en-US" i="1" baseline="0" dirty="0">
                <a:solidFill>
                  <a:schemeClr val="tx1"/>
                </a:solidFill>
                <a:latin typeface="Arial" panose="020B0604020202020204" pitchFamily="34" charset="0"/>
                <a:cs typeface="Arial" panose="020B0604020202020204" pitchFamily="34" charset="0"/>
              </a:rPr>
              <a:t>School</a:t>
            </a:r>
            <a:r>
              <a:rPr lang="en-US" baseline="0" dirty="0">
                <a:solidFill>
                  <a:schemeClr val="tx1"/>
                </a:solidFill>
                <a:latin typeface="Arial" panose="020B0604020202020204" pitchFamily="34" charset="0"/>
                <a:cs typeface="Arial" panose="020B0604020202020204" pitchFamily="34" charset="0"/>
              </a:rPr>
              <a:t> drop-down to view a report containing all schools in your selected district. If a school is selected, you may choose a teacher from the </a:t>
            </a:r>
            <a:r>
              <a:rPr lang="en-US" b="1" baseline="0" dirty="0">
                <a:solidFill>
                  <a:schemeClr val="tx1"/>
                </a:solidFill>
                <a:latin typeface="Arial" panose="020B0604020202020204" pitchFamily="34" charset="0"/>
                <a:cs typeface="Arial" panose="020B0604020202020204" pitchFamily="34" charset="0"/>
              </a:rPr>
              <a:t>Teacher </a:t>
            </a:r>
            <a:r>
              <a:rPr lang="en-US" baseline="0" dirty="0">
                <a:solidFill>
                  <a:schemeClr val="tx1"/>
                </a:solidFill>
                <a:latin typeface="Arial" panose="020B0604020202020204" pitchFamily="34" charset="0"/>
                <a:cs typeface="Arial" panose="020B0604020202020204" pitchFamily="34" charset="0"/>
              </a:rPr>
              <a:t>drop-down list.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Step 3: Get Specific </a:t>
            </a:r>
            <a:r>
              <a:rPr lang="en-US" baseline="0" dirty="0">
                <a:solidFill>
                  <a:schemeClr val="tx1"/>
                </a:solidFill>
                <a:latin typeface="Arial" panose="020B0604020202020204" pitchFamily="34" charset="0"/>
                <a:cs typeface="Arial" panose="020B0604020202020204" pitchFamily="34" charset="0"/>
              </a:rPr>
              <a:t>panel, choose one of the options as desired and select parameters for that option. We will discuss this step in more detail on the next slide. </a:t>
            </a:r>
          </a:p>
          <a:p>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Generate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view your Plan and Manage Testing report or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open the report in Excel.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Clicking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Generate Report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will display the report and collapse the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Choose What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Search Students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and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Get Specific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panels. Because not all columns can fit on the screen at once, you may need to click the blue arrow on the right side of the screen to scroll right and display more information. </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43</a:t>
            </a:fld>
            <a:endParaRPr lang="en-US" dirty="0"/>
          </a:p>
        </p:txBody>
      </p:sp>
    </p:spTree>
    <p:extLst>
      <p:ext uri="{BB962C8B-B14F-4D97-AF65-F5344CB8AC3E}">
        <p14:creationId xmlns:p14="http://schemas.microsoft.com/office/powerpoint/2010/main" val="1350574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and Manage Testing report details all of a student’s test opportunities and the status of those test opportunities.</a:t>
            </a:r>
          </a:p>
          <a:p>
            <a:endParaRPr lang="en-US" dirty="0"/>
          </a:p>
          <a:p>
            <a:r>
              <a:rPr lang="en-US" dirty="0"/>
              <a:t>In the Get Specific panel, select the radio button for one of the options and then set the parameters for that option. The following options are available (parameters for each option are listed in {brackets}):</a:t>
            </a:r>
          </a:p>
          <a:p>
            <a:endParaRPr lang="en-US" dirty="0"/>
          </a:p>
          <a:p>
            <a:pPr marL="171450" indent="-171450">
              <a:buFont typeface="Arial" panose="020B0604020202020204" pitchFamily="34" charset="0"/>
              <a:buChar char="•"/>
            </a:pPr>
            <a:r>
              <a:rPr lang="en-US" dirty="0"/>
              <a:t>Students whose most recent {Session ID/TA Name} was {Optional Session ID/TA Name} between {start date} and {end date}.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whose current opportunity will expire {in/between} {number/range} days.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who {have/have not} {completed/started} the {1st/2nd/Any} opportunity in the selected administration.</a:t>
            </a:r>
          </a:p>
          <a:p>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44</a:t>
            </a:fld>
            <a:endParaRPr lang="en-US" dirty="0"/>
          </a:p>
        </p:txBody>
      </p:sp>
    </p:spTree>
    <p:extLst>
      <p:ext uri="{BB962C8B-B14F-4D97-AF65-F5344CB8AC3E}">
        <p14:creationId xmlns:p14="http://schemas.microsoft.com/office/powerpoint/2010/main" val="2270057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Students on their {1st/2nd/Any} opportunity in the selected administration, and have a status of {student test status}.</a:t>
            </a:r>
          </a:p>
          <a:p>
            <a:endParaRPr lang="en-US" dirty="0"/>
          </a:p>
          <a:p>
            <a:pPr marL="171450" indent="-171450">
              <a:buFont typeface="Arial" panose="020B0604020202020204" pitchFamily="34" charset="0"/>
              <a:buChar char="•"/>
            </a:pPr>
            <a:r>
              <a:rPr lang="en-US" dirty="0"/>
              <a:t>Search student(s) by {EDUID/Name}: {EDUID/Student Name}.</a:t>
            </a:r>
          </a:p>
        </p:txBody>
      </p:sp>
      <p:sp>
        <p:nvSpPr>
          <p:cNvPr id="4" name="Slide Number Placeholder 3"/>
          <p:cNvSpPr>
            <a:spLocks noGrp="1"/>
          </p:cNvSpPr>
          <p:nvPr>
            <p:ph type="sldNum" sz="quarter" idx="5"/>
          </p:nvPr>
        </p:nvSpPr>
        <p:spPr/>
        <p:txBody>
          <a:bodyPr/>
          <a:lstStyle/>
          <a:p>
            <a:fld id="{13063EB2-C203-4E0B-B81C-0429BB0EF5D8}" type="slidenum">
              <a:rPr lang="en-US" smtClean="0"/>
              <a:t>45</a:t>
            </a:fld>
            <a:endParaRPr lang="en-US" dirty="0"/>
          </a:p>
        </p:txBody>
      </p:sp>
    </p:spTree>
    <p:extLst>
      <p:ext uri="{BB962C8B-B14F-4D97-AF65-F5344CB8AC3E}">
        <p14:creationId xmlns:p14="http://schemas.microsoft.com/office/powerpoint/2010/main" val="2413064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District-level users can view status reports of active and inactive test sessions happening in their district. These reports show how many students in each school are testing and how many have started, paused, and completed their test.</a:t>
            </a:r>
          </a:p>
          <a:p>
            <a:endParaRPr lang="en-US" dirty="0"/>
          </a:p>
          <a:p>
            <a:r>
              <a:rPr lang="en-US" dirty="0"/>
              <a:t>From the </a:t>
            </a:r>
            <a:r>
              <a:rPr lang="en-US" i="1" dirty="0"/>
              <a:t>District</a:t>
            </a:r>
            <a:r>
              <a:rPr lang="en-US" dirty="0"/>
              <a:t> drop-down list, select a district. From the </a:t>
            </a:r>
            <a:r>
              <a:rPr lang="en-US" i="1" dirty="0"/>
              <a:t>School</a:t>
            </a:r>
            <a:r>
              <a:rPr lang="en-US" dirty="0"/>
              <a:t> drop-down list, select an individual school to view a detailed report for that school or select multiple schools to view a summary report for the schools you select. To view a summary report for all schools in your district, select </a:t>
            </a:r>
            <a:r>
              <a:rPr lang="en-US" i="1" dirty="0"/>
              <a:t>All Schools</a:t>
            </a:r>
            <a:r>
              <a:rPr lang="en-US" dirty="0"/>
              <a:t>. Select </a:t>
            </a:r>
            <a:r>
              <a:rPr lang="en-US" b="1" dirty="0"/>
              <a:t>Generate Report</a:t>
            </a:r>
            <a:r>
              <a:rPr lang="en-US" b="0" dirty="0"/>
              <a:t>.</a:t>
            </a:r>
            <a:endParaRPr lang="en-US" dirty="0"/>
          </a:p>
          <a:p>
            <a:endParaRPr lang="en-US" dirty="0"/>
          </a:p>
          <a:p>
            <a:r>
              <a:rPr lang="en-US" dirty="0"/>
              <a:t>If you selected multiple schools, a summary report page appears. Select a school from the summary report page to view a detailed report for that school. You can choose to view inactive sessions clicking the </a:t>
            </a:r>
            <a:r>
              <a:rPr lang="en-US" b="1" dirty="0"/>
              <a:t>Include inactive sessions </a:t>
            </a:r>
            <a:r>
              <a:rPr lang="en-US" dirty="0"/>
              <a:t>button.</a:t>
            </a:r>
          </a:p>
        </p:txBody>
      </p:sp>
      <p:sp>
        <p:nvSpPr>
          <p:cNvPr id="4" name="Slide Number Placeholder 3"/>
          <p:cNvSpPr>
            <a:spLocks noGrp="1"/>
          </p:cNvSpPr>
          <p:nvPr>
            <p:ph type="sldNum" sz="quarter" idx="5"/>
          </p:nvPr>
        </p:nvSpPr>
        <p:spPr/>
        <p:txBody>
          <a:bodyPr/>
          <a:lstStyle/>
          <a:p>
            <a:fld id="{13063EB2-C203-4E0B-B81C-0429BB0EF5D8}" type="slidenum">
              <a:rPr lang="en-US" smtClean="0"/>
              <a:t>46</a:t>
            </a:fld>
            <a:endParaRPr lang="en-US" dirty="0"/>
          </a:p>
        </p:txBody>
      </p:sp>
    </p:spTree>
    <p:extLst>
      <p:ext uri="{BB962C8B-B14F-4D97-AF65-F5344CB8AC3E}">
        <p14:creationId xmlns:p14="http://schemas.microsoft.com/office/powerpoint/2010/main" val="1209541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Test Completion Rates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i="0" baseline="0" dirty="0">
                <a:solidFill>
                  <a:schemeClr val="tx1"/>
                </a:solidFill>
                <a:latin typeface="Arial" panose="020B0604020202020204" pitchFamily="34" charset="0"/>
                <a:cs typeface="Arial" panose="020B0604020202020204" pitchFamily="34" charset="0"/>
              </a:rPr>
              <a:t>To export a </a:t>
            </a:r>
            <a:r>
              <a:rPr lang="en-US" baseline="0" dirty="0">
                <a:solidFill>
                  <a:schemeClr val="tx1"/>
                </a:solidFill>
                <a:latin typeface="Arial" panose="020B0604020202020204" pitchFamily="34" charset="0"/>
                <a:cs typeface="Arial" panose="020B0604020202020204" pitchFamily="34" charset="0"/>
              </a:rPr>
              <a:t>report from the </a:t>
            </a:r>
            <a:r>
              <a:rPr lang="en-US" b="1" baseline="0" dirty="0">
                <a:solidFill>
                  <a:schemeClr val="tx1"/>
                </a:solidFill>
                <a:latin typeface="Arial" panose="020B0604020202020204" pitchFamily="34" charset="0"/>
                <a:cs typeface="Arial" panose="020B0604020202020204" pitchFamily="34" charset="0"/>
              </a:rPr>
              <a:t>Test Completion Rates </a:t>
            </a:r>
            <a:r>
              <a:rPr lang="en-US" baseline="0" dirty="0">
                <a:solidFill>
                  <a:schemeClr val="tx1"/>
                </a:solidFill>
                <a:latin typeface="Arial" panose="020B0604020202020204" pitchFamily="34" charset="0"/>
                <a:cs typeface="Arial" panose="020B0604020202020204" pitchFamily="34" charset="0"/>
              </a:rPr>
              <a:t>page, choose whether to </a:t>
            </a:r>
            <a:r>
              <a:rPr lang="en-US" i="0" baseline="0" dirty="0">
                <a:solidFill>
                  <a:schemeClr val="tx1"/>
                </a:solidFill>
                <a:latin typeface="Arial" panose="020B0604020202020204" pitchFamily="34" charset="0"/>
                <a:cs typeface="Arial" panose="020B0604020202020204" pitchFamily="34" charset="0"/>
              </a:rPr>
              <a:t>export a d</a:t>
            </a:r>
            <a:r>
              <a:rPr lang="en-US" baseline="0" dirty="0">
                <a:solidFill>
                  <a:schemeClr val="tx1"/>
                </a:solidFill>
                <a:latin typeface="Arial" panose="020B0604020202020204" pitchFamily="34" charset="0"/>
                <a:cs typeface="Arial" panose="020B0604020202020204" pitchFamily="34" charset="0"/>
              </a:rPr>
              <a:t>istrict or school report from the </a:t>
            </a:r>
            <a:r>
              <a:rPr lang="en-US" b="0" i="1" baseline="0" dirty="0">
                <a:solidFill>
                  <a:schemeClr val="tx1"/>
                </a:solidFill>
                <a:latin typeface="Arial" panose="020B0604020202020204" pitchFamily="34" charset="0"/>
                <a:cs typeface="Arial" panose="020B0604020202020204" pitchFamily="34" charset="0"/>
              </a:rPr>
              <a:t>Report</a:t>
            </a:r>
            <a:r>
              <a:rPr lang="en-US" baseline="0" dirty="0">
                <a:solidFill>
                  <a:schemeClr val="tx1"/>
                </a:solidFill>
                <a:latin typeface="Arial" panose="020B0604020202020204" pitchFamily="34" charset="0"/>
                <a:cs typeface="Arial" panose="020B0604020202020204" pitchFamily="34" charset="0"/>
              </a:rPr>
              <a:t> drop-down list. Select a district and school from the corresponding drop-down lists, if available. If desired, select a test name.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47</a:t>
            </a:fld>
            <a:endParaRPr lang="en-US" dirty="0"/>
          </a:p>
        </p:txBody>
      </p:sp>
    </p:spTree>
    <p:extLst>
      <p:ext uri="{BB962C8B-B14F-4D97-AF65-F5344CB8AC3E}">
        <p14:creationId xmlns:p14="http://schemas.microsoft.com/office/powerpoint/2010/main" val="367802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If students do not start or complete tests to which they are assigned, district-level users can assign non-participation codes to those tests indicating </a:t>
            </a:r>
            <a:r>
              <a:rPr lang="en-US" dirty="0"/>
              <a:t>why students did not start or complete the test</a:t>
            </a:r>
            <a:r>
              <a:rPr lang="en-US" baseline="0" dirty="0">
                <a:solidFill>
                  <a:schemeClr val="tx1"/>
                </a:solidFill>
                <a:latin typeface="Arial" panose="020B0604020202020204" pitchFamily="34" charset="0"/>
                <a:cs typeface="Arial" panose="020B0604020202020204" pitchFamily="34" charset="0"/>
              </a:rPr>
              <a:t>.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Test Status Code report displays all the non-participation codes for a test administration. To generate a report from the </a:t>
            </a:r>
            <a:r>
              <a:rPr lang="en-US" b="1" baseline="0" dirty="0">
                <a:solidFill>
                  <a:schemeClr val="tx1"/>
                </a:solidFill>
                <a:latin typeface="Arial" panose="020B0604020202020204" pitchFamily="34" charset="0"/>
                <a:cs typeface="Arial" panose="020B0604020202020204" pitchFamily="34" charset="0"/>
              </a:rPr>
              <a:t>Test Status Code Report </a:t>
            </a:r>
            <a:r>
              <a:rPr lang="en-US" baseline="0" dirty="0">
                <a:solidFill>
                  <a:schemeClr val="tx1"/>
                </a:solidFill>
                <a:latin typeface="Arial" panose="020B0604020202020204" pitchFamily="34" charset="0"/>
                <a:cs typeface="Arial" panose="020B0604020202020204" pitchFamily="34" charset="0"/>
              </a:rPr>
              <a:t>page, select the current test and administration from the drop-down lists. To view the report on the page, click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The report will appear below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48</a:t>
            </a:fld>
            <a:endParaRPr lang="en-US" dirty="0"/>
          </a:p>
        </p:txBody>
      </p:sp>
    </p:spTree>
    <p:extLst>
      <p:ext uri="{BB962C8B-B14F-4D97-AF65-F5344CB8AC3E}">
        <p14:creationId xmlns:p14="http://schemas.microsoft.com/office/powerpoint/2010/main" val="37403917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generate participation reports for specific students by EDUID. To enter students’ EDUIDs, select </a:t>
            </a:r>
            <a:r>
              <a:rPr lang="en-US" b="1" dirty="0"/>
              <a:t>Enter</a:t>
            </a:r>
            <a:r>
              <a:rPr lang="en-US" dirty="0"/>
              <a:t>. Next, enter one or more EDUIDs, separated by commas, in the Student IDs field. You can enter up to 1000 EDUIDs. </a:t>
            </a:r>
          </a:p>
          <a:p>
            <a:endParaRPr lang="en-US" dirty="0"/>
          </a:p>
          <a:p>
            <a:r>
              <a:rPr lang="en-US" dirty="0"/>
              <a:t>To upload EDUIDs, select </a:t>
            </a:r>
            <a:r>
              <a:rPr lang="en-US" b="1" dirty="0"/>
              <a:t>Upload</a:t>
            </a:r>
            <a:r>
              <a:rPr lang="en-US" dirty="0"/>
              <a:t>. Next, select </a:t>
            </a:r>
            <a:r>
              <a:rPr lang="en-US" b="1" dirty="0"/>
              <a:t>Browse</a:t>
            </a:r>
            <a:r>
              <a:rPr lang="en-US" dirty="0"/>
              <a:t> and then use the file browser to select an Excel or CSV file with Student IDs listed in a single column. You can upload up to 1000 EDUIDs. </a:t>
            </a:r>
          </a:p>
          <a:p>
            <a:endParaRPr lang="en-US" dirty="0"/>
          </a:p>
          <a:p>
            <a:r>
              <a:rPr lang="en-US" dirty="0"/>
              <a:t>Select </a:t>
            </a:r>
            <a:r>
              <a:rPr lang="en-US" b="1" dirty="0"/>
              <a:t>Generate Report</a:t>
            </a:r>
            <a:r>
              <a:rPr lang="en-US" dirty="0"/>
              <a:t>. The Participation Report by EDUID appears. Because the report lists testing opportunities, a student can appear more than once on the report.</a:t>
            </a:r>
          </a:p>
        </p:txBody>
      </p:sp>
      <p:sp>
        <p:nvSpPr>
          <p:cNvPr id="4" name="Slide Number Placeholder 3"/>
          <p:cNvSpPr>
            <a:spLocks noGrp="1"/>
          </p:cNvSpPr>
          <p:nvPr>
            <p:ph type="sldNum" sz="quarter" idx="5"/>
          </p:nvPr>
        </p:nvSpPr>
        <p:spPr/>
        <p:txBody>
          <a:bodyPr/>
          <a:lstStyle/>
          <a:p>
            <a:fld id="{13063EB2-C203-4E0B-B81C-0429BB0EF5D8}" type="slidenum">
              <a:rPr lang="en-US" smtClean="0"/>
              <a:t>49</a:t>
            </a:fld>
            <a:endParaRPr lang="en-US" dirty="0"/>
          </a:p>
        </p:txBody>
      </p:sp>
    </p:spTree>
    <p:extLst>
      <p:ext uri="{BB962C8B-B14F-4D97-AF65-F5344CB8AC3E}">
        <p14:creationId xmlns:p14="http://schemas.microsoft.com/office/powerpoint/2010/main" val="3367708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There are circumstances in which a student did not participate in an expected test or participated in a test but in a non-standard way. Examples could include a student being absent for the entire test window, a parent opt-out, or student withdrawal.  In such instances, you need to assign a non-participation (special) code to the student’s test.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a:t>
            </a:r>
            <a:r>
              <a:rPr lang="en-US" dirty="0">
                <a:latin typeface="Arial" panose="020B0604020202020204" pitchFamily="34" charset="0"/>
                <a:cs typeface="Arial" panose="020B0604020202020204" pitchFamily="34" charset="0"/>
              </a:rPr>
              <a:t> section of TIDE, the </a:t>
            </a:r>
            <a:r>
              <a:rPr lang="en-US" b="1" dirty="0">
                <a:latin typeface="Arial" panose="020B0604020202020204" pitchFamily="34" charset="0"/>
                <a:cs typeface="Arial" panose="020B0604020202020204" pitchFamily="34" charset="0"/>
              </a:rPr>
              <a:t>Data Cleanup </a:t>
            </a:r>
            <a:r>
              <a:rPr lang="en-US" dirty="0">
                <a:latin typeface="Arial" panose="020B0604020202020204" pitchFamily="34" charset="0"/>
                <a:cs typeface="Arial" panose="020B0604020202020204" pitchFamily="34" charset="0"/>
              </a:rPr>
              <a:t>task menu is the location where district- and school-level users enter or view these non-participation (special) codes.</a:t>
            </a:r>
            <a:endParaRPr lang="en-US" dirty="0"/>
          </a:p>
          <a:p>
            <a:pPr defTabSz="916497">
              <a:defRPr/>
            </a:pPr>
            <a:endParaRPr lang="en-US" dirty="0"/>
          </a:p>
          <a:p>
            <a:pPr defTabSz="916497">
              <a:defRPr/>
            </a:pPr>
            <a:r>
              <a:rPr lang="en-US" dirty="0">
                <a:latin typeface="Arial" panose="020B0604020202020204" pitchFamily="34" charset="0"/>
                <a:cs typeface="Arial" panose="020B0604020202020204" pitchFamily="34" charset="0"/>
              </a:rPr>
              <a:t>Please be aware any tasks related to non-participation (special) codes will not be available until the spring 2020 test administrations. </a:t>
            </a:r>
          </a:p>
        </p:txBody>
      </p:sp>
      <p:sp>
        <p:nvSpPr>
          <p:cNvPr id="4" name="Slide Number Placeholder 3"/>
          <p:cNvSpPr>
            <a:spLocks noGrp="1"/>
          </p:cNvSpPr>
          <p:nvPr>
            <p:ph type="sldNum" sz="quarter" idx="10"/>
          </p:nvPr>
        </p:nvSpPr>
        <p:spPr/>
        <p:txBody>
          <a:bodyPr/>
          <a:lstStyle/>
          <a:p>
            <a:fld id="{13063EB2-C203-4E0B-B81C-0429BB0EF5D8}" type="slidenum">
              <a:rPr lang="en-US" smtClean="0"/>
              <a:t>51</a:t>
            </a:fld>
            <a:endParaRPr lang="en-US" dirty="0"/>
          </a:p>
        </p:txBody>
      </p:sp>
    </p:spTree>
    <p:extLst>
      <p:ext uri="{BB962C8B-B14F-4D97-AF65-F5344CB8AC3E}">
        <p14:creationId xmlns:p14="http://schemas.microsoft.com/office/powerpoint/2010/main" val="4173157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To view or edit a student’s non-participation codes</a:t>
            </a:r>
            <a:r>
              <a:rPr lang="en-US" baseline="0" dirty="0">
                <a:latin typeface="Arial" panose="020B0604020202020204" pitchFamily="34" charset="0"/>
                <a:cs typeface="Arial" panose="020B0604020202020204" pitchFamily="34" charset="0"/>
              </a:rPr>
              <a:t> from the </a:t>
            </a:r>
            <a:r>
              <a:rPr lang="en-US" b="1" baseline="0" dirty="0">
                <a:latin typeface="Arial" panose="020B0604020202020204" pitchFamily="34" charset="0"/>
                <a:cs typeface="Arial" panose="020B0604020202020204" pitchFamily="34" charset="0"/>
              </a:rPr>
              <a:t>Non-Participation Codes </a:t>
            </a:r>
            <a:r>
              <a:rPr lang="en-US" baseline="0" dirty="0">
                <a:latin typeface="Arial" panose="020B0604020202020204" pitchFamily="34" charset="0"/>
                <a:cs typeface="Arial" panose="020B0604020202020204" pitchFamily="34" charset="0"/>
              </a:rPr>
              <a:t>page, select a district and school from the drop-down lists, if available. You may enter a student’s first or last name, EDUID, or grade if desired.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a:p>
            <a:pPr defTabSz="916497">
              <a:defRPr/>
            </a:pPr>
            <a:endParaRPr lang="en-US" b="0" baseline="0" dirty="0">
              <a:latin typeface="Arial" panose="020B0604020202020204" pitchFamily="34" charset="0"/>
              <a:cs typeface="Arial" panose="020B0604020202020204" pitchFamily="34" charset="0"/>
            </a:endParaRPr>
          </a:p>
          <a:p>
            <a:pPr defTabSz="916497">
              <a:defRPr/>
            </a:pPr>
            <a:r>
              <a:rPr lang="en-US" b="0"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Search</a:t>
            </a:r>
            <a:r>
              <a:rPr lang="en-US" b="0" baseline="0" dirty="0">
                <a:latin typeface="Arial" panose="020B0604020202020204" pitchFamily="34" charset="0"/>
                <a:cs typeface="Arial" panose="020B0604020202020204" pitchFamily="34" charset="0"/>
              </a:rPr>
              <a:t> to retrieve a list of students matching your selected criteria. Click the pencil icon for the student whose non-participation codes you want to edit.</a:t>
            </a:r>
          </a:p>
          <a:p>
            <a:pPr defTabSz="916497">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48" charset="-128"/>
                <a:cs typeface="Arial" panose="020B0604020202020204" pitchFamily="34" charset="0"/>
              </a:rPr>
              <a:t>When you click the green pencil icon, a pop-up window will appear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listing the student’s demographic information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Information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panel and the student’s available tests and non-participation codes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Non-Participation Codes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panel. From the drop-down lists, select the non-participation code for each available test, as required, and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Save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52</a:t>
            </a:fld>
            <a:endParaRPr lang="en-US" dirty="0"/>
          </a:p>
        </p:txBody>
      </p:sp>
    </p:spTree>
    <p:extLst>
      <p:ext uri="{BB962C8B-B14F-4D97-AF65-F5344CB8AC3E}">
        <p14:creationId xmlns:p14="http://schemas.microsoft.com/office/powerpoint/2010/main" val="426911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u="none" dirty="0">
                <a:solidFill>
                  <a:schemeClr val="tx1"/>
                </a:solidFill>
                <a:latin typeface="Arial" panose="020B0604020202020204" pitchFamily="34" charset="0"/>
                <a:cs typeface="Arial" panose="020B0604020202020204" pitchFamily="34" charset="0"/>
              </a:rPr>
              <a:t>When you are initially added to TIDE, you will receive an activation e-mail containing a link that takes you to the </a:t>
            </a:r>
            <a:r>
              <a:rPr lang="en-US" b="1" i="1" u="none" dirty="0">
                <a:solidFill>
                  <a:schemeClr val="tx1"/>
                </a:solidFill>
                <a:latin typeface="Arial" panose="020B0604020202020204" pitchFamily="34" charset="0"/>
                <a:cs typeface="Arial" panose="020B0604020202020204" pitchFamily="34" charset="0"/>
              </a:rPr>
              <a:t>Reset Your Password </a:t>
            </a:r>
            <a:r>
              <a:rPr lang="en-US" u="none" dirty="0">
                <a:solidFill>
                  <a:schemeClr val="tx1"/>
                </a:solidFill>
                <a:latin typeface="Arial" panose="020B0604020202020204" pitchFamily="34" charset="0"/>
                <a:cs typeface="Arial" panose="020B0604020202020204" pitchFamily="34" charset="0"/>
              </a:rPr>
              <a:t>page in TIDE. </a:t>
            </a:r>
          </a:p>
          <a:p>
            <a:pPr marL="0" marR="0" lvl="0" indent="0" algn="l" defTabSz="916497" rtl="0" eaLnBrk="0" fontAlgn="base" latinLnBrk="0" hangingPunct="0">
              <a:lnSpc>
                <a:spcPct val="100000"/>
              </a:lnSpc>
              <a:spcBef>
                <a:spcPct val="30000"/>
              </a:spcBef>
              <a:spcAft>
                <a:spcPct val="0"/>
              </a:spcAft>
              <a:buClrTx/>
              <a:buSzTx/>
              <a:buFontTx/>
              <a:buNone/>
              <a:tabLst/>
              <a:defRPr/>
            </a:pPr>
            <a:endParaRPr lang="en-US" i="0" u="none" baseline="0" dirty="0">
              <a:solidFill>
                <a:schemeClr val="tx1"/>
              </a:solidFill>
              <a:latin typeface="Arial" panose="020B0604020202020204" pitchFamily="34" charset="0"/>
              <a:cs typeface="Arial" panose="020B0604020202020204" pitchFamily="34" charset="0"/>
            </a:endParaRPr>
          </a:p>
          <a:p>
            <a:pPr marL="171450" marR="0" lvl="0" indent="-171450" algn="l" defTabSz="916497"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0" i="0" u="none" dirty="0">
                <a:solidFill>
                  <a:schemeClr val="tx1"/>
                </a:solidFill>
                <a:latin typeface="Arial" panose="020B0604020202020204" pitchFamily="34" charset="0"/>
                <a:cs typeface="Arial" panose="020B0604020202020204" pitchFamily="34" charset="0"/>
              </a:rPr>
              <a:t>Step1: In the </a:t>
            </a:r>
            <a:r>
              <a:rPr lang="en-US" sz="1200" b="1" i="1" u="none" kern="1200" dirty="0">
                <a:solidFill>
                  <a:schemeClr val="tx1"/>
                </a:solidFill>
                <a:latin typeface="Arial" panose="020B0604020202020204" pitchFamily="34" charset="0"/>
                <a:ea typeface="+mn-ea"/>
                <a:cs typeface="Arial" panose="020B0604020202020204" pitchFamily="34" charset="0"/>
              </a:rPr>
              <a:t>New Password </a:t>
            </a:r>
            <a:r>
              <a:rPr lang="en-US" b="0" i="0" u="none" dirty="0">
                <a:solidFill>
                  <a:schemeClr val="tx1"/>
                </a:solidFill>
                <a:latin typeface="Arial" panose="020B0604020202020204" pitchFamily="34" charset="0"/>
                <a:cs typeface="Arial" panose="020B0604020202020204" pitchFamily="34" charset="0"/>
              </a:rPr>
              <a:t>and </a:t>
            </a:r>
            <a:r>
              <a:rPr lang="en-US" b="1" i="1" u="none" dirty="0">
                <a:solidFill>
                  <a:schemeClr val="tx1"/>
                </a:solidFill>
                <a:latin typeface="Arial" panose="020B0604020202020204" pitchFamily="34" charset="0"/>
                <a:cs typeface="Arial" panose="020B0604020202020204" pitchFamily="34" charset="0"/>
              </a:rPr>
              <a:t>Confirm Password </a:t>
            </a:r>
            <a:r>
              <a:rPr lang="en-US" b="0" i="0" u="none" dirty="0">
                <a:solidFill>
                  <a:schemeClr val="tx1"/>
                </a:solidFill>
                <a:latin typeface="Arial" panose="020B0604020202020204" pitchFamily="34" charset="0"/>
                <a:cs typeface="Arial" panose="020B0604020202020204" pitchFamily="34" charset="0"/>
              </a:rPr>
              <a:t>fields , enter a new password. You will use this password to access TIDE and all other assessment systems. Please keep in mind passwords have a length requirement and must include different character types; see page 6 of the </a:t>
            </a:r>
            <a:r>
              <a:rPr lang="en-US" b="0" i="1" u="none" dirty="0">
                <a:solidFill>
                  <a:schemeClr val="tx1"/>
                </a:solidFill>
                <a:latin typeface="Arial" panose="020B0604020202020204" pitchFamily="34" charset="0"/>
                <a:cs typeface="Arial" panose="020B0604020202020204" pitchFamily="34" charset="0"/>
              </a:rPr>
              <a:t>TIDE User Guide </a:t>
            </a:r>
            <a:r>
              <a:rPr lang="en-US" b="0" i="0" u="none" dirty="0">
                <a:solidFill>
                  <a:schemeClr val="tx1"/>
                </a:solidFill>
                <a:latin typeface="Arial" panose="020B0604020202020204" pitchFamily="34" charset="0"/>
                <a:cs typeface="Arial" panose="020B0604020202020204" pitchFamily="34" charset="0"/>
              </a:rPr>
              <a:t>for more details. </a:t>
            </a:r>
          </a:p>
          <a:p>
            <a:pPr marL="171450" marR="0" lvl="0" indent="-171450" algn="l" defTabSz="916497"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0" i="0" u="none" baseline="0" dirty="0">
                <a:solidFill>
                  <a:schemeClr val="tx1"/>
                </a:solidFill>
                <a:latin typeface="Arial" panose="020B0604020202020204" pitchFamily="34" charset="0"/>
                <a:cs typeface="Arial" panose="020B0604020202020204" pitchFamily="34" charset="0"/>
              </a:rPr>
              <a:t>Step 2: Click </a:t>
            </a:r>
            <a:r>
              <a:rPr lang="en-US" b="1" i="0" u="none" baseline="0" dirty="0">
                <a:solidFill>
                  <a:schemeClr val="tx1"/>
                </a:solidFill>
                <a:latin typeface="Arial" panose="020B0604020202020204" pitchFamily="34" charset="0"/>
                <a:cs typeface="Arial" panose="020B0604020202020204" pitchFamily="34" charset="0"/>
              </a:rPr>
              <a:t>Submit</a:t>
            </a:r>
            <a:r>
              <a:rPr lang="en-US" b="0" i="0" u="none" baseline="0" dirty="0">
                <a:solidFill>
                  <a:schemeClr val="tx1"/>
                </a:solidFill>
                <a:latin typeface="Arial" panose="020B0604020202020204" pitchFamily="34" charset="0"/>
                <a:cs typeface="Arial" panose="020B0604020202020204" pitchFamily="34" charset="0"/>
              </a:rPr>
              <a:t> and the </a:t>
            </a:r>
            <a:r>
              <a:rPr lang="en-US" b="1" i="1" u="none" baseline="0" dirty="0">
                <a:solidFill>
                  <a:schemeClr val="tx1"/>
                </a:solidFill>
                <a:latin typeface="Arial" panose="020B0604020202020204" pitchFamily="34" charset="0"/>
                <a:cs typeface="Arial" panose="020B0604020202020204" pitchFamily="34" charset="0"/>
              </a:rPr>
              <a:t>Security Questions </a:t>
            </a:r>
            <a:r>
              <a:rPr lang="en-US" b="0" i="0" u="none" baseline="0" dirty="0">
                <a:solidFill>
                  <a:schemeClr val="tx1"/>
                </a:solidFill>
                <a:latin typeface="Arial" panose="020B0604020202020204" pitchFamily="34" charset="0"/>
                <a:cs typeface="Arial" panose="020B0604020202020204" pitchFamily="34" charset="0"/>
              </a:rPr>
              <a:t>page appears. From the </a:t>
            </a:r>
            <a:r>
              <a:rPr lang="en-US" b="0" i="1" u="none" baseline="0" dirty="0">
                <a:solidFill>
                  <a:schemeClr val="tx1"/>
                </a:solidFill>
                <a:latin typeface="Arial" panose="020B0604020202020204" pitchFamily="34" charset="0"/>
                <a:cs typeface="Arial" panose="020B0604020202020204" pitchFamily="34" charset="0"/>
              </a:rPr>
              <a:t>Security Question </a:t>
            </a:r>
            <a:r>
              <a:rPr lang="en-US" b="0" i="0" u="none" baseline="0" dirty="0">
                <a:solidFill>
                  <a:schemeClr val="tx1"/>
                </a:solidFill>
                <a:latin typeface="Arial" panose="020B0604020202020204" pitchFamily="34" charset="0"/>
                <a:cs typeface="Arial" panose="020B0604020202020204" pitchFamily="34" charset="0"/>
              </a:rPr>
              <a:t>drop-down list, select a security question, and enter an answer. You will need this information to reset a forgotten password. </a:t>
            </a:r>
            <a:r>
              <a:rPr lang="en-US" b="0" i="1" u="none" baseline="0" dirty="0">
                <a:solidFill>
                  <a:schemeClr val="tx1"/>
                </a:solidFill>
                <a:latin typeface="Arial" panose="020B0604020202020204" pitchFamily="34" charset="0"/>
                <a:cs typeface="Arial" panose="020B0604020202020204" pitchFamily="34" charset="0"/>
              </a:rPr>
              <a:t>Optional</a:t>
            </a:r>
            <a:r>
              <a:rPr lang="en-US" b="0" i="0" u="none" baseline="0" dirty="0">
                <a:solidFill>
                  <a:schemeClr val="tx1"/>
                </a:solidFill>
                <a:latin typeface="Arial" panose="020B0604020202020204" pitchFamily="34" charset="0"/>
                <a:cs typeface="Arial" panose="020B0604020202020204" pitchFamily="34" charset="0"/>
              </a:rPr>
              <a:t>: To add an additional security question, click </a:t>
            </a:r>
            <a:r>
              <a:rPr lang="en-US" b="1" i="0" u="none" baseline="0" dirty="0">
                <a:solidFill>
                  <a:schemeClr val="tx1"/>
                </a:solidFill>
                <a:latin typeface="Arial" panose="020B0604020202020204" pitchFamily="34" charset="0"/>
                <a:cs typeface="Arial" panose="020B0604020202020204" pitchFamily="34" charset="0"/>
              </a:rPr>
              <a:t>Add</a:t>
            </a:r>
            <a:r>
              <a:rPr lang="en-US" b="0" i="0" u="none" baseline="0" dirty="0">
                <a:solidFill>
                  <a:schemeClr val="tx1"/>
                </a:solidFill>
                <a:latin typeface="Arial" panose="020B0604020202020204" pitchFamily="34" charset="0"/>
                <a:cs typeface="Arial" panose="020B0604020202020204" pitchFamily="34" charset="0"/>
              </a:rPr>
              <a:t> an additional question, select a security question and enter your answer. You can add multiple security questions, if desired.</a:t>
            </a:r>
          </a:p>
          <a:p>
            <a:pPr marL="171450" marR="0" lvl="0" indent="-171450" algn="l" defTabSz="916497"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b="0" i="0" u="none" baseline="0" dirty="0">
              <a:solidFill>
                <a:schemeClr val="tx1"/>
              </a:solidFill>
              <a:latin typeface="Arial" panose="020B0604020202020204" pitchFamily="34" charset="0"/>
              <a:cs typeface="Arial" panose="020B0604020202020204" pitchFamily="34"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When logging in to the system using a new device or browser, or after clearing the cache on a previously-used browser, you will see an </a:t>
            </a:r>
            <a:r>
              <a:rPr lang="en-US" sz="1200" b="1" i="1" dirty="0">
                <a:latin typeface="Calibri" panose="020F0502020204030204" pitchFamily="34" charset="0"/>
                <a:ea typeface="Calibri" panose="020F0502020204030204" pitchFamily="34" charset="0"/>
                <a:cs typeface="Times New Roman" panose="02020603050405020304" pitchFamily="18" charset="0"/>
              </a:rPr>
              <a:t>Enter Code</a:t>
            </a:r>
            <a:r>
              <a:rPr lang="en-US" sz="1200" dirty="0">
                <a:latin typeface="Calibri" panose="020F0502020204030204" pitchFamily="34" charset="0"/>
                <a:ea typeface="Calibri" panose="020F0502020204030204" pitchFamily="34" charset="0"/>
                <a:cs typeface="Times New Roman" panose="02020603050405020304" pitchFamily="18" charset="0"/>
              </a:rPr>
              <a:t> page.</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If you see this screen, you will need to enter the code on this page within </a:t>
            </a:r>
            <a:r>
              <a:rPr lang="en-US" sz="1200" u="sng" dirty="0">
                <a:latin typeface="Calibri" panose="020F0502020204030204" pitchFamily="34" charset="0"/>
                <a:ea typeface="Calibri" panose="020F0502020204030204" pitchFamily="34" charset="0"/>
                <a:cs typeface="Times New Roman" panose="02020603050405020304" pitchFamily="18" charset="0"/>
              </a:rPr>
              <a:t>15 minutes</a:t>
            </a:r>
            <a:r>
              <a:rPr lang="en-US" sz="1200" dirty="0">
                <a:latin typeface="Calibri" panose="020F0502020204030204" pitchFamily="34" charset="0"/>
                <a:ea typeface="Calibri" panose="020F0502020204030204" pitchFamily="34" charset="0"/>
                <a:cs typeface="Times New Roman" panose="02020603050405020304" pitchFamily="18" charset="0"/>
              </a:rPr>
              <a:t> of receiving the email.</a:t>
            </a:r>
            <a:endParaRPr lang="en-US" sz="1200" dirty="0"/>
          </a:p>
          <a:p>
            <a:pPr marL="0" marR="0" lvl="0" indent="0" algn="l" defTabSz="916497"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i="0" u="none" baseline="0" dirty="0">
              <a:solidFill>
                <a:schemeClr val="tx1"/>
              </a:solidFill>
              <a:latin typeface="Arial" panose="020B0604020202020204" pitchFamily="34" charset="0"/>
              <a:cs typeface="Arial" panose="020B0604020202020204" pitchFamily="34" charset="0"/>
            </a:endParaRPr>
          </a:p>
          <a:p>
            <a:pPr marL="0" marR="0" lvl="0" indent="0" algn="l" defTabSz="916497"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en-US" b="1" i="0" u="sng" baseline="0" dirty="0">
                <a:solidFill>
                  <a:schemeClr val="tx1"/>
                </a:solidFill>
                <a:latin typeface="Arial" panose="020B0604020202020204" pitchFamily="34" charset="0"/>
                <a:cs typeface="Arial" panose="020B0604020202020204" pitchFamily="34" charset="0"/>
              </a:rPr>
              <a:t>Important note</a:t>
            </a:r>
            <a:r>
              <a:rPr lang="en-US" b="0" i="0" u="none" baseline="0" dirty="0">
                <a:solidFill>
                  <a:schemeClr val="tx1"/>
                </a:solidFill>
                <a:latin typeface="Arial" panose="020B0604020202020204" pitchFamily="34" charset="0"/>
                <a:cs typeface="Arial" panose="020B0604020202020204" pitchFamily="34" charset="0"/>
              </a:rPr>
              <a:t>: </a:t>
            </a:r>
            <a:r>
              <a:rPr lang="en-US" b="0" i="0" u="none" dirty="0">
                <a:solidFill>
                  <a:schemeClr val="tx1"/>
                </a:solidFill>
                <a:latin typeface="Arial" panose="020B0604020202020204" pitchFamily="34" charset="0"/>
                <a:cs typeface="Arial" panose="020B0604020202020204" pitchFamily="34" charset="0"/>
              </a:rPr>
              <a:t>The</a:t>
            </a:r>
            <a:r>
              <a:rPr lang="en-US" i="0" u="none" dirty="0">
                <a:solidFill>
                  <a:schemeClr val="tx1"/>
                </a:solidFill>
                <a:latin typeface="Arial" panose="020B0604020202020204" pitchFamily="34" charset="0"/>
                <a:cs typeface="Arial" panose="020B0604020202020204" pitchFamily="34" charset="0"/>
              </a:rPr>
              <a:t> activation link is only valid</a:t>
            </a:r>
            <a:r>
              <a:rPr lang="en-US" i="0" u="none" baseline="0" dirty="0">
                <a:solidFill>
                  <a:schemeClr val="tx1"/>
                </a:solidFill>
                <a:latin typeface="Arial" panose="020B0604020202020204" pitchFamily="34" charset="0"/>
                <a:cs typeface="Arial" panose="020B0604020202020204" pitchFamily="34" charset="0"/>
              </a:rPr>
              <a:t> for 15 minutes. After that time, the link will expire. If the link expires, you will need to click either of the links included in the activation email to request new activation information.  </a:t>
            </a:r>
            <a:r>
              <a:rPr lang="en-US" u="none" dirty="0">
                <a:solidFill>
                  <a:schemeClr val="tx1"/>
                </a:solidFill>
                <a:latin typeface="Arial" panose="020B0604020202020204" pitchFamily="34" charset="0"/>
                <a:cs typeface="Arial" panose="020B0604020202020204" pitchFamily="34" charset="0"/>
              </a:rPr>
              <a:t>If you do not receive an activation email, check your spam folder. Emails are sent from </a:t>
            </a:r>
            <a:r>
              <a:rPr lang="en-US" i="1" u="none" dirty="0">
                <a:solidFill>
                  <a:schemeClr val="tx1"/>
                </a:solidFill>
                <a:latin typeface="Arial" panose="020B0604020202020204" pitchFamily="34" charset="0"/>
                <a:cs typeface="Arial" panose="020B0604020202020204" pitchFamily="34" charset="0"/>
              </a:rPr>
              <a:t>DoNotReply@cambiumast.com.</a:t>
            </a:r>
            <a:r>
              <a:rPr lang="en-US" u="none" dirty="0">
                <a:solidFill>
                  <a:schemeClr val="tx1"/>
                </a:solidFill>
                <a:latin typeface="Arial" panose="020B0604020202020204" pitchFamily="34" charset="0"/>
                <a:cs typeface="Arial" panose="020B0604020202020204" pitchFamily="34" charset="0"/>
              </a:rPr>
              <a:t> </a:t>
            </a:r>
          </a:p>
          <a:p>
            <a:pPr marL="0" marR="0" lvl="0" indent="0" algn="l" defTabSz="916497"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en-US" altLang="en-US" i="0" u="none" dirty="0">
              <a:solidFill>
                <a:schemeClr val="tx1"/>
              </a:solidFill>
              <a:latin typeface="Arial" panose="020B0604020202020204" pitchFamily="34" charset="0"/>
              <a:cs typeface="Arial" panose="020B0604020202020204" pitchFamily="34" charset="0"/>
            </a:endParaRPr>
          </a:p>
          <a:p>
            <a:r>
              <a:rPr lang="en-US" u="none" dirty="0">
                <a:solidFill>
                  <a:schemeClr val="tx1"/>
                </a:solidFill>
                <a:latin typeface="Arial" panose="020B0604020202020204" pitchFamily="34" charset="0"/>
                <a:cs typeface="Arial" panose="020B0604020202020204" pitchFamily="34" charset="0"/>
              </a:rPr>
              <a:t>Be aware that if an account is created for an incorrect email address, it will need to be deleted, and a new account will need to be created for</a:t>
            </a:r>
            <a:r>
              <a:rPr lang="en-US" u="none" baseline="0" dirty="0">
                <a:solidFill>
                  <a:schemeClr val="tx1"/>
                </a:solidFill>
                <a:latin typeface="Arial" panose="020B0604020202020204" pitchFamily="34" charset="0"/>
                <a:cs typeface="Arial" panose="020B0604020202020204" pitchFamily="34" charset="0"/>
              </a:rPr>
              <a:t> the user. </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5</a:t>
            </a:fld>
            <a:endParaRPr lang="en-US" dirty="0"/>
          </a:p>
        </p:txBody>
      </p:sp>
    </p:spTree>
    <p:extLst>
      <p:ext uri="{BB962C8B-B14F-4D97-AF65-F5344CB8AC3E}">
        <p14:creationId xmlns:p14="http://schemas.microsoft.com/office/powerpoint/2010/main" val="1943585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School-level users have access to many of the same tasks as district-level users and perform these tasks the same way a district-level user performs them. </a:t>
            </a:r>
          </a:p>
        </p:txBody>
      </p:sp>
      <p:sp>
        <p:nvSpPr>
          <p:cNvPr id="4" name="Slide Number Placeholder 3"/>
          <p:cNvSpPr>
            <a:spLocks noGrp="1"/>
          </p:cNvSpPr>
          <p:nvPr>
            <p:ph type="sldNum" sz="quarter" idx="5"/>
          </p:nvPr>
        </p:nvSpPr>
        <p:spPr/>
        <p:txBody>
          <a:bodyPr/>
          <a:lstStyle/>
          <a:p>
            <a:fld id="{13063EB2-C203-4E0B-B81C-0429BB0EF5D8}" type="slidenum">
              <a:rPr lang="en-US" smtClean="0"/>
              <a:t>53</a:t>
            </a:fld>
            <a:endParaRPr lang="en-US" dirty="0"/>
          </a:p>
        </p:txBody>
      </p:sp>
    </p:spTree>
    <p:extLst>
      <p:ext uri="{BB962C8B-B14F-4D97-AF65-F5344CB8AC3E}">
        <p14:creationId xmlns:p14="http://schemas.microsoft.com/office/powerpoint/2010/main" val="23182288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Before testing begins, and throughout the school year, TIDE is used to manage user accounts for TIDE, the TA Interface, the Online Reporting System (ORS), the Assessment Viewing Application (</a:t>
            </a:r>
            <a:r>
              <a:rPr lang="en-US" baseline="0" dirty="0">
                <a:latin typeface="Arial" panose="020B0604020202020204" pitchFamily="34" charset="0"/>
                <a:cs typeface="Arial" panose="020B0604020202020204" pitchFamily="34" charset="0"/>
              </a:rPr>
              <a:t>AVA), and Reporting</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Users</a:t>
            </a:r>
            <a:r>
              <a:rPr lang="en-US" baseline="0" dirty="0">
                <a:solidFill>
                  <a:schemeClr val="tx1"/>
                </a:solidFill>
                <a:latin typeface="Arial" panose="020B0604020202020204" pitchFamily="34" charset="0"/>
                <a:cs typeface="Arial" panose="020B0604020202020204" pitchFamily="34" charset="0"/>
              </a:rPr>
              <a:t> task menu allows you to add users; view, edit, or export users; and upload users from an external file.</a:t>
            </a:r>
            <a:endParaRPr lang="en-US" dirty="0"/>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As an SC you can add new users</a:t>
            </a:r>
            <a:r>
              <a:rPr lang="en-US" altLang="en-US" i="0" dirty="0">
                <a:solidFill>
                  <a:schemeClr val="tx1"/>
                </a:solidFill>
                <a:latin typeface="Arial" panose="020B0604020202020204" pitchFamily="34" charset="0"/>
                <a:cs typeface="Arial" panose="020B0604020202020204" pitchFamily="34" charset="0"/>
              </a:rPr>
              <a:t>, view/modify users, or delete users in their school who have a lower user level. For example, SCs cannot add or modify other SC users. In order to add an SC role to your district, please contact your District Administrator (DA) or District Coordinator (DC). </a:t>
            </a:r>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There are two ways to add users in TIDE. </a:t>
            </a:r>
            <a:r>
              <a:rPr lang="en-US" altLang="en-US" i="0" dirty="0">
                <a:solidFill>
                  <a:schemeClr val="tx1"/>
                </a:solidFill>
                <a:latin typeface="Arial" panose="020B0604020202020204" pitchFamily="34" charset="0"/>
                <a:cs typeface="Arial" panose="020B0604020202020204" pitchFamily="34" charset="0"/>
              </a:rPr>
              <a:t>F</a:t>
            </a:r>
            <a:r>
              <a:rPr lang="en-US" altLang="en-US" baseline="0" dirty="0">
                <a:solidFill>
                  <a:schemeClr val="tx1"/>
                </a:solidFill>
                <a:latin typeface="Arial" panose="020B0604020202020204" pitchFamily="34" charset="0"/>
                <a:cs typeface="Arial" panose="020B0604020202020204" pitchFamily="34" charset="0"/>
              </a:rPr>
              <a:t>rom the </a:t>
            </a:r>
            <a:r>
              <a:rPr lang="en-US" altLang="en-US" b="1" baseline="0" dirty="0">
                <a:solidFill>
                  <a:schemeClr val="tx1"/>
                </a:solidFill>
                <a:latin typeface="Arial" panose="020B0604020202020204" pitchFamily="34" charset="0"/>
                <a:cs typeface="Arial" panose="020B0604020202020204" pitchFamily="34" charset="0"/>
              </a:rPr>
              <a:t>Add User </a:t>
            </a:r>
            <a:r>
              <a:rPr lang="en-US" altLang="en-US" u="none" strike="noStrike" baseline="0" dirty="0">
                <a:solidFill>
                  <a:schemeClr val="tx1"/>
                </a:solidFill>
                <a:latin typeface="Arial" panose="020B0604020202020204" pitchFamily="34" charset="0"/>
                <a:cs typeface="Arial" panose="020B0604020202020204" pitchFamily="34" charset="0"/>
              </a:rPr>
              <a:t>page </a:t>
            </a:r>
            <a:r>
              <a:rPr lang="en-US" altLang="en-US" i="0" strike="noStrike" baseline="0" dirty="0">
                <a:solidFill>
                  <a:schemeClr val="tx1"/>
                </a:solidFill>
                <a:latin typeface="Arial" panose="020B0604020202020204" pitchFamily="34" charset="0"/>
                <a:cs typeface="Arial" panose="020B0604020202020204" pitchFamily="34" charset="0"/>
              </a:rPr>
              <a:t>manually f</a:t>
            </a:r>
            <a:r>
              <a:rPr lang="en-US" altLang="en-US" i="0" baseline="0" dirty="0">
                <a:solidFill>
                  <a:schemeClr val="tx1"/>
                </a:solidFill>
                <a:latin typeface="Arial" panose="020B0604020202020204" pitchFamily="34" charset="0"/>
                <a:cs typeface="Arial" panose="020B0604020202020204" pitchFamily="34" charset="0"/>
              </a:rPr>
              <a:t>ill</a:t>
            </a:r>
            <a:r>
              <a:rPr lang="en-US" altLang="en-US" baseline="0" dirty="0">
                <a:solidFill>
                  <a:schemeClr val="tx1"/>
                </a:solidFill>
                <a:latin typeface="Arial" panose="020B0604020202020204" pitchFamily="34" charset="0"/>
                <a:cs typeface="Arial" panose="020B0604020202020204" pitchFamily="34" charset="0"/>
              </a:rPr>
              <a:t> out the information on the page and click </a:t>
            </a:r>
            <a:r>
              <a:rPr lang="en-US" altLang="en-US" b="1" baseline="0" dirty="0">
                <a:solidFill>
                  <a:schemeClr val="tx1"/>
                </a:solidFill>
                <a:latin typeface="Arial" panose="020B0604020202020204" pitchFamily="34" charset="0"/>
                <a:cs typeface="Arial" panose="020B0604020202020204" pitchFamily="34" charset="0"/>
              </a:rPr>
              <a:t>Save</a:t>
            </a:r>
            <a:r>
              <a:rPr lang="en-US" altLang="en-US" b="0" baseline="0" dirty="0">
                <a:solidFill>
                  <a:schemeClr val="tx1"/>
                </a:solidFill>
                <a:latin typeface="Arial" panose="020B0604020202020204" pitchFamily="34" charset="0"/>
                <a:cs typeface="Arial" panose="020B0604020202020204" pitchFamily="34" charset="0"/>
              </a:rPr>
              <a:t>.</a:t>
            </a:r>
            <a:r>
              <a:rPr lang="en-US" altLang="en-US" b="1" baseline="0" dirty="0">
                <a:solidFill>
                  <a:schemeClr val="tx1"/>
                </a:solidFill>
                <a:latin typeface="Arial" panose="020B0604020202020204" pitchFamily="34" charset="0"/>
                <a:cs typeface="Arial" panose="020B0604020202020204" pitchFamily="34" charset="0"/>
              </a:rPr>
              <a:t> </a:t>
            </a:r>
            <a:r>
              <a:rPr lang="en-US" altLang="en-US" baseline="0" dirty="0">
                <a:solidFill>
                  <a:schemeClr val="tx1"/>
                </a:solidFill>
                <a:latin typeface="Arial" panose="020B0604020202020204" pitchFamily="34" charset="0"/>
                <a:cs typeface="Arial" panose="020B0604020202020204" pitchFamily="34" charset="0"/>
              </a:rPr>
              <a:t>The new user’s e-mail address will serve as their username when logging in to any assessment system. </a:t>
            </a:r>
            <a:r>
              <a:rPr lang="en-US" i="0" dirty="0">
                <a:solidFill>
                  <a:schemeClr val="tx1"/>
                </a:solidFill>
                <a:latin typeface="Arial" panose="020B0604020202020204" pitchFamily="34" charset="0"/>
                <a:cs typeface="Arial" panose="020B0604020202020204" pitchFamily="34" charset="0"/>
              </a:rPr>
              <a:t>The</a:t>
            </a:r>
            <a:r>
              <a:rPr lang="en-US" i="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second way </a:t>
            </a:r>
            <a:r>
              <a:rPr lang="en-US" baseline="0" dirty="0">
                <a:solidFill>
                  <a:schemeClr val="tx1"/>
                </a:solidFill>
                <a:latin typeface="Arial" panose="020B0604020202020204" pitchFamily="34" charset="0"/>
                <a:cs typeface="Arial" panose="020B0604020202020204" pitchFamily="34" charset="0"/>
              </a:rPr>
              <a:t>to add new users in TIDE is to use the </a:t>
            </a:r>
            <a:r>
              <a:rPr lang="en-US" b="1" baseline="0" dirty="0">
                <a:solidFill>
                  <a:schemeClr val="tx1"/>
                </a:solidFill>
                <a:latin typeface="Arial" panose="020B0604020202020204" pitchFamily="34" charset="0"/>
                <a:cs typeface="Arial" panose="020B0604020202020204" pitchFamily="34" charset="0"/>
              </a:rPr>
              <a:t>Upload Users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method is efficient if you have many new users.</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Open the template, enter information for the users you wish to add, and save the file in Excel or CSV format. We recommend using the Excel template when uploading user information. For a list of the acceptable values on the User Upload template refer to the </a:t>
            </a:r>
            <a:r>
              <a:rPr lang="en-US" i="1" baseline="0" dirty="0">
                <a:solidFill>
                  <a:schemeClr val="tx1"/>
                </a:solidFill>
                <a:latin typeface="Arial" panose="020B0604020202020204" pitchFamily="34" charset="0"/>
                <a:cs typeface="Arial" panose="020B0604020202020204" pitchFamily="34" charset="0"/>
              </a:rPr>
              <a:t>Online User Guide </a:t>
            </a:r>
            <a:r>
              <a:rPr lang="en-US" baseline="0" dirty="0">
                <a:solidFill>
                  <a:schemeClr val="tx1"/>
                </a:solidFill>
                <a:latin typeface="Arial" panose="020B0604020202020204" pitchFamily="34" charset="0"/>
                <a:cs typeface="Arial" panose="020B0604020202020204" pitchFamily="34" charset="0"/>
              </a:rPr>
              <a:t>by selecting the </a:t>
            </a:r>
            <a:r>
              <a:rPr lang="en-US" b="1" baseline="0" dirty="0">
                <a:solidFill>
                  <a:schemeClr val="tx1"/>
                </a:solidFill>
                <a:latin typeface="Arial" panose="020B0604020202020204" pitchFamily="34" charset="0"/>
                <a:cs typeface="Arial" panose="020B0604020202020204" pitchFamily="34" charset="0"/>
              </a:rPr>
              <a:t>Help</a:t>
            </a:r>
            <a:r>
              <a:rPr lang="en-US" baseline="0" dirty="0">
                <a:solidFill>
                  <a:schemeClr val="tx1"/>
                </a:solidFill>
                <a:latin typeface="Arial" panose="020B0604020202020204" pitchFamily="34" charset="0"/>
                <a:cs typeface="Arial" panose="020B0604020202020204" pitchFamily="34" charset="0"/>
              </a:rPr>
              <a:t> button.</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Once you return to TIDE,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 To see a list of the files you have previously uploaded, first click the blue plus sign to expand the </a:t>
            </a:r>
            <a:r>
              <a:rPr lang="en-US" b="1" baseline="0" dirty="0">
                <a:solidFill>
                  <a:schemeClr val="tx1"/>
                </a:solidFill>
                <a:latin typeface="Arial" panose="020B0604020202020204" pitchFamily="34" charset="0"/>
                <a:cs typeface="Arial" panose="020B0604020202020204" pitchFamily="34" charset="0"/>
              </a:rPr>
              <a:t>Upload History</a:t>
            </a:r>
            <a:r>
              <a:rPr lang="en-US" b="0" baseline="0" dirty="0">
                <a:solidFill>
                  <a:schemeClr val="tx1"/>
                </a:solidFill>
                <a:latin typeface="Arial" panose="020B0604020202020204" pitchFamily="34" charset="0"/>
                <a:cs typeface="Arial" panose="020B0604020202020204" pitchFamily="34" charset="0"/>
              </a:rPr>
              <a:t> panel</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If a user’s role changes within the administration, for example a TA becomes an TE, then an SC will need to delete the user’s former role and add his/her new role.  There is never a need to have two or more roles for a user associated to a single school.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If a user needs to transfer to a different school, he/she will need to get deleted from his/her former school and then added to his/her new school. If a user requires a user role for two different schools then two higher level users within each school would need to add this user to their respective school.  </a:t>
            </a:r>
          </a:p>
        </p:txBody>
      </p:sp>
      <p:sp>
        <p:nvSpPr>
          <p:cNvPr id="4" name="Slide Number Placeholder 3"/>
          <p:cNvSpPr>
            <a:spLocks noGrp="1"/>
          </p:cNvSpPr>
          <p:nvPr>
            <p:ph type="sldNum" sz="quarter" idx="10"/>
          </p:nvPr>
        </p:nvSpPr>
        <p:spPr/>
        <p:txBody>
          <a:bodyPr/>
          <a:lstStyle/>
          <a:p>
            <a:fld id="{13063EB2-C203-4E0B-B81C-0429BB0EF5D8}" type="slidenum">
              <a:rPr lang="en-US" smtClean="0"/>
              <a:t>55</a:t>
            </a:fld>
            <a:endParaRPr lang="en-US" dirty="0"/>
          </a:p>
        </p:txBody>
      </p:sp>
    </p:spTree>
    <p:extLst>
      <p:ext uri="{BB962C8B-B14F-4D97-AF65-F5344CB8AC3E}">
        <p14:creationId xmlns:p14="http://schemas.microsoft.com/office/powerpoint/2010/main" val="785405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000000"/>
                </a:solidFill>
              </a:rPr>
              <a:t>The </a:t>
            </a:r>
            <a:r>
              <a:rPr lang="en-US" sz="1200" b="1" i="0" dirty="0">
                <a:effectLst/>
                <a:latin typeface="Calibri" panose="020F0502020204030204" pitchFamily="34" charset="0"/>
                <a:ea typeface="Times New Roman" panose="02020603050405020304" pitchFamily="18" charset="0"/>
                <a:cs typeface="Calibri" panose="020F0502020204030204" pitchFamily="34" charset="0"/>
              </a:rPr>
              <a:t>View/Edit/Export Users </a:t>
            </a:r>
            <a:r>
              <a:rPr lang="en-US" dirty="0">
                <a:solidFill>
                  <a:srgbClr val="000000"/>
                </a:solidFill>
              </a:rPr>
              <a:t>page includes a form for setting selection criteria to retrieve users. In this example, the required criteria are the user’s role, district, and school. The state field prepopulates. Other criteria are optional, such as the first or last name. Click </a:t>
            </a:r>
            <a:r>
              <a:rPr lang="en-US" b="1" dirty="0">
                <a:solidFill>
                  <a:srgbClr val="000000"/>
                </a:solidFill>
              </a:rPr>
              <a:t>Search</a:t>
            </a:r>
            <a:r>
              <a:rPr lang="en-US" dirty="0">
                <a:solidFill>
                  <a:srgbClr val="000000"/>
                </a:solidFill>
              </a:rPr>
              <a:t> to continue. The search panel will automatically collapse, and your search results will appear below. </a:t>
            </a:r>
          </a:p>
          <a:p>
            <a:pPr defTabSz="882762">
              <a:defRPr/>
            </a:pPr>
            <a:endParaRPr lang="en-US" dirty="0">
              <a:solidFill>
                <a:srgbClr val="000000"/>
              </a:solidFill>
            </a:endParaRPr>
          </a:p>
          <a:p>
            <a:pPr defTabSz="882762">
              <a:defRPr/>
            </a:pPr>
            <a:r>
              <a:rPr lang="en-US" dirty="0">
                <a:solidFill>
                  <a:srgbClr val="000000"/>
                </a:solidFill>
              </a:rPr>
              <a:t>If your user role permits, you can edit a user’s information by clicking the green pencil icon. Another page will appear where you can edit and save information. </a:t>
            </a:r>
          </a:p>
          <a:p>
            <a:pPr defTabSz="882762">
              <a:defRPr/>
            </a:pPr>
            <a:endParaRPr lang="en-US" dirty="0">
              <a:solidFill>
                <a:srgbClr val="000000"/>
              </a:solidFill>
            </a:endParaRPr>
          </a:p>
          <a:p>
            <a:pPr marL="171450" indent="-171450" defTabSz="882762">
              <a:buFont typeface="Wingdings" panose="05000000000000000000" pitchFamily="2" charset="2"/>
              <a:buChar char="§"/>
              <a:defRPr/>
            </a:pPr>
            <a:r>
              <a:rPr lang="en-US" dirty="0">
                <a:solidFill>
                  <a:srgbClr val="000000"/>
                </a:solidFill>
              </a:rPr>
              <a:t>To export user information, mark the checkboxes next to the users you wish to export and click the green export button above the search results. </a:t>
            </a:r>
          </a:p>
          <a:p>
            <a:pPr marL="171450" indent="-171450" defTabSz="882762">
              <a:buFont typeface="Wingdings" panose="05000000000000000000" pitchFamily="2" charset="2"/>
              <a:buChar char="§"/>
              <a:defRPr/>
            </a:pPr>
            <a:r>
              <a:rPr lang="en-US" dirty="0">
                <a:solidFill>
                  <a:srgbClr val="000000"/>
                </a:solidFill>
              </a:rPr>
              <a:t>To delete users from TIDE, mark the checkboxes next to the users you wish to delete and click the orange trash can button above the search results.</a:t>
            </a:r>
          </a:p>
          <a:p>
            <a:pPr marL="171450" indent="-171450" defTabSz="882762">
              <a:buFont typeface="Wingdings" panose="05000000000000000000" pitchFamily="2" charset="2"/>
              <a:buChar char="§"/>
              <a:defRPr/>
            </a:pPr>
            <a:r>
              <a:rPr lang="en-US" dirty="0">
                <a:solidFill>
                  <a:srgbClr val="000000"/>
                </a:solidFill>
              </a:rPr>
              <a:t>To make the search form re-appear and search for additional users, click the plus sign in the </a:t>
            </a:r>
            <a:r>
              <a:rPr lang="en-US" i="1" dirty="0">
                <a:solidFill>
                  <a:srgbClr val="000000"/>
                </a:solidFill>
              </a:rPr>
              <a:t>Search users </a:t>
            </a:r>
            <a:r>
              <a:rPr lang="en-US" dirty="0">
                <a:solidFill>
                  <a:srgbClr val="000000"/>
                </a:solidFill>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56</a:t>
            </a:fld>
            <a:endParaRPr lang="en-US" dirty="0"/>
          </a:p>
        </p:txBody>
      </p:sp>
    </p:spTree>
    <p:extLst>
      <p:ext uri="{BB962C8B-B14F-4D97-AF65-F5344CB8AC3E}">
        <p14:creationId xmlns:p14="http://schemas.microsoft.com/office/powerpoint/2010/main" val="601030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TIDE manages student information and keeps track of which assessments students are eligible to take.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Students </a:t>
            </a:r>
            <a:r>
              <a:rPr lang="en-US" baseline="0" dirty="0">
                <a:solidFill>
                  <a:schemeClr val="tx1"/>
                </a:solidFill>
                <a:latin typeface="Arial" panose="020B0604020202020204" pitchFamily="34" charset="0"/>
                <a:cs typeface="Arial" panose="020B0604020202020204" pitchFamily="34" charset="0"/>
              </a:rPr>
              <a:t>task menu allows you to add students; upload interim grades; and view, edit, or export students.</a:t>
            </a:r>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You can manually add students </a:t>
            </a:r>
            <a:r>
              <a:rPr lang="en-US" altLang="en-US" baseline="0" dirty="0">
                <a:solidFill>
                  <a:schemeClr val="tx1"/>
                </a:solidFill>
                <a:latin typeface="Arial" panose="020B0604020202020204" pitchFamily="34" charset="0"/>
                <a:cs typeface="Arial" panose="020B0604020202020204" pitchFamily="34" charset="0"/>
              </a:rPr>
              <a:t>from the </a:t>
            </a:r>
            <a:r>
              <a:rPr lang="en-US" altLang="en-US" b="1" baseline="0" dirty="0">
                <a:solidFill>
                  <a:schemeClr val="tx1"/>
                </a:solidFill>
                <a:latin typeface="Arial" panose="020B0604020202020204" pitchFamily="34" charset="0"/>
                <a:cs typeface="Arial" panose="020B0604020202020204" pitchFamily="34" charset="0"/>
              </a:rPr>
              <a:t>Add Students </a:t>
            </a:r>
            <a:r>
              <a:rPr lang="en-US" altLang="en-US" baseline="0" dirty="0">
                <a:solidFill>
                  <a:schemeClr val="tx1"/>
                </a:solidFill>
                <a:latin typeface="Arial" panose="020B0604020202020204" pitchFamily="34" charset="0"/>
                <a:cs typeface="Arial" panose="020B0604020202020204" pitchFamily="34" charset="0"/>
              </a:rPr>
              <a:t>page. This page contains six panels: Student Demographics, Race and Ethnicity, Interim Testing Grade, Test Settings and Tools, and Test Eligibility.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You will not be able to add students to TIDE without including the mandatory information in the </a:t>
            </a:r>
            <a:r>
              <a:rPr lang="en-US" altLang="en-US" b="1" baseline="0" dirty="0">
                <a:solidFill>
                  <a:schemeClr val="tx1"/>
                </a:solidFill>
                <a:latin typeface="Arial" panose="020B0604020202020204" pitchFamily="34" charset="0"/>
                <a:cs typeface="Arial" panose="020B0604020202020204" pitchFamily="34" charset="0"/>
              </a:rPr>
              <a:t>Student</a:t>
            </a:r>
            <a:r>
              <a:rPr lang="en-US" altLang="en-US" baseline="0" dirty="0">
                <a:solidFill>
                  <a:schemeClr val="tx1"/>
                </a:solidFill>
                <a:latin typeface="Arial" panose="020B0604020202020204" pitchFamily="34" charset="0"/>
                <a:cs typeface="Arial" panose="020B0604020202020204" pitchFamily="34" charset="0"/>
              </a:rPr>
              <a:t> </a:t>
            </a:r>
            <a:r>
              <a:rPr lang="en-US" altLang="en-US" b="1" baseline="0" dirty="0">
                <a:solidFill>
                  <a:schemeClr val="tx1"/>
                </a:solidFill>
                <a:latin typeface="Arial" panose="020B0604020202020204" pitchFamily="34" charset="0"/>
                <a:cs typeface="Arial" panose="020B0604020202020204" pitchFamily="34" charset="0"/>
              </a:rPr>
              <a:t>Demographics </a:t>
            </a:r>
            <a:r>
              <a:rPr lang="en-US" altLang="en-US" baseline="0" dirty="0">
                <a:solidFill>
                  <a:schemeClr val="tx1"/>
                </a:solidFill>
                <a:latin typeface="Arial" panose="020B0604020202020204" pitchFamily="34" charset="0"/>
                <a:cs typeface="Arial" panose="020B0604020202020204" pitchFamily="34" charset="0"/>
              </a:rPr>
              <a:t>panel</a:t>
            </a:r>
            <a:r>
              <a:rPr lang="en-US" altLang="en-US" b="0" baseline="0" dirty="0">
                <a:solidFill>
                  <a:schemeClr val="tx1"/>
                </a:solidFill>
                <a:latin typeface="Arial" panose="020B0604020202020204" pitchFamily="34" charset="0"/>
                <a:cs typeface="Arial" panose="020B0604020202020204" pitchFamily="34" charset="0"/>
              </a:rPr>
              <a:t>. </a:t>
            </a:r>
            <a:r>
              <a:rPr lang="en-US" altLang="en-US" baseline="0" dirty="0">
                <a:solidFill>
                  <a:schemeClr val="tx1"/>
                </a:solidFill>
                <a:latin typeface="Arial" panose="020B0604020202020204" pitchFamily="34" charset="0"/>
                <a:cs typeface="Arial" panose="020B0604020202020204" pitchFamily="34" charset="0"/>
              </a:rPr>
              <a:t>The fields marked with an asterisk are mandatory. As a reminder, EDUIDs are provided by SDE’s ISEE system.</a:t>
            </a:r>
          </a:p>
        </p:txBody>
      </p:sp>
      <p:sp>
        <p:nvSpPr>
          <p:cNvPr id="4" name="Slide Number Placeholder 3"/>
          <p:cNvSpPr>
            <a:spLocks noGrp="1"/>
          </p:cNvSpPr>
          <p:nvPr>
            <p:ph type="sldNum" sz="quarter" idx="5"/>
          </p:nvPr>
        </p:nvSpPr>
        <p:spPr/>
        <p:txBody>
          <a:bodyPr/>
          <a:lstStyle/>
          <a:p>
            <a:fld id="{13063EB2-C203-4E0B-B81C-0429BB0EF5D8}" type="slidenum">
              <a:rPr lang="en-US" smtClean="0"/>
              <a:t>57</a:t>
            </a:fld>
            <a:endParaRPr lang="en-US" dirty="0"/>
          </a:p>
        </p:txBody>
      </p:sp>
    </p:spTree>
    <p:extLst>
      <p:ext uri="{BB962C8B-B14F-4D97-AF65-F5344CB8AC3E}">
        <p14:creationId xmlns:p14="http://schemas.microsoft.com/office/powerpoint/2010/main" val="190412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600" b="0" i="0" u="none" strike="noStrike" kern="1200" cap="none" spc="0" normalizeH="0" baseline="0" noProof="0" dirty="0">
                <a:ln>
                  <a:noFill/>
                </a:ln>
                <a:solidFill>
                  <a:srgbClr val="00335B"/>
                </a:solidFill>
                <a:effectLst/>
                <a:uLnTx/>
                <a:uFillTx/>
                <a:latin typeface="Arial" pitchFamily="34" charset="0"/>
                <a:ea typeface="+mn-ea"/>
                <a:cs typeface="+mn-cs"/>
              </a:rPr>
              <a:t>The following fields have been changed in the </a:t>
            </a:r>
            <a:r>
              <a:rPr kumimoji="0" lang="en-US" altLang="en-US" sz="1600" b="1" i="0" u="none" strike="noStrike" kern="1200" cap="none" spc="0" normalizeH="0" baseline="0" noProof="0" dirty="0">
                <a:ln>
                  <a:noFill/>
                </a:ln>
                <a:solidFill>
                  <a:srgbClr val="00335B"/>
                </a:solidFill>
                <a:effectLst/>
                <a:uLnTx/>
                <a:uFillTx/>
                <a:latin typeface="Arial" pitchFamily="34" charset="0"/>
                <a:ea typeface="+mn-ea"/>
                <a:cs typeface="+mn-cs"/>
              </a:rPr>
              <a:t>Student Demographics </a:t>
            </a:r>
            <a:r>
              <a:rPr kumimoji="0" lang="en-US" altLang="en-US" sz="1600" b="0" i="0" u="none" strike="noStrike" kern="1200" cap="none" spc="0" normalizeH="0" baseline="0" noProof="0" dirty="0">
                <a:ln>
                  <a:noFill/>
                </a:ln>
                <a:solidFill>
                  <a:srgbClr val="00335B"/>
                </a:solidFill>
                <a:effectLst/>
                <a:uLnTx/>
                <a:uFillTx/>
                <a:latin typeface="Arial" pitchFamily="34" charset="0"/>
                <a:ea typeface="+mn-ea"/>
                <a:cs typeface="+mn-cs"/>
              </a:rPr>
              <a:t>panel: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LEP Category has changed to EL Category.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LEP Status has changed to EL Status.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N/A has been added as an option for Primary Disability Type and is a mandatory field.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Economic Disadvantage Status has been added as a mandatory field that is only viewable at the time of adding a student. This field will not be visible once a student is loaded to TIDE.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en-US" baseline="0" dirty="0">
              <a:latin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en-US" baseline="0" dirty="0">
                <a:latin typeface="Arial" pitchFamily="34" charset="0"/>
              </a:rPr>
              <a:t>It should also be noted that official student demographic information used in federal reporting, including assessment data in state, district, and school report cards, will always come from data collected in ISEE.</a:t>
            </a:r>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58</a:t>
            </a:fld>
            <a:endParaRPr lang="en-US" dirty="0"/>
          </a:p>
        </p:txBody>
      </p:sp>
    </p:spTree>
    <p:extLst>
      <p:ext uri="{BB962C8B-B14F-4D97-AF65-F5344CB8AC3E}">
        <p14:creationId xmlns:p14="http://schemas.microsoft.com/office/powerpoint/2010/main" val="771903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This slide provides further detail about what the EL categories presented in TIDE mean. For additional information, please contact the SDE. </a:t>
            </a:r>
          </a:p>
        </p:txBody>
      </p:sp>
      <p:sp>
        <p:nvSpPr>
          <p:cNvPr id="4" name="Slide Number Placeholder 3"/>
          <p:cNvSpPr>
            <a:spLocks noGrp="1"/>
          </p:cNvSpPr>
          <p:nvPr>
            <p:ph type="sldNum" sz="quarter" idx="10"/>
          </p:nvPr>
        </p:nvSpPr>
        <p:spPr/>
        <p:txBody>
          <a:bodyPr/>
          <a:lstStyle/>
          <a:p>
            <a:fld id="{13063EB2-C203-4E0B-B81C-0429BB0EF5D8}" type="slidenum">
              <a:rPr lang="en-US" smtClean="0"/>
              <a:t>59</a:t>
            </a:fld>
            <a:endParaRPr lang="en-US" dirty="0"/>
          </a:p>
        </p:txBody>
      </p:sp>
    </p:spTree>
    <p:extLst>
      <p:ext uri="{BB962C8B-B14F-4D97-AF65-F5344CB8AC3E}">
        <p14:creationId xmlns:p14="http://schemas.microsoft.com/office/powerpoint/2010/main" val="1237141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tx1"/>
                </a:solidFill>
                <a:latin typeface="Arial" panose="020B0604020202020204" pitchFamily="34" charset="0"/>
                <a:cs typeface="Arial" panose="020B0604020202020204" pitchFamily="34" charset="0"/>
              </a:rPr>
              <a:t>In the available student test settings and tools panels, select the appropriate settings for each test using the drop-down</a:t>
            </a:r>
            <a:r>
              <a:rPr lang="en-US" altLang="en-US" baseline="0" dirty="0">
                <a:solidFill>
                  <a:schemeClr val="tx1"/>
                </a:solidFill>
                <a:latin typeface="Arial" panose="020B0604020202020204" pitchFamily="34" charset="0"/>
                <a:cs typeface="Arial" panose="020B0604020202020204" pitchFamily="34" charset="0"/>
              </a:rPr>
              <a:t> lists and on-off switches. These categories will appear under all Idaho tests: ALT-ELA, ALT-MATH, ELA-CAT, ELA-PT, MATH (CAT &amp; PT), and Science.</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Test Settings and Tools categories include the following:</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 Tools for All Students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Literacy Challenges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Hearing Impairments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Visual Impairments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Using Assistive Technology</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Non-Embedded Tools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In the panel for </a:t>
            </a:r>
            <a:r>
              <a:rPr lang="en-US" altLang="en-US" b="1" baseline="0" dirty="0">
                <a:solidFill>
                  <a:schemeClr val="tx1"/>
                </a:solidFill>
                <a:latin typeface="Arial" panose="020B0604020202020204" pitchFamily="34" charset="0"/>
                <a:cs typeface="Arial" panose="020B0604020202020204" pitchFamily="34" charset="0"/>
              </a:rPr>
              <a:t>Test Eligibility</a:t>
            </a:r>
            <a:r>
              <a:rPr lang="en-US" altLang="en-US" baseline="0" dirty="0">
                <a:solidFill>
                  <a:schemeClr val="tx1"/>
                </a:solidFill>
                <a:latin typeface="Arial" panose="020B0604020202020204" pitchFamily="34" charset="0"/>
                <a:cs typeface="Arial" panose="020B0604020202020204" pitchFamily="34" charset="0"/>
              </a:rPr>
              <a:t>, mark whether a student is eligible to take the paper/pencil tests. As a reminder, paper/pencil tests are only available during the summative spring test administrations.</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Click </a:t>
            </a:r>
            <a:r>
              <a:rPr lang="en-US" altLang="en-US" b="1" baseline="0" dirty="0">
                <a:solidFill>
                  <a:schemeClr val="tx1"/>
                </a:solidFill>
                <a:latin typeface="Arial" panose="020B0604020202020204" pitchFamily="34" charset="0"/>
                <a:cs typeface="Arial" panose="020B0604020202020204" pitchFamily="34" charset="0"/>
              </a:rPr>
              <a:t>Save</a:t>
            </a:r>
            <a:r>
              <a:rPr lang="en-US" altLang="en-US" baseline="0" dirty="0">
                <a:solidFill>
                  <a:schemeClr val="tx1"/>
                </a:solidFill>
                <a:latin typeface="Arial" panose="020B0604020202020204" pitchFamily="34" charset="0"/>
                <a:cs typeface="Arial" panose="020B0604020202020204" pitchFamily="34" charset="0"/>
              </a:rPr>
              <a:t> to add the student.</a:t>
            </a:r>
          </a:p>
        </p:txBody>
      </p:sp>
      <p:sp>
        <p:nvSpPr>
          <p:cNvPr id="4" name="Slide Number Placeholder 3"/>
          <p:cNvSpPr>
            <a:spLocks noGrp="1"/>
          </p:cNvSpPr>
          <p:nvPr>
            <p:ph type="sldNum" sz="quarter" idx="10"/>
          </p:nvPr>
        </p:nvSpPr>
        <p:spPr/>
        <p:txBody>
          <a:bodyPr/>
          <a:lstStyle/>
          <a:p>
            <a:fld id="{13063EB2-C203-4E0B-B81C-0429BB0EF5D8}" type="slidenum">
              <a:rPr lang="en-US" smtClean="0"/>
              <a:t>60</a:t>
            </a:fld>
            <a:endParaRPr lang="en-US" dirty="0"/>
          </a:p>
        </p:txBody>
      </p:sp>
    </p:spTree>
    <p:extLst>
      <p:ext uri="{BB962C8B-B14F-4D97-AF65-F5344CB8AC3E}">
        <p14:creationId xmlns:p14="http://schemas.microsoft.com/office/powerpoint/2010/main" val="10142200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Changes to test settings and tools section for 2019-2020: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Supporting Tools for All Students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 Tools for All Students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Print on Demand moved to this section. The label was updated to read “Print on Demand (Not applicable for Braille tests)”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Print on Demand tool selection changed to a off/on toggle and is available for all subjects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Supporting Literacy Challenges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Literacy Challenges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Text-to-Speech as an option for IDAA ELA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Text-to-Speech options are now “None,” “Designated Support,” and “Accommodation”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Accommodating Auditory Impairments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Hearing Impairments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Accommodating Visual Impairments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Visual Impairments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Emboss Request Type from this section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the Form Assignment tool completely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Miscellaneous Accommodations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Using Assistive Technology</a:t>
            </a:r>
            <a:r>
              <a:rPr lang="en-US" sz="1200"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Streamlined Interface Mode moved to this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Non-Embedded Designated Supports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ELA: Read Aloud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Math: Read Aloud Spanish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ELA and IDAA Math: Medical Device, Amplifications, and Noise Buffers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Items”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Stimuli”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"Scribe Items (Non-Writing)" to "Scribe"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Somali and Hmong Glossaries as tools for Math (CAT &amp; PT) and 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Non-Embedded Accommodations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Stimuli"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"Scribe Items (Writing)" to "Scribe (Writing)”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Math: Calculator</a:t>
            </a:r>
          </a:p>
        </p:txBody>
      </p:sp>
      <p:sp>
        <p:nvSpPr>
          <p:cNvPr id="4" name="Slide Number Placeholder 3"/>
          <p:cNvSpPr>
            <a:spLocks noGrp="1"/>
          </p:cNvSpPr>
          <p:nvPr>
            <p:ph type="sldNum" sz="quarter" idx="5"/>
          </p:nvPr>
        </p:nvSpPr>
        <p:spPr/>
        <p:txBody>
          <a:bodyPr/>
          <a:lstStyle/>
          <a:p>
            <a:fld id="{13063EB2-C203-4E0B-B81C-0429BB0EF5D8}" type="slidenum">
              <a:rPr lang="en-US" smtClean="0"/>
              <a:t>61</a:t>
            </a:fld>
            <a:endParaRPr lang="en-US" dirty="0"/>
          </a:p>
        </p:txBody>
      </p:sp>
    </p:spTree>
    <p:extLst>
      <p:ext uri="{BB962C8B-B14F-4D97-AF65-F5344CB8AC3E}">
        <p14:creationId xmlns:p14="http://schemas.microsoft.com/office/powerpoint/2010/main" val="20266395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You can set up interim grades for multiple students through file uploads. This task requires familiarity with composing comma-separated value (CSV) files or working with Microsoft Excel.</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To upload interim grades through file uploads:</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From the </a:t>
            </a:r>
            <a:r>
              <a:rPr lang="en-US" b="1" baseline="0" dirty="0">
                <a:solidFill>
                  <a:schemeClr val="tx1"/>
                </a:solidFill>
                <a:latin typeface="Arial" panose="020B0604020202020204" pitchFamily="34" charset="0"/>
                <a:cs typeface="Arial" panose="020B0604020202020204" pitchFamily="34" charset="0"/>
              </a:rPr>
              <a:t>Students</a:t>
            </a:r>
            <a:r>
              <a:rPr lang="en-US" baseline="0" dirty="0">
                <a:solidFill>
                  <a:schemeClr val="tx1"/>
                </a:solidFill>
                <a:latin typeface="Arial" panose="020B0604020202020204" pitchFamily="34" charset="0"/>
                <a:cs typeface="Arial" panose="020B0604020202020204" pitchFamily="34" charset="0"/>
              </a:rPr>
              <a:t> task menu on the TIDE dashboard, select </a:t>
            </a:r>
            <a:r>
              <a:rPr lang="en-US" b="1" baseline="0" dirty="0">
                <a:solidFill>
                  <a:schemeClr val="tx1"/>
                </a:solidFill>
                <a:latin typeface="Arial" panose="020B0604020202020204" pitchFamily="34" charset="0"/>
                <a:cs typeface="Arial" panose="020B0604020202020204" pitchFamily="34" charset="0"/>
              </a:rPr>
              <a:t>Upload Interim Grades</a:t>
            </a:r>
            <a:r>
              <a:rPr lang="en-US" baseline="0" dirty="0">
                <a:solidFill>
                  <a:schemeClr val="tx1"/>
                </a:solidFill>
                <a:latin typeface="Arial" panose="020B0604020202020204" pitchFamily="34" charset="0"/>
                <a:cs typeface="Arial" panose="020B0604020202020204" pitchFamily="34" charset="0"/>
              </a:rPr>
              <a:t>.</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Download the Interim Upload file and enter the following information: EDUID, Subject, and the Interim Grade.</a:t>
            </a:r>
          </a:p>
          <a:p>
            <a:pPr marL="171450" indent="-171450" defTabSz="916497">
              <a:buFont typeface="Wingdings" panose="05000000000000000000" pitchFamily="2" charset="2"/>
              <a:buChar char="§"/>
              <a:defRPr/>
            </a:pPr>
            <a:endParaRPr lang="en-US" baseline="0" dirty="0">
              <a:solidFill>
                <a:schemeClr val="tx1"/>
              </a:solidFill>
              <a:latin typeface="Arial" panose="020B0604020202020204" pitchFamily="34" charset="0"/>
              <a:cs typeface="Arial" panose="020B0604020202020204" pitchFamily="34" charset="0"/>
            </a:endParaRPr>
          </a:p>
          <a:p>
            <a:pPr marL="0" indent="0" defTabSz="916497">
              <a:buFont typeface="Wingdings" panose="05000000000000000000" pitchFamily="2" charset="2"/>
              <a:buNone/>
              <a:defRPr/>
            </a:pPr>
            <a:r>
              <a:rPr lang="en-US" b="1" baseline="0" dirty="0">
                <a:solidFill>
                  <a:schemeClr val="tx1"/>
                </a:solidFill>
                <a:latin typeface="Arial" panose="020B0604020202020204" pitchFamily="34" charset="0"/>
                <a:cs typeface="Arial" panose="020B0604020202020204" pitchFamily="34" charset="0"/>
              </a:rPr>
              <a:t>Note</a:t>
            </a:r>
            <a:r>
              <a:rPr lang="en-US" baseline="0" dirty="0">
                <a:solidFill>
                  <a:schemeClr val="tx1"/>
                </a:solidFill>
                <a:latin typeface="Arial" panose="020B0604020202020204" pitchFamily="34" charset="0"/>
                <a:cs typeface="Arial" panose="020B0604020202020204" pitchFamily="34" charset="0"/>
              </a:rPr>
              <a: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specifying different grades for the same student and subject, then both grades will be set up as interim grades for the student’s subject.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for the same student and subject and the second row has a value “None”, then all interim grades established for the student’s subject up to that point will be removed.</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4" name="Slide Number Placeholder 3"/>
          <p:cNvSpPr>
            <a:spLocks noGrp="1"/>
          </p:cNvSpPr>
          <p:nvPr>
            <p:ph type="sldNum" sz="quarter" idx="10"/>
          </p:nvPr>
        </p:nvSpPr>
        <p:spPr/>
        <p:txBody>
          <a:bodyPr/>
          <a:lstStyle/>
          <a:p>
            <a:fld id="{13063EB2-C203-4E0B-B81C-0429BB0EF5D8}" type="slidenum">
              <a:rPr lang="en-US" smtClean="0"/>
              <a:t>62</a:t>
            </a:fld>
            <a:endParaRPr lang="en-US" dirty="0"/>
          </a:p>
        </p:txBody>
      </p:sp>
    </p:spTree>
    <p:extLst>
      <p:ext uri="{BB962C8B-B14F-4D97-AF65-F5344CB8AC3E}">
        <p14:creationId xmlns:p14="http://schemas.microsoft.com/office/powerpoint/2010/main" val="4213793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63</a:t>
            </a:fld>
            <a:endParaRPr lang="en-US" dirty="0"/>
          </a:p>
        </p:txBody>
      </p:sp>
    </p:spTree>
    <p:extLst>
      <p:ext uri="{BB962C8B-B14F-4D97-AF65-F5344CB8AC3E}">
        <p14:creationId xmlns:p14="http://schemas.microsoft.com/office/powerpoint/2010/main" val="80832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The TIDE home page appears after you log in. The home page is </a:t>
            </a:r>
            <a:r>
              <a:rPr lang="en-US" dirty="0">
                <a:latin typeface="Arial" panose="020B0604020202020204" pitchFamily="34" charset="0"/>
                <a:cs typeface="Arial" panose="020B0604020202020204" pitchFamily="34" charset="0"/>
              </a:rPr>
              <a:t>designed to reflect the stages of the testing process as directly and simply as possible</a:t>
            </a:r>
            <a:r>
              <a:rPr lang="en-US" baseline="0" dirty="0">
                <a:solidFill>
                  <a:schemeClr val="tx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Each of TIDE’s three sections list menus for the tasks available in that section. </a:t>
            </a:r>
          </a:p>
          <a:p>
            <a:pPr marL="0" marR="0" lvl="0" indent="0" algn="l" defTabSz="91649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649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Tasks in the </a:t>
            </a:r>
            <a:r>
              <a:rPr kumimoji="0" lang="en-US" sz="1200" b="1" i="0" u="none" strike="noStrike" kern="1200" cap="none" spc="0" normalizeH="0" baseline="0" noProof="0" dirty="0">
                <a:ln>
                  <a:noFill/>
                </a:ln>
                <a:solidFill>
                  <a:prstClr val="black"/>
                </a:solidFill>
                <a:effectLst/>
                <a:uLnTx/>
                <a:uFillTx/>
                <a:latin typeface="+mn-lt"/>
                <a:ea typeface="+mn-ea"/>
                <a:cs typeface="+mn-cs"/>
              </a:rPr>
              <a:t>Preparing for Testing </a:t>
            </a:r>
            <a:r>
              <a:rPr kumimoji="0" lang="en-US" sz="1200" b="0" i="0" u="none" strike="noStrike" kern="1200" cap="none" spc="0" normalizeH="0" baseline="0" noProof="0" dirty="0">
                <a:ln>
                  <a:noFill/>
                </a:ln>
                <a:solidFill>
                  <a:prstClr val="black"/>
                </a:solidFill>
                <a:effectLst/>
                <a:uLnTx/>
                <a:uFillTx/>
                <a:latin typeface="+mn-lt"/>
                <a:ea typeface="+mn-ea"/>
                <a:cs typeface="+mn-cs"/>
              </a:rPr>
              <a:t>section are typically performed before testing begins. This category includes tasks for managing records for users, students, test settings, and rosters. For example, the </a:t>
            </a:r>
            <a:r>
              <a:rPr kumimoji="0" lang="en-US" sz="1200" b="1" i="1" u="none" strike="noStrike" kern="1200" cap="none" spc="0" normalizeH="0" baseline="0" noProof="0" dirty="0">
                <a:ln>
                  <a:noFill/>
                </a:ln>
                <a:solidFill>
                  <a:prstClr val="black"/>
                </a:solidFill>
                <a:effectLst/>
                <a:uLnTx/>
                <a:uFillTx/>
                <a:latin typeface="+mn-lt"/>
                <a:ea typeface="+mn-ea"/>
                <a:cs typeface="+mn-cs"/>
              </a:rPr>
              <a:t>Rosters</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menu contains options for grouping students into rosters. A roster is a collection of students sharing a similar characteristic who are assigned to a specific teacher. Rosters typically represent classrooms but can also be used to group students with special needs or students participating in particular activities or programs. Once scores are calculated, users can visualize how a roster of students performed as a group. To expand a task menu and view its set of related tasks, click the down arrow on the end of that menu. To perform a task, click the name of that task listed in the menu</a:t>
            </a:r>
          </a:p>
          <a:p>
            <a:pPr marL="0" marR="0" lvl="0" indent="0" algn="l" defTabSz="91649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649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Tasks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Administering Tests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are typically performed during the administration window. District Administrators (DAs), District Test Coordinators (DCs), and School Test Coordinators (SCs) may use this section to create test improprieties such as: invalidate a test, reset a test, or reopen a test. Please be aware all tasks available under the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Improprieties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menu will not be available until the spring 2020 test administration. All users may use </a:t>
            </a:r>
            <a:r>
              <a:rPr lang="en-US" dirty="0"/>
              <a:t>tasks available in the </a:t>
            </a:r>
            <a:r>
              <a:rPr lang="en-US" b="1" i="1" dirty="0"/>
              <a:t>Monitoring Test Progress </a:t>
            </a:r>
            <a:r>
              <a:rPr lang="en-US" dirty="0"/>
              <a:t>task menu to generate various reports that provide information about a test administration's progress. </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 </a:t>
            </a:r>
            <a:r>
              <a:rPr lang="en-US" dirty="0">
                <a:latin typeface="Arial" panose="020B0604020202020204" pitchFamily="34" charset="0"/>
                <a:cs typeface="Arial" panose="020B0604020202020204" pitchFamily="34" charset="0"/>
              </a:rPr>
              <a:t>section, data cleanup operations are performed, such as entering codes to explain student non-participation. Tasks under the </a:t>
            </a:r>
            <a:r>
              <a:rPr lang="en-US" b="1" i="1" dirty="0">
                <a:latin typeface="Arial" panose="020B0604020202020204" pitchFamily="34" charset="0"/>
                <a:cs typeface="Arial" panose="020B0604020202020204" pitchFamily="34" charset="0"/>
              </a:rPr>
              <a:t>Data Cleanup </a:t>
            </a:r>
            <a:r>
              <a:rPr lang="en-US" dirty="0">
                <a:latin typeface="Arial" panose="020B0604020202020204" pitchFamily="34" charset="0"/>
                <a:cs typeface="Arial" panose="020B0604020202020204" pitchFamily="34" charset="0"/>
              </a:rPr>
              <a:t>menu will not be available until the spring 2020 test administration.</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Please keep in mind </a:t>
            </a:r>
            <a:r>
              <a:rPr lang="en-US" baseline="0" dirty="0">
                <a:latin typeface="Arial" panose="020B0604020202020204" pitchFamily="34" charset="0"/>
                <a:cs typeface="Arial" panose="020B0604020202020204" pitchFamily="34" charset="0"/>
              </a:rPr>
              <a:t>tasks available in the interface will vary depending on your user role. </a:t>
            </a:r>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6</a:t>
            </a:fld>
            <a:endParaRPr lang="en-US" dirty="0"/>
          </a:p>
        </p:txBody>
      </p:sp>
    </p:spTree>
    <p:extLst>
      <p:ext uri="{BB962C8B-B14F-4D97-AF65-F5344CB8AC3E}">
        <p14:creationId xmlns:p14="http://schemas.microsoft.com/office/powerpoint/2010/main" val="33534777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Students</a:t>
            </a:r>
            <a:r>
              <a:rPr lang="en-US" b="0" dirty="0">
                <a:latin typeface="Arial" panose="020B0604020202020204" pitchFamily="34" charset="0"/>
                <a:cs typeface="Arial" panose="020B0604020202020204" pitchFamily="34" charset="0"/>
              </a:rPr>
              <a:t> task menu, select </a:t>
            </a:r>
            <a:r>
              <a:rPr lang="en-US" b="1" dirty="0">
                <a:latin typeface="Arial" panose="020B0604020202020204" pitchFamily="34" charset="0"/>
                <a:cs typeface="Arial" panose="020B0604020202020204" pitchFamily="34" charset="0"/>
              </a:rPr>
              <a:t>View/Edit/Export Students</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page includes a form for setting selection criteria to retrieve students. Required criteria, such as the district and school in this example, are marked with asterisks. Other criteria are optional, such as the EDUID, the student’s first or last name, and the grade level. </a:t>
            </a:r>
          </a:p>
          <a:p>
            <a:pPr defTabSz="916497">
              <a:defRPr/>
            </a:pPr>
            <a:endParaRPr lang="en-US" dirty="0">
              <a:latin typeface="Arial" panose="020B0604020202020204" pitchFamily="34" charset="0"/>
              <a:cs typeface="Arial" panose="020B0604020202020204" pitchFamily="34" charset="0"/>
            </a:endParaRPr>
          </a:p>
          <a:p>
            <a:pPr defTabSz="916497"/>
            <a:r>
              <a:rPr lang="en-US" dirty="0">
                <a:latin typeface="Arial" panose="020B0604020202020204" pitchFamily="34" charset="0"/>
                <a:cs typeface="Arial" panose="020B0604020202020204" pitchFamily="34" charset="0"/>
              </a:rPr>
              <a:t>If available, 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students you can retrieve on this page are limited by your role’s scope. As a school-level user, you can only retrieve students enrolled within his/her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64</a:t>
            </a:fld>
            <a:endParaRPr lang="en-US" dirty="0"/>
          </a:p>
        </p:txBody>
      </p:sp>
    </p:spTree>
    <p:extLst>
      <p:ext uri="{BB962C8B-B14F-4D97-AF65-F5344CB8AC3E}">
        <p14:creationId xmlns:p14="http://schemas.microsoft.com/office/powerpoint/2010/main" val="42193168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you’ll see a message asking whether you would like to view the results of your search, export the list of students to your Secure File Center, or modify your search criteria and try again. If you choose to export the results to your Secure File Center, you will receive an email when the file is ready for you to download.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When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View Results</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a:t>
            </a:r>
            <a:r>
              <a:rPr lang="en-US" dirty="0">
                <a:latin typeface="Arial" panose="020B0604020202020204" pitchFamily="34" charset="0"/>
                <a:cs typeface="Arial" panose="020B0604020202020204" pitchFamily="34" charset="0"/>
              </a:rPr>
              <a:t>TIDE will display all the students satisfying the search criteria. </a:t>
            </a:r>
            <a:r>
              <a:rPr lang="en-US" altLang="en-US" dirty="0">
                <a:latin typeface="Arial" panose="020B0604020202020204" pitchFamily="34" charset="0"/>
                <a:cs typeface="Arial" panose="020B0604020202020204" pitchFamily="34" charset="0"/>
              </a:rPr>
              <a:t>You can edit a student’s information, including test settings and accommodations, by clicking the green pencil icon.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Print or export student information or delete students from TIDE by selecting the desired students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Export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 </a:t>
            </a:r>
            <a:r>
              <a:rPr lang="en-US" altLang="en-US" dirty="0">
                <a:latin typeface="Arial" panose="020B0604020202020204" pitchFamily="34" charset="0"/>
                <a:cs typeface="Arial" panose="020B0604020202020204" pitchFamily="34" charset="0"/>
              </a:rPr>
              <a:t>button above the search results.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export the retrieved results to the </a:t>
            </a:r>
            <a:r>
              <a:rPr lang="en-US" altLang="en-US" b="0" i="1" dirty="0">
                <a:latin typeface="Arial" panose="020B0604020202020204" pitchFamily="34" charset="0"/>
                <a:cs typeface="Arial" panose="020B0604020202020204" pitchFamily="34" charset="0"/>
              </a:rPr>
              <a:t>Secure File Center</a:t>
            </a:r>
            <a:r>
              <a:rPr lang="en-US" altLang="en-US" b="0" i="0" dirty="0">
                <a:latin typeface="Arial" panose="020B0604020202020204" pitchFamily="34" charset="0"/>
                <a:cs typeface="Arial" panose="020B0604020202020204" pitchFamily="34" charset="0"/>
              </a:rPr>
              <a:t>, click </a:t>
            </a:r>
            <a:r>
              <a:rPr lang="en-US" altLang="en-US" b="1" i="0" dirty="0">
                <a:latin typeface="Arial" panose="020B0604020202020204" pitchFamily="34" charset="0"/>
                <a:cs typeface="Arial" panose="020B0604020202020204" pitchFamily="34" charset="0"/>
              </a:rPr>
              <a:t>Export to Secure File Center</a:t>
            </a:r>
            <a:r>
              <a:rPr lang="en-US" altLang="en-US" b="0" i="0" dirty="0">
                <a:latin typeface="Arial" panose="020B0604020202020204" pitchFamily="34" charset="0"/>
                <a:cs typeface="Arial" panose="020B0604020202020204" pitchFamily="34" charset="0"/>
              </a:rPr>
              <a:t> and select the file format (CSV or Excel) in which the data should be exported. You can navigate away from the page and perform other tasks if required. When your file is available for download, you will receive an email to the email account registered in TIDE. After receiving the email, you can download the exported file from the </a:t>
            </a:r>
            <a:r>
              <a:rPr lang="en-US" altLang="en-US" b="0" i="1" dirty="0">
                <a:latin typeface="Arial" panose="020B0604020202020204" pitchFamily="34" charset="0"/>
                <a:cs typeface="Arial" panose="020B0604020202020204" pitchFamily="34" charset="0"/>
              </a:rPr>
              <a:t>Secure File Center</a:t>
            </a:r>
            <a:r>
              <a:rPr lang="en-US" altLang="en-US" b="0" i="0" dirty="0">
                <a:latin typeface="Arial" panose="020B0604020202020204" pitchFamily="34" charset="0"/>
                <a:cs typeface="Arial" panose="020B0604020202020204" pitchFamily="34" charset="0"/>
              </a:rPr>
              <a:t>.</a:t>
            </a:r>
            <a:endParaRPr lang="en-US" altLang="en-US" i="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65</a:t>
            </a:fld>
            <a:endParaRPr lang="en-US" dirty="0"/>
          </a:p>
        </p:txBody>
      </p:sp>
    </p:spTree>
    <p:extLst>
      <p:ext uri="{BB962C8B-B14F-4D97-AF65-F5344CB8AC3E}">
        <p14:creationId xmlns:p14="http://schemas.microsoft.com/office/powerpoint/2010/main" val="8059929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TIDE maintains student test settings and accommodations, such as font size and text-to-speech.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Test Settings and Tools </a:t>
            </a:r>
            <a:r>
              <a:rPr lang="en-US" baseline="0" dirty="0">
                <a:solidFill>
                  <a:schemeClr val="tx1"/>
                </a:solidFill>
                <a:latin typeface="Arial" panose="020B0604020202020204" pitchFamily="34" charset="0"/>
                <a:cs typeface="Arial" panose="020B0604020202020204" pitchFamily="34" charset="0"/>
              </a:rPr>
              <a:t>task menu allows you to view, edit, or upload test settings and tools.</a:t>
            </a:r>
            <a:endParaRPr lang="en-US" dirty="0"/>
          </a:p>
          <a:p>
            <a:pPr defTabSz="916497">
              <a:defRPr/>
            </a:pPr>
            <a:endParaRPr lang="en-US" dirty="0">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Test Settings and Tools can be added in the same two ways as User</a:t>
            </a:r>
            <a:r>
              <a:rPr lang="en-US" baseline="0" dirty="0">
                <a:solidFill>
                  <a:schemeClr val="tx1"/>
                </a:solidFill>
                <a:latin typeface="Arial" panose="020B0604020202020204" pitchFamily="34" charset="0"/>
                <a:cs typeface="Arial" panose="020B0604020202020204" pitchFamily="34" charset="0"/>
              </a:rPr>
              <a:t>s or Students: via individual edits or through a mass file upload. The upload file template is available in Excel or CSV formats. No changes have been made to the </a:t>
            </a:r>
            <a:r>
              <a:rPr lang="en-US" i="1" baseline="0" dirty="0">
                <a:solidFill>
                  <a:schemeClr val="tx1"/>
                </a:solidFill>
                <a:latin typeface="Arial" panose="020B0604020202020204" pitchFamily="34" charset="0"/>
                <a:cs typeface="Arial" panose="020B0604020202020204" pitchFamily="34" charset="0"/>
              </a:rPr>
              <a:t>Upload Students Settings </a:t>
            </a:r>
            <a:r>
              <a:rPr lang="en-US" baseline="0" dirty="0">
                <a:solidFill>
                  <a:schemeClr val="tx1"/>
                </a:solidFill>
                <a:latin typeface="Arial" panose="020B0604020202020204" pitchFamily="34" charset="0"/>
                <a:cs typeface="Arial" panose="020B0604020202020204" pitchFamily="34" charset="0"/>
              </a:rPr>
              <a:t>file this year.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search</a:t>
            </a:r>
            <a:r>
              <a:rPr lang="en-US" baseline="0" dirty="0">
                <a:latin typeface="Arial" panose="020B0604020202020204" pitchFamily="34" charset="0"/>
                <a:cs typeface="Arial" panose="020B0604020202020204" pitchFamily="34" charset="0"/>
              </a:rPr>
              <a:t> feature works similarly to the Users and Students search features.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a:t>
            </a:r>
            <a:r>
              <a:rPr lang="en-US" b="1"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Test Settings and Tools can be printed, exported or deleted from the </a:t>
            </a:r>
            <a:r>
              <a:rPr lang="en-US" altLang="en-US" i="1" dirty="0">
                <a:latin typeface="Arial" panose="020B0604020202020204" pitchFamily="34" charset="0"/>
                <a:cs typeface="Arial" panose="020B0604020202020204" pitchFamily="34" charset="0"/>
              </a:rPr>
              <a:t>Search Results </a:t>
            </a:r>
            <a:r>
              <a:rPr lang="en-US" altLang="en-US" dirty="0">
                <a:latin typeface="Arial" panose="020B0604020202020204" pitchFamily="34" charset="0"/>
                <a:cs typeface="Arial" panose="020B0604020202020204" pitchFamily="34" charset="0"/>
              </a:rPr>
              <a:t>page. </a:t>
            </a:r>
          </a:p>
        </p:txBody>
      </p:sp>
      <p:sp>
        <p:nvSpPr>
          <p:cNvPr id="4" name="Slide Number Placeholder 3"/>
          <p:cNvSpPr>
            <a:spLocks noGrp="1"/>
          </p:cNvSpPr>
          <p:nvPr>
            <p:ph type="sldNum" sz="quarter" idx="10"/>
          </p:nvPr>
        </p:nvSpPr>
        <p:spPr/>
        <p:txBody>
          <a:bodyPr/>
          <a:lstStyle/>
          <a:p>
            <a:fld id="{13063EB2-C203-4E0B-B81C-0429BB0EF5D8}" type="slidenum">
              <a:rPr lang="en-US" smtClean="0"/>
              <a:t>66</a:t>
            </a:fld>
            <a:endParaRPr lang="en-US" dirty="0"/>
          </a:p>
        </p:txBody>
      </p:sp>
    </p:spTree>
    <p:extLst>
      <p:ext uri="{BB962C8B-B14F-4D97-AF65-F5344CB8AC3E}">
        <p14:creationId xmlns:p14="http://schemas.microsoft.com/office/powerpoint/2010/main" val="32672399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Add Roster page contains two panels</a:t>
            </a:r>
            <a:r>
              <a:rPr lang="en-US" u="none" dirty="0"/>
              <a:t>, a </a:t>
            </a:r>
            <a:r>
              <a:rPr lang="en-US" i="1" u="none" dirty="0"/>
              <a:t>Find and Select Students </a:t>
            </a:r>
            <a:r>
              <a:rPr lang="en-US" u="none" dirty="0"/>
              <a:t>panel and a </a:t>
            </a:r>
            <a:r>
              <a:rPr lang="en-US" i="1" u="none" dirty="0"/>
              <a:t>Roster Details </a:t>
            </a:r>
            <a:r>
              <a:rPr lang="en-US" u="none" dirty="0"/>
              <a:t>panel.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search for students, complete the student search fields in the Find and Select Students panel. The fields marked with an asterisk are mandatory. You can further refine your search by selecting criteria under the Additional Fields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Refine the list of available students by completing the fields in the Add Students to the Roster panel. Then, click Search.</a:t>
            </a:r>
          </a:p>
        </p:txBody>
      </p:sp>
      <p:sp>
        <p:nvSpPr>
          <p:cNvPr id="4" name="Slide Number Placeholder 3"/>
          <p:cNvSpPr>
            <a:spLocks noGrp="1"/>
          </p:cNvSpPr>
          <p:nvPr>
            <p:ph type="sldNum" sz="quarter" idx="10"/>
          </p:nvPr>
        </p:nvSpPr>
        <p:spPr/>
        <p:txBody>
          <a:bodyPr/>
          <a:lstStyle/>
          <a:p>
            <a:fld id="{DBA2C2E2-0E08-480B-A22D-C2F2EBF6A27D}" type="slidenum">
              <a:rPr lang="en-US" smtClean="0"/>
              <a:pPr/>
              <a:t>67</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2224580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students listed in the Search Results panel are available to be added to the roster.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First, in the </a:t>
            </a:r>
            <a:r>
              <a:rPr lang="en-US" b="0" i="1" u="none" dirty="0"/>
              <a:t>Roster Details </a:t>
            </a:r>
            <a:r>
              <a:rPr lang="en-US" b="0" u="none" dirty="0"/>
              <a:t>panel, enter </a:t>
            </a:r>
            <a:r>
              <a:rPr lang="en-US" b="0" dirty="0"/>
              <a:t>a name for the roster and select the teacher who should be associated with the roster.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add students to the new roster. To add a single student to the roster, click the plus sign next to a student in the left column. You can add all available students to the roster by clicking Add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display under Selected Students as they are added to the roster.</a:t>
            </a:r>
          </a:p>
          <a:p>
            <a:endParaRPr lang="en-US" dirty="0"/>
          </a:p>
          <a:p>
            <a:r>
              <a:rPr lang="en-US" dirty="0"/>
              <a:t>To remove a single student from the roster, click the X next to a student in the right column. Remove all students from the roster by clicking Remove All. </a:t>
            </a:r>
            <a:r>
              <a:rPr lang="en-US" b="0" dirty="0"/>
              <a:t>click </a:t>
            </a:r>
            <a:r>
              <a:rPr lang="en-US" b="0" i="0" dirty="0"/>
              <a:t>Save</a:t>
            </a:r>
            <a:r>
              <a:rPr lang="en-US" b="0" i="1" dirty="0"/>
              <a:t> </a:t>
            </a:r>
            <a:r>
              <a:rPr lang="en-US" b="0" dirty="0"/>
              <a:t>to save the roster.</a:t>
            </a:r>
            <a:endParaRPr lang="en-US" dirty="0"/>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68</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23903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Quick Roster tab can be utilized to create a complete roster from a group of students. To search for students, complete the fields in the Quick Roster panel. You can further refine your search by selecting criteria under the Additional Fields section. click Create Quick Roster.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students who meet the criteria in your search are automatically added to the roster. You can manually remove students by clicking the X next to individual students or click Remove All from the top of the grid. click Save to create your roster.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69</a:t>
            </a:fld>
            <a:endParaRPr lang="en-US" dirty="0"/>
          </a:p>
        </p:txBody>
      </p:sp>
    </p:spTree>
    <p:extLst>
      <p:ext uri="{BB962C8B-B14F-4D97-AF65-F5344CB8AC3E}">
        <p14:creationId xmlns:p14="http://schemas.microsoft.com/office/powerpoint/2010/main" val="3504228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rosters into TIDE is to use the </a:t>
            </a:r>
            <a:r>
              <a:rPr lang="en-US" b="1" baseline="0" dirty="0">
                <a:solidFill>
                  <a:schemeClr val="tx1"/>
                </a:solidFill>
                <a:latin typeface="Arial" panose="020B0604020202020204" pitchFamily="34" charset="0"/>
                <a:cs typeface="Arial" panose="020B0604020202020204" pitchFamily="34" charset="0"/>
              </a:rPr>
              <a:t>Upload Rosters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This task is performed by following the same steps used to upload new users and students: download a template file, enter information into the template, save, and click </a:t>
            </a:r>
            <a:r>
              <a:rPr lang="en-US" b="0"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Browse </a:t>
            </a:r>
            <a:r>
              <a:rPr lang="en-US" b="0" baseline="0" dirty="0">
                <a:solidFill>
                  <a:schemeClr val="tx1"/>
                </a:solidFill>
                <a:latin typeface="Arial" panose="020B0604020202020204" pitchFamily="34" charset="0"/>
                <a:cs typeface="Arial" panose="020B0604020202020204" pitchFamily="34" charset="0"/>
              </a:rPr>
              <a:t>button to locate the file and upload it to TIDE.</a:t>
            </a:r>
          </a:p>
          <a:p>
            <a:endParaRPr lang="en-US" b="0" baseline="0" dirty="0">
              <a:solidFill>
                <a:schemeClr val="tx1"/>
              </a:solidFill>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View/Edit/Export Roster</a:t>
            </a:r>
            <a:r>
              <a:rPr lang="en-US" dirty="0">
                <a:latin typeface="Arial" panose="020B0604020202020204" pitchFamily="34" charset="0"/>
                <a:cs typeface="Arial" panose="020B0604020202020204" pitchFamily="34" charset="0"/>
              </a:rPr>
              <a:t> page includes a form for setting selection criteria to retrieve rosters. In this example, the district,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school criteria, and roster type are required. </a:t>
            </a:r>
            <a:r>
              <a:rPr lang="en-US" u="sng" dirty="0">
                <a:solidFill>
                  <a:srgbClr val="FF0000"/>
                </a:solidFill>
                <a:latin typeface="Arial" panose="020B0604020202020204" pitchFamily="34" charset="0"/>
                <a:cs typeface="Arial" panose="020B0604020202020204" pitchFamily="34" charset="0"/>
              </a:rPr>
              <a:t>Please be aware Idaho only uses </a:t>
            </a:r>
            <a:r>
              <a:rPr lang="en-US" i="1" u="sng" dirty="0">
                <a:solidFill>
                  <a:srgbClr val="FF0000"/>
                </a:solidFill>
                <a:latin typeface="Arial" panose="020B0604020202020204" pitchFamily="34" charset="0"/>
                <a:cs typeface="Arial" panose="020B0604020202020204" pitchFamily="34" charset="0"/>
              </a:rPr>
              <a:t>User Defined </a:t>
            </a:r>
            <a:r>
              <a:rPr lang="en-US" u="sng" dirty="0">
                <a:solidFill>
                  <a:srgbClr val="FF0000"/>
                </a:solidFill>
                <a:latin typeface="Arial" panose="020B0604020202020204" pitchFamily="34" charset="0"/>
                <a:cs typeface="Arial" panose="020B0604020202020204" pitchFamily="34" charset="0"/>
              </a:rPr>
              <a:t>rosters</a:t>
            </a:r>
            <a:r>
              <a:rPr lang="en-US"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Print or delete rosters from TIDE by selecting the desired rosters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 above the search results. </a:t>
            </a:r>
            <a:endParaRPr lang="en-US" dirty="0">
              <a:latin typeface="Arial" panose="020B0604020202020204" pitchFamily="34" charset="0"/>
              <a:cs typeface="Arial" panose="020B0604020202020204" pitchFamily="34" charset="0"/>
            </a:endParaRP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Click the pencil icon next to a roster </a:t>
            </a:r>
            <a:r>
              <a:rPr lang="en-US" dirty="0"/>
              <a:t>to view or edit its details. The </a:t>
            </a:r>
            <a:r>
              <a:rPr lang="en-US" b="1" dirty="0"/>
              <a:t>Edit Roster</a:t>
            </a:r>
            <a:r>
              <a:rPr lang="en-US" dirty="0"/>
              <a:t> form will appear. This form is similar to the form used to add rosters, and you may edit the roster name, teacher name, and students in the roster in the same way that you would for a new roster.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70</a:t>
            </a:fld>
            <a:endParaRPr lang="en-US" dirty="0"/>
          </a:p>
        </p:txBody>
      </p:sp>
    </p:spTree>
    <p:extLst>
      <p:ext uri="{BB962C8B-B14F-4D97-AF65-F5344CB8AC3E}">
        <p14:creationId xmlns:p14="http://schemas.microsoft.com/office/powerpoint/2010/main" val="10932927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71</a:t>
            </a:fld>
            <a:endParaRPr lang="en-US" dirty="0"/>
          </a:p>
        </p:txBody>
      </p:sp>
    </p:spTree>
    <p:extLst>
      <p:ext uri="{BB962C8B-B14F-4D97-AF65-F5344CB8AC3E}">
        <p14:creationId xmlns:p14="http://schemas.microsoft.com/office/powerpoint/2010/main" val="3545294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Secure Testing Materials</a:t>
            </a:r>
            <a:r>
              <a:rPr lang="en-US" dirty="0">
                <a:latin typeface="Arial" panose="020B0604020202020204" pitchFamily="34" charset="0"/>
                <a:cs typeface="Arial" panose="020B0604020202020204" pitchFamily="34" charset="0"/>
              </a:rPr>
              <a:t> page stores secure documentation. Materials that can only be accessed by your user role will be stored here. You can also access the Secure File Center on this page. The Secure File Center serves as a secure repository for files containing data that you have exported in TIDE and other CAI systems. When you choose to export search results to the Secure File Center, TIDE sends you an email when the export task in completed and the file is available in the Secure File Center for download. </a:t>
            </a:r>
          </a:p>
        </p:txBody>
      </p:sp>
      <p:sp>
        <p:nvSpPr>
          <p:cNvPr id="4" name="Slide Number Placeholder 3"/>
          <p:cNvSpPr>
            <a:spLocks noGrp="1"/>
          </p:cNvSpPr>
          <p:nvPr>
            <p:ph type="sldNum" sz="quarter" idx="10"/>
          </p:nvPr>
        </p:nvSpPr>
        <p:spPr/>
        <p:txBody>
          <a:bodyPr/>
          <a:lstStyle/>
          <a:p>
            <a:fld id="{13063EB2-C203-4E0B-B81C-0429BB0EF5D8}" type="slidenum">
              <a:rPr lang="en-US" smtClean="0"/>
              <a:t>72</a:t>
            </a:fld>
            <a:endParaRPr lang="en-US" dirty="0"/>
          </a:p>
        </p:txBody>
      </p:sp>
    </p:spTree>
    <p:extLst>
      <p:ext uri="{BB962C8B-B14F-4D97-AF65-F5344CB8AC3E}">
        <p14:creationId xmlns:p14="http://schemas.microsoft.com/office/powerpoint/2010/main" val="6211632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Using</a:t>
            </a:r>
            <a:r>
              <a:rPr lang="en-US" baseline="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Print Testing Tickets </a:t>
            </a:r>
            <a:r>
              <a:rPr lang="en-US" b="0" i="0" u="none" dirty="0">
                <a:latin typeface="Arial" panose="020B0604020202020204" pitchFamily="34" charset="0"/>
                <a:cs typeface="Arial" panose="020B0604020202020204" pitchFamily="34" charset="0"/>
              </a:rPr>
              <a:t>feature</a:t>
            </a:r>
            <a:r>
              <a:rPr lang="en-US" b="0" i="0" u="none"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allows users to print</a:t>
            </a:r>
            <a:r>
              <a:rPr lang="en-US" sz="1200" kern="1200" dirty="0">
                <a:solidFill>
                  <a:schemeClr val="tx1"/>
                </a:solidFill>
                <a:effectLst/>
                <a:latin typeface="ITC Franklin Gothic Std Bk Cd"/>
                <a:ea typeface="ＭＳ Ｐゴシック" pitchFamily="-48" charset="-128"/>
                <a:cs typeface="ＭＳ Ｐゴシック"/>
              </a:rPr>
              <a:t> a hard-copy form from either a student list or a roster list that includes a student’s name as it must appear when the student logs</a:t>
            </a:r>
            <a:r>
              <a:rPr lang="en-US" sz="1200" kern="1200" baseline="0" dirty="0">
                <a:solidFill>
                  <a:schemeClr val="tx1"/>
                </a:solidFill>
                <a:effectLst/>
                <a:latin typeface="ITC Franklin Gothic Std Bk Cd"/>
                <a:ea typeface="ＭＳ Ｐゴシック" pitchFamily="-48" charset="-128"/>
                <a:cs typeface="ＭＳ Ｐゴシック"/>
              </a:rPr>
              <a:t> in to test</a:t>
            </a:r>
            <a:r>
              <a:rPr lang="en-US" sz="1200" kern="1200" dirty="0">
                <a:solidFill>
                  <a:schemeClr val="tx1"/>
                </a:solidFill>
                <a:effectLst/>
                <a:latin typeface="ITC Franklin Gothic Std Bk Cd"/>
                <a:ea typeface="ＭＳ Ｐゴシック" pitchFamily="-48" charset="-128"/>
                <a:cs typeface="ＭＳ Ｐゴシック"/>
              </a:rPr>
              <a:t>. TIDE generates the test tickets as PDF files that you download.</a:t>
            </a:r>
          </a:p>
          <a:p>
            <a:endParaRPr lang="en-US" sz="1200" kern="120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searching for students from the Student list, </a:t>
            </a:r>
            <a:r>
              <a:rPr lang="en-US" i="0" dirty="0">
                <a:latin typeface="Arial" panose="020B0604020202020204" pitchFamily="34" charset="0"/>
                <a:cs typeface="Arial" panose="020B0604020202020204" pitchFamily="34" charset="0"/>
              </a:rPr>
              <a:t>TIDE will display all the students satisfying the search criteria. </a:t>
            </a:r>
            <a:r>
              <a:rPr lang="en-US" altLang="en-US" i="0" dirty="0">
                <a:latin typeface="Arial" panose="020B0604020202020204" pitchFamily="34" charset="0"/>
                <a:cs typeface="Arial" panose="020B0604020202020204" pitchFamily="34" charset="0"/>
              </a:rPr>
              <a:t>You can </a:t>
            </a:r>
            <a:r>
              <a:rPr lang="en-US" sz="1200" kern="1200" dirty="0">
                <a:solidFill>
                  <a:schemeClr val="tx1"/>
                </a:solidFill>
                <a:effectLst/>
                <a:latin typeface="ITC Franklin Gothic Std Bk Cd"/>
                <a:ea typeface="ＭＳ Ｐゴシック" pitchFamily="-48" charset="-128"/>
                <a:cs typeface="ＭＳ Ｐゴシック"/>
              </a:rPr>
              <a:t>mark the checkboxes for the specific students you want to print</a:t>
            </a:r>
            <a:r>
              <a:rPr lang="en-US" sz="1200" kern="1200" baseline="0" dirty="0">
                <a:solidFill>
                  <a:schemeClr val="tx1"/>
                </a:solidFill>
                <a:effectLst/>
                <a:latin typeface="ITC Franklin Gothic Std Bk Cd"/>
                <a:ea typeface="ＭＳ Ｐゴシック" pitchFamily="-48" charset="-128"/>
                <a:cs typeface="ＭＳ Ｐゴシック"/>
              </a:rPr>
              <a:t> or mark the checkbox at the top of the table for all students listed on the page to print test tickets for all retrieved students. Using similar steps, test tickets can be printed using the </a:t>
            </a:r>
            <a:r>
              <a:rPr lang="en-US" sz="1200" b="1" kern="1200" baseline="0" dirty="0">
                <a:solidFill>
                  <a:schemeClr val="tx1"/>
                </a:solidFill>
                <a:effectLst/>
                <a:latin typeface="ITC Franklin Gothic Std Bk Cd"/>
                <a:ea typeface="ＭＳ Ｐゴシック" pitchFamily="-48" charset="-128"/>
                <a:cs typeface="ＭＳ Ｐゴシック"/>
              </a:rPr>
              <a:t>Print from Roster List</a:t>
            </a:r>
            <a:r>
              <a:rPr lang="en-US" sz="1200" b="0" kern="1200" baseline="0" dirty="0">
                <a:solidFill>
                  <a:schemeClr val="tx1"/>
                </a:solidFill>
                <a:effectLst/>
                <a:latin typeface="ITC Franklin Gothic Std Bk Cd"/>
                <a:ea typeface="ＭＳ Ｐゴシック" pitchFamily="-48" charset="-128"/>
                <a:cs typeface="ＭＳ Ｐゴシック"/>
              </a:rPr>
              <a:t> page as well.</a:t>
            </a:r>
            <a:endParaRPr lang="en-US" altLang="en-US" i="0" dirty="0">
              <a:latin typeface="Arial" panose="020B0604020202020204" pitchFamily="34" charset="0"/>
              <a:cs typeface="Arial" panose="020B0604020202020204" pitchFamily="34" charset="0"/>
            </a:endParaRPr>
          </a:p>
          <a:p>
            <a:endParaRPr lang="en-US" altLang="en-US" i="0" dirty="0">
              <a:latin typeface="Arial" panose="020B0604020202020204" pitchFamily="34" charset="0"/>
              <a:cs typeface="Arial" panose="020B0604020202020204" pitchFamily="34" charset="0"/>
            </a:endParaRPr>
          </a:p>
          <a:p>
            <a:pPr defTabSz="916497">
              <a:defRPr/>
            </a:pPr>
            <a:r>
              <a:rPr lang="en-US" altLang="en-US" i="0" dirty="0">
                <a:latin typeface="Arial" panose="020B0604020202020204" pitchFamily="34" charset="0"/>
                <a:cs typeface="Arial" panose="020B0604020202020204" pitchFamily="34" charset="0"/>
              </a:rPr>
              <a:t>Click the </a:t>
            </a:r>
            <a:r>
              <a:rPr lang="en-US" altLang="en-US" b="1" i="0" dirty="0">
                <a:latin typeface="Arial" panose="020B0604020202020204" pitchFamily="34" charset="0"/>
                <a:cs typeface="Arial" panose="020B0604020202020204" pitchFamily="34" charset="0"/>
              </a:rPr>
              <a:t>Print </a:t>
            </a:r>
            <a:r>
              <a:rPr lang="en-US" altLang="en-US" i="0" dirty="0">
                <a:latin typeface="Arial" panose="020B0604020202020204" pitchFamily="34" charset="0"/>
                <a:cs typeface="Arial" panose="020B0604020202020204" pitchFamily="34" charset="0"/>
              </a:rPr>
              <a:t>button above the search results</a:t>
            </a:r>
            <a:r>
              <a:rPr lang="en-US" altLang="en-US" i="0" baseline="0" dirty="0">
                <a:latin typeface="Arial" panose="020B0604020202020204" pitchFamily="34" charset="0"/>
                <a:cs typeface="Arial" panose="020B0604020202020204" pitchFamily="34" charset="0"/>
              </a:rPr>
              <a:t> and select either </a:t>
            </a:r>
            <a:r>
              <a:rPr lang="en-US" altLang="en-US" b="1" i="0" baseline="0" dirty="0">
                <a:latin typeface="Arial" panose="020B0604020202020204" pitchFamily="34" charset="0"/>
                <a:cs typeface="Arial" panose="020B0604020202020204" pitchFamily="34" charset="0"/>
              </a:rPr>
              <a:t>My Selected Test Tickets </a:t>
            </a:r>
            <a:r>
              <a:rPr lang="en-US" altLang="en-US" b="0" i="0" baseline="0" dirty="0">
                <a:latin typeface="Arial" panose="020B0604020202020204" pitchFamily="34" charset="0"/>
                <a:cs typeface="Arial" panose="020B0604020202020204" pitchFamily="34" charset="0"/>
              </a:rPr>
              <a:t>or </a:t>
            </a:r>
            <a:r>
              <a:rPr lang="en-US" altLang="en-US" b="1" i="0" baseline="0" dirty="0">
                <a:latin typeface="Arial" panose="020B0604020202020204" pitchFamily="34" charset="0"/>
                <a:cs typeface="Arial" panose="020B0604020202020204" pitchFamily="34" charset="0"/>
              </a:rPr>
              <a:t>All Test Tickets. </a:t>
            </a:r>
            <a:r>
              <a:rPr lang="en-US" sz="1200" kern="1200" dirty="0">
                <a:solidFill>
                  <a:schemeClr val="tx1"/>
                </a:solidFill>
                <a:effectLst/>
                <a:latin typeface="ITC Franklin Gothic Std Bk Cd"/>
                <a:ea typeface="ＭＳ Ｐゴシック" pitchFamily="-48" charset="-128"/>
                <a:cs typeface="ＭＳ Ｐゴシック"/>
              </a:rPr>
              <a:t>A layout model appears for selecting the printed layout.</a:t>
            </a:r>
            <a:endParaRPr lang="en-US" sz="1200" i="0" kern="1200" dirty="0">
              <a:solidFill>
                <a:schemeClr val="tx1"/>
              </a:solidFill>
              <a:effectLst/>
              <a:latin typeface="ITC Franklin Gothic Std Bk Cd"/>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74</a:t>
            </a:fld>
            <a:endParaRPr lang="en-US" dirty="0"/>
          </a:p>
        </p:txBody>
      </p:sp>
    </p:spTree>
    <p:extLst>
      <p:ext uri="{BB962C8B-B14F-4D97-AF65-F5344CB8AC3E}">
        <p14:creationId xmlns:p14="http://schemas.microsoft.com/office/powerpoint/2010/main" val="185113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A banner appears at the top of each TIDE page showing the current test administration and your user role. </a:t>
            </a:r>
            <a:r>
              <a:rPr lang="en-US" b="0" u="none" baseline="0" dirty="0">
                <a:latin typeface="Arial" panose="020B0604020202020204" pitchFamily="34" charset="0"/>
                <a:cs typeface="Arial" panose="020B0604020202020204" pitchFamily="34" charset="0"/>
              </a:rPr>
              <a:t>On the left there is a drop-down list for accessing other assessment systems.</a:t>
            </a:r>
            <a:r>
              <a:rPr lang="en-US" baseline="0" dirty="0">
                <a:latin typeface="Arial" panose="020B0604020202020204" pitchFamily="34" charset="0"/>
                <a:cs typeface="Arial" panose="020B0604020202020204" pitchFamily="34" charset="0"/>
              </a:rPr>
              <a:t> You will also find a</a:t>
            </a:r>
            <a:r>
              <a:rPr lang="en-US" b="1" baseline="0" dirty="0">
                <a:latin typeface="Arial" panose="020B0604020202020204" pitchFamily="34" charset="0"/>
                <a:cs typeface="Arial" panose="020B0604020202020204" pitchFamily="34" charset="0"/>
              </a:rPr>
              <a:t> </a:t>
            </a:r>
            <a:r>
              <a:rPr lang="en-US" b="1" i="0" baseline="0" dirty="0">
                <a:latin typeface="Arial" panose="020B0604020202020204" pitchFamily="34" charset="0"/>
                <a:cs typeface="Arial" panose="020B0604020202020204" pitchFamily="34" charset="0"/>
              </a:rPr>
              <a:t>General Resources</a:t>
            </a:r>
            <a:r>
              <a:rPr lang="en-US" b="0" i="0" baseline="0" dirty="0">
                <a:latin typeface="Arial" panose="020B0604020202020204" pitchFamily="34" charset="0"/>
                <a:cs typeface="Arial" panose="020B0604020202020204" pitchFamily="34" charset="0"/>
              </a:rPr>
              <a:t> drop-down where you can </a:t>
            </a:r>
            <a:r>
              <a:rPr lang="en-US" dirty="0">
                <a:latin typeface="Arial" panose="020B0604020202020204" pitchFamily="34" charset="0"/>
                <a:cs typeface="Arial" panose="020B0604020202020204" pitchFamily="34" charset="0"/>
              </a:rPr>
              <a:t>download </a:t>
            </a:r>
            <a:r>
              <a:rPr lang="en-US" b="0" i="0" baseline="0" dirty="0">
                <a:latin typeface="Arial" panose="020B0604020202020204" pitchFamily="34" charset="0"/>
                <a:cs typeface="Arial" panose="020B0604020202020204" pitchFamily="34" charset="0"/>
              </a:rPr>
              <a:t>Interim ELA/Math and Interim Science assessments scoring materials. The</a:t>
            </a:r>
            <a:r>
              <a:rPr lang="en-US" baseline="0" dirty="0">
                <a:latin typeface="Arial" panose="020B0604020202020204" pitchFamily="34" charset="0"/>
                <a:cs typeface="Arial" panose="020B0604020202020204" pitchFamily="34" charset="0"/>
              </a:rPr>
              <a:t> </a:t>
            </a:r>
            <a:r>
              <a:rPr lang="en-US" b="1" baseline="0" dirty="0">
                <a:latin typeface="Arial" panose="020B0604020202020204" pitchFamily="34" charset="0"/>
                <a:cs typeface="Arial" panose="020B0604020202020204" pitchFamily="34" charset="0"/>
              </a:rPr>
              <a:t>Help </a:t>
            </a:r>
            <a:r>
              <a:rPr lang="en-US" baseline="0" dirty="0">
                <a:latin typeface="Arial" panose="020B0604020202020204" pitchFamily="34" charset="0"/>
                <a:cs typeface="Arial" panose="020B0604020202020204" pitchFamily="34" charset="0"/>
              </a:rPr>
              <a:t>button displays the </a:t>
            </a:r>
            <a:r>
              <a:rPr lang="en-US" i="1" baseline="0" dirty="0">
                <a:latin typeface="Arial" panose="020B0604020202020204" pitchFamily="34" charset="0"/>
                <a:cs typeface="Arial" panose="020B0604020202020204" pitchFamily="34" charset="0"/>
              </a:rPr>
              <a:t>Online</a:t>
            </a:r>
            <a:r>
              <a:rPr lang="en-US" baseline="0" dirty="0">
                <a:latin typeface="Arial" panose="020B0604020202020204" pitchFamily="34" charset="0"/>
                <a:cs typeface="Arial" panose="020B0604020202020204" pitchFamily="34" charset="0"/>
              </a:rPr>
              <a:t> </a:t>
            </a:r>
            <a:r>
              <a:rPr lang="en-US" i="1" baseline="0" dirty="0">
                <a:latin typeface="Arial" panose="020B0604020202020204" pitchFamily="34" charset="0"/>
                <a:cs typeface="Arial" panose="020B0604020202020204" pitchFamily="34" charset="0"/>
              </a:rPr>
              <a:t>TIDE User Guide</a:t>
            </a:r>
            <a:r>
              <a:rPr lang="en-US" i="0" baseline="0" dirty="0">
                <a:latin typeface="Arial" panose="020B0604020202020204" pitchFamily="34" charset="0"/>
                <a:cs typeface="Arial" panose="020B0604020202020204" pitchFamily="34" charset="0"/>
              </a:rPr>
              <a:t>. The </a:t>
            </a:r>
            <a:r>
              <a:rPr lang="en-US" b="1" i="0" baseline="0" dirty="0">
                <a:latin typeface="Arial" panose="020B0604020202020204" pitchFamily="34" charset="0"/>
                <a:cs typeface="Arial" panose="020B0604020202020204" pitchFamily="34" charset="0"/>
              </a:rPr>
              <a:t>Secure File Center </a:t>
            </a:r>
            <a:r>
              <a:rPr lang="en-US" b="0" i="0" baseline="0" dirty="0">
                <a:latin typeface="Arial" panose="020B0604020202020204" pitchFamily="34" charset="0"/>
                <a:cs typeface="Arial" panose="020B0604020202020204" pitchFamily="34" charset="0"/>
              </a:rPr>
              <a:t>allows you to access large student files and secure documents</a:t>
            </a:r>
            <a:r>
              <a:rPr lang="en-US" b="0" i="1" baseline="0" dirty="0">
                <a:latin typeface="Arial" panose="020B0604020202020204" pitchFamily="34" charset="0"/>
                <a:cs typeface="Arial" panose="020B0604020202020204" pitchFamily="34" charset="0"/>
              </a:rPr>
              <a:t>. </a:t>
            </a:r>
            <a:r>
              <a:rPr lang="en-US" b="0" i="0" baseline="0"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a:t>
            </a:r>
            <a:r>
              <a:rPr lang="en-US" b="1" baseline="0" dirty="0">
                <a:latin typeface="Arial" panose="020B0604020202020204" pitchFamily="34" charset="0"/>
                <a:cs typeface="Arial" panose="020B0604020202020204" pitchFamily="34" charset="0"/>
              </a:rPr>
              <a:t>Manage Account </a:t>
            </a:r>
            <a:r>
              <a:rPr lang="en-US" baseline="0" dirty="0">
                <a:latin typeface="Arial" panose="020B0604020202020204" pitchFamily="34" charset="0"/>
                <a:cs typeface="Arial" panose="020B0604020202020204" pitchFamily="34" charset="0"/>
              </a:rPr>
              <a:t>drop-down allows you to edit your account details and change your password. You can log out of TIDE and other assessment system by clicking the </a:t>
            </a:r>
            <a:r>
              <a:rPr lang="en-US" b="1" baseline="0" dirty="0">
                <a:latin typeface="Arial" panose="020B0604020202020204" pitchFamily="34" charset="0"/>
                <a:cs typeface="Arial" panose="020B0604020202020204" pitchFamily="34" charset="0"/>
              </a:rPr>
              <a:t>Logout </a:t>
            </a:r>
            <a:r>
              <a:rPr lang="en-US" baseline="0" dirty="0">
                <a:latin typeface="Arial" panose="020B0604020202020204" pitchFamily="34" charset="0"/>
                <a:cs typeface="Arial" panose="020B0604020202020204" pitchFamily="34" charset="0"/>
              </a:rPr>
              <a:t>button.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3063EB2-C203-4E0B-B81C-0429BB0EF5D8}" type="slidenum">
              <a:rPr lang="en-US" smtClean="0"/>
              <a:t>7</a:t>
            </a:fld>
            <a:endParaRPr lang="en-US" dirty="0"/>
          </a:p>
        </p:txBody>
      </p:sp>
    </p:spTree>
    <p:extLst>
      <p:ext uri="{BB962C8B-B14F-4D97-AF65-F5344CB8AC3E}">
        <p14:creationId xmlns:p14="http://schemas.microsoft.com/office/powerpoint/2010/main" val="9161066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As students prepare to start testing, you can print all the associated test tickets. Whether you select to print test tickets from a student list or a roster list, a new browser window will open displaying options for the print format. Click on the layout you require</a:t>
            </a:r>
            <a:r>
              <a:rPr lang="en-US" sz="1200" kern="1200" baseline="0" dirty="0">
                <a:solidFill>
                  <a:schemeClr val="tx1"/>
                </a:solidFill>
                <a:effectLst/>
                <a:latin typeface="ITC Franklin Gothic Std Bk Cd"/>
                <a:ea typeface="ＭＳ Ｐゴシック" pitchFamily="-48" charset="-128"/>
                <a:cs typeface="ＭＳ Ｐゴシック"/>
              </a:rPr>
              <a:t> and then click </a:t>
            </a:r>
            <a:r>
              <a:rPr lang="en-US" sz="1200" b="1" kern="1200" baseline="0" dirty="0">
                <a:solidFill>
                  <a:schemeClr val="tx1"/>
                </a:solidFill>
                <a:effectLst/>
                <a:latin typeface="ITC Franklin Gothic Std Bk Cd"/>
                <a:ea typeface="ＭＳ Ｐゴシック" pitchFamily="-48" charset="-128"/>
                <a:cs typeface="ＭＳ Ｐゴシック"/>
              </a:rPr>
              <a:t>Print</a:t>
            </a:r>
            <a:r>
              <a:rPr lang="en-US" sz="1200" b="0" kern="1200" baseline="0" dirty="0">
                <a:solidFill>
                  <a:schemeClr val="tx1"/>
                </a:solidFill>
                <a:effectLst/>
                <a:latin typeface="ITC Franklin Gothic Std Bk Cd"/>
                <a:ea typeface="ＭＳ Ｐゴシック" pitchFamily="-48" charset="-128"/>
                <a:cs typeface="ＭＳ Ｐゴシック"/>
              </a:rPr>
              <a:t>.</a:t>
            </a:r>
          </a:p>
          <a:p>
            <a:endParaRPr lang="en-US" sz="1200" b="0" i="0" kern="1200" baseline="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kern="1200" baseline="0" dirty="0">
                <a:solidFill>
                  <a:schemeClr val="tx1"/>
                </a:solidFill>
                <a:effectLst/>
                <a:latin typeface="ITC Franklin Gothic Std Bk Cd"/>
                <a:ea typeface="ＭＳ Ｐゴシック" pitchFamily="-48" charset="-128"/>
                <a:cs typeface="Arial" panose="020B0604020202020204" pitchFamily="34" charset="0"/>
              </a:rPr>
              <a:t>Your browser downloads the generated PDF.</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75</a:t>
            </a:fld>
            <a:endParaRPr lang="en-US" dirty="0"/>
          </a:p>
        </p:txBody>
      </p:sp>
    </p:spTree>
    <p:extLst>
      <p:ext uri="{BB962C8B-B14F-4D97-AF65-F5344CB8AC3E}">
        <p14:creationId xmlns:p14="http://schemas.microsoft.com/office/powerpoint/2010/main" val="18740902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SCs may also print the test settings associated with each student who is ready to start testing. When users print the test settings associated with their students, they will see a list of any accommodations that were specifically selected in TIDE. The list will not include default test settings or universal tools. </a:t>
            </a:r>
          </a:p>
        </p:txBody>
      </p:sp>
      <p:sp>
        <p:nvSpPr>
          <p:cNvPr id="4" name="Slide Number Placeholder 3"/>
          <p:cNvSpPr>
            <a:spLocks noGrp="1"/>
          </p:cNvSpPr>
          <p:nvPr>
            <p:ph type="sldNum" sz="quarter" idx="10"/>
          </p:nvPr>
        </p:nvSpPr>
        <p:spPr/>
        <p:txBody>
          <a:bodyPr/>
          <a:lstStyle/>
          <a:p>
            <a:fld id="{13063EB2-C203-4E0B-B81C-0429BB0EF5D8}" type="slidenum">
              <a:rPr lang="en-US" smtClean="0"/>
              <a:t>76</a:t>
            </a:fld>
            <a:endParaRPr lang="en-US" dirty="0"/>
          </a:p>
        </p:txBody>
      </p:sp>
    </p:spTree>
    <p:extLst>
      <p:ext uri="{BB962C8B-B14F-4D97-AF65-F5344CB8AC3E}">
        <p14:creationId xmlns:p14="http://schemas.microsoft.com/office/powerpoint/2010/main" val="16794718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Administering Tests section </a:t>
            </a:r>
            <a:r>
              <a:rPr lang="en-US" i="0" dirty="0">
                <a:latin typeface="Arial" panose="020B0604020202020204" pitchFamily="34" charset="0"/>
                <a:cs typeface="Arial" panose="020B0604020202020204" pitchFamily="34" charset="0"/>
              </a:rPr>
              <a:t>of the TIDE dashboard,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Improprieties </a:t>
            </a:r>
            <a:r>
              <a:rPr lang="en-US" dirty="0">
                <a:latin typeface="Arial" panose="020B0604020202020204" pitchFamily="34" charset="0"/>
                <a:cs typeface="Arial" panose="020B0604020202020204" pitchFamily="34" charset="0"/>
              </a:rPr>
              <a:t>task menu allows district- or school-level users only to create new test improprieties. All users in TIDE can view any created test impropriety.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normal flow of a test opportunity, a student takes the test in TDS and then submits it. Next, TDS forwards the test for scoring, and ORS reports the test scores.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Test Improprieties are a way of interrupting this normal flow. Reasons for Test</a:t>
            </a:r>
            <a:r>
              <a:rPr lang="en-US" baseline="0" dirty="0">
                <a:latin typeface="Arial" panose="020B0604020202020204" pitchFamily="34" charset="0"/>
                <a:cs typeface="Arial" panose="020B0604020202020204" pitchFamily="34" charset="0"/>
              </a:rPr>
              <a:t> Improprieties</a:t>
            </a:r>
            <a:r>
              <a:rPr lang="en-US" dirty="0">
                <a:latin typeface="Arial" panose="020B0604020202020204" pitchFamily="34" charset="0"/>
                <a:cs typeface="Arial" panose="020B0604020202020204" pitchFamily="34" charset="0"/>
              </a:rPr>
              <a:t> can vary. For example, a student may need to have their test reset if test settings are not in place at the start of the testing session.  Or a school-level users may need to invalidate a test because of a hardware malfunction.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create a test impropriety:</a:t>
            </a:r>
          </a:p>
          <a:p>
            <a:endParaRPr lang="en-US"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Test Improprieties</a:t>
            </a:r>
            <a:r>
              <a:rPr lang="en-US" b="0" dirty="0">
                <a:latin typeface="Arial" panose="020B0604020202020204" pitchFamily="34" charset="0"/>
                <a:cs typeface="Arial" panose="020B0604020202020204" pitchFamily="34" charset="0"/>
              </a:rPr>
              <a:t> task menu, select  </a:t>
            </a:r>
            <a:r>
              <a:rPr lang="en-US" b="1" dirty="0">
                <a:latin typeface="Arial" panose="020B0604020202020204" pitchFamily="34" charset="0"/>
                <a:cs typeface="Arial" panose="020B0604020202020204" pitchFamily="34" charset="0"/>
              </a:rPr>
              <a:t>Create Test Improprieties</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Select a </a:t>
            </a:r>
            <a:r>
              <a:rPr lang="en-US" b="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Search Student By</a:t>
            </a:r>
            <a:r>
              <a:rPr lang="en-US" b="0" dirty="0">
                <a:latin typeface="Arial" panose="020B0604020202020204" pitchFamily="34" charset="0"/>
                <a:cs typeface="Arial" panose="020B0604020202020204" pitchFamily="34" charset="0"/>
              </a:rPr>
              <a:t> drop-down, enter search criteria. School-level users can search by: Result ID, Session ID, or EDUID.</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Mark the checkbox for each result for which you want to create a test impropriety, and then click </a:t>
            </a:r>
            <a:r>
              <a:rPr lang="en-US" b="1" dirty="0">
                <a:latin typeface="Arial" panose="020B0604020202020204" pitchFamily="34" charset="0"/>
                <a:cs typeface="Arial" panose="020B0604020202020204" pitchFamily="34" charset="0"/>
              </a:rPr>
              <a:t>Create</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School-level users will need to enter a reason for the request from the drop-down that pops up after they click </a:t>
            </a:r>
            <a:r>
              <a:rPr lang="en-US" b="1" dirty="0">
                <a:latin typeface="Arial" panose="020B0604020202020204" pitchFamily="34" charset="0"/>
                <a:cs typeface="Arial" panose="020B0604020202020204" pitchFamily="34" charset="0"/>
              </a:rPr>
              <a:t>Create</a:t>
            </a:r>
            <a:r>
              <a:rPr lang="en-US" b="0" dirty="0">
                <a:latin typeface="Arial" panose="020B0604020202020204" pitchFamily="34" charset="0"/>
                <a:cs typeface="Arial" panose="020B0604020202020204" pitchFamily="34" charset="0"/>
              </a:rPr>
              <a:t>. While not required, users should enter more specific details in the “Additional Comments” box regarding their submission for faster review and processing. </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Submit</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77</a:t>
            </a:fld>
            <a:endParaRPr lang="en-US" dirty="0"/>
          </a:p>
        </p:txBody>
      </p:sp>
    </p:spTree>
    <p:extLst>
      <p:ext uri="{BB962C8B-B14F-4D97-AF65-F5344CB8AC3E}">
        <p14:creationId xmlns:p14="http://schemas.microsoft.com/office/powerpoint/2010/main" val="37566513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many test improprieties to create, it may be easier to perform them via a file</a:t>
            </a:r>
            <a:r>
              <a:rPr lang="en-US" baseline="0" dirty="0"/>
              <a:t> upload. </a:t>
            </a:r>
          </a:p>
          <a:p>
            <a:endParaRPr lang="en-US" i="0" baseline="0" dirty="0"/>
          </a:p>
          <a:p>
            <a:r>
              <a:rPr lang="en-US" dirty="0"/>
              <a:t>To submit a test improprieties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a:t>
            </a:r>
            <a:r>
              <a:rPr lang="en-US" b="1" dirty="0"/>
              <a:t>Upload Test Improprieties</a:t>
            </a:r>
            <a:r>
              <a:rPr lang="en-US" dirty="0"/>
              <a:t>. </a:t>
            </a:r>
          </a:p>
          <a:p>
            <a:pPr marL="171450" indent="-171450">
              <a:buFont typeface="Wingdings" panose="05000000000000000000" pitchFamily="2" charset="2"/>
              <a:buChar char="§"/>
            </a:pPr>
            <a:r>
              <a:rPr lang="en-US" dirty="0"/>
              <a:t>Download one of the file templates by clicking </a:t>
            </a:r>
            <a:r>
              <a:rPr lang="en-US" b="1" dirty="0"/>
              <a:t>Download Template</a:t>
            </a:r>
            <a:r>
              <a:rPr lang="en-US" b="0" dirty="0"/>
              <a:t>. You can download the file in Excel or CSV format.</a:t>
            </a:r>
          </a:p>
          <a:p>
            <a:pPr marL="171450" indent="-171450">
              <a:buFont typeface="Wingdings" panose="05000000000000000000" pitchFamily="2" charset="2"/>
              <a:buChar char="§"/>
            </a:pPr>
            <a:r>
              <a:rPr lang="en-US" dirty="0"/>
              <a:t>Open the file in a spreadsheet application and add a row for each test impropriety. Save the file on your computer.</a:t>
            </a:r>
          </a:p>
          <a:p>
            <a:pPr marL="171450" indent="-171450">
              <a:buFont typeface="Wingdings" panose="05000000000000000000" pitchFamily="2" charset="2"/>
              <a:buChar char="§"/>
            </a:pPr>
            <a:r>
              <a:rPr lang="en-US" dirty="0"/>
              <a:t>On the </a:t>
            </a:r>
            <a:r>
              <a:rPr lang="en-US" b="1" i="1" dirty="0"/>
              <a:t>Upload Test Impropriety</a:t>
            </a:r>
            <a:r>
              <a:rPr lang="en-US" b="1" dirty="0"/>
              <a:t> </a:t>
            </a:r>
            <a:r>
              <a:rPr lang="en-US" dirty="0"/>
              <a:t>page, click </a:t>
            </a:r>
            <a:r>
              <a:rPr lang="en-US" b="1" dirty="0"/>
              <a:t>Browse</a:t>
            </a:r>
            <a:r>
              <a:rPr lang="en-US" dirty="0"/>
              <a:t>, and navigate to the upload file you created.</a:t>
            </a:r>
          </a:p>
          <a:p>
            <a:pPr marL="171450" indent="-171450">
              <a:buFont typeface="Wingdings" panose="05000000000000000000" pitchFamily="2" charset="2"/>
              <a:buChar char="§"/>
            </a:pPr>
            <a:r>
              <a:rPr lang="en-US" dirty="0"/>
              <a:t>Click </a:t>
            </a:r>
            <a:r>
              <a:rPr lang="en-US" b="1" dirty="0"/>
              <a:t>Upload File</a:t>
            </a:r>
            <a:r>
              <a:rPr lang="en-US" dirty="0"/>
              <a:t>. TIDE displays a preview of the uploaded file. Use this preview to verify you uploaded the correct file.</a:t>
            </a:r>
          </a:p>
        </p:txBody>
      </p:sp>
      <p:sp>
        <p:nvSpPr>
          <p:cNvPr id="4" name="Slide Number Placeholder 3"/>
          <p:cNvSpPr>
            <a:spLocks noGrp="1"/>
          </p:cNvSpPr>
          <p:nvPr>
            <p:ph type="sldNum" sz="quarter" idx="10"/>
          </p:nvPr>
        </p:nvSpPr>
        <p:spPr/>
        <p:txBody>
          <a:bodyPr/>
          <a:lstStyle/>
          <a:p>
            <a:fld id="{13063EB2-C203-4E0B-B81C-0429BB0EF5D8}" type="slidenum">
              <a:rPr lang="en-US" smtClean="0"/>
              <a:t>78</a:t>
            </a:fld>
            <a:endParaRPr lang="en-US" dirty="0"/>
          </a:p>
        </p:txBody>
      </p:sp>
    </p:spTree>
    <p:extLst>
      <p:ext uri="{BB962C8B-B14F-4D97-AF65-F5344CB8AC3E}">
        <p14:creationId xmlns:p14="http://schemas.microsoft.com/office/powerpoint/2010/main" val="15940979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status of a test impropriety that was created manually or via an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the </a:t>
            </a:r>
            <a:r>
              <a:rPr lang="en-US" b="1" dirty="0"/>
              <a:t>View Test Improprieties </a:t>
            </a:r>
            <a:r>
              <a:rPr lang="en-US" b="0" dirty="0"/>
              <a:t>page</a:t>
            </a:r>
            <a:r>
              <a:rPr lang="en-US" dirty="0"/>
              <a:t>. </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Retrieve the test improprieties you want to view by selecting the </a:t>
            </a:r>
            <a:r>
              <a:rPr lang="en-US" b="0" i="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Request Status</a:t>
            </a:r>
            <a:r>
              <a:rPr lang="en-US" b="0" dirty="0">
                <a:latin typeface="Arial" panose="020B0604020202020204" pitchFamily="34" charset="0"/>
                <a:cs typeface="Arial" panose="020B0604020202020204" pitchFamily="34" charset="0"/>
              </a:rPr>
              <a:t>, and </a:t>
            </a:r>
            <a:r>
              <a:rPr lang="en-US" b="0" i="1" dirty="0">
                <a:latin typeface="Arial" panose="020B0604020202020204" pitchFamily="34" charset="0"/>
                <a:cs typeface="Arial" panose="020B0604020202020204" pitchFamily="34" charset="0"/>
              </a:rPr>
              <a:t>Additional Request Criteria</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79</a:t>
            </a:fld>
            <a:endParaRPr lang="en-US" dirty="0"/>
          </a:p>
        </p:txBody>
      </p:sp>
    </p:spTree>
    <p:extLst>
      <p:ext uri="{BB962C8B-B14F-4D97-AF65-F5344CB8AC3E}">
        <p14:creationId xmlns:p14="http://schemas.microsoft.com/office/powerpoint/2010/main" val="9947181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tasks available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Test Progress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menu allow you to generate and/or export various reports that provide information about a test administration's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Several types of participation reports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 and Manage Testing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details all student test opportunities and the status of those test opportunities.</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Completion Rates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summarizes the number and percentage of students who have started or completed a test.</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Status Code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displays all the non-participation codes for a test administration.</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As mentioned before, </a:t>
            </a:r>
            <a:r>
              <a:rPr lang="en-US" i="1" baseline="0" dirty="0">
                <a:solidFill>
                  <a:schemeClr val="tx1"/>
                </a:solidFill>
                <a:latin typeface="Arial" panose="020B0604020202020204" pitchFamily="34" charset="0"/>
                <a:cs typeface="Arial" panose="020B0604020202020204" pitchFamily="34" charset="0"/>
              </a:rPr>
              <a:t>Plan and Manage Testing report</a:t>
            </a:r>
            <a:r>
              <a:rPr lang="en-US" baseline="0" dirty="0">
                <a:solidFill>
                  <a:schemeClr val="tx1"/>
                </a:solidFill>
                <a:latin typeface="Arial" panose="020B0604020202020204" pitchFamily="34" charset="0"/>
                <a:cs typeface="Arial" panose="020B0604020202020204" pitchFamily="34" charset="0"/>
              </a:rPr>
              <a:t> detail all student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or export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first go to the </a:t>
            </a:r>
            <a:r>
              <a:rPr lang="en-US" b="1" baseline="0" dirty="0">
                <a:solidFill>
                  <a:schemeClr val="tx1"/>
                </a:solidFill>
                <a:latin typeface="Arial" panose="020B0604020202020204" pitchFamily="34" charset="0"/>
                <a:cs typeface="Arial" panose="020B0604020202020204" pitchFamily="34" charset="0"/>
              </a:rPr>
              <a:t>Step 1: Choose What </a:t>
            </a:r>
            <a:r>
              <a:rPr lang="en-US" baseline="0" dirty="0">
                <a:solidFill>
                  <a:schemeClr val="tx1"/>
                </a:solidFill>
                <a:latin typeface="Arial" panose="020B0604020202020204" pitchFamily="34" charset="0"/>
                <a:cs typeface="Arial" panose="020B0604020202020204" pitchFamily="34" charset="0"/>
              </a:rPr>
              <a:t>panel and select a test category and a test administration. Optionally, you may also choose a test name, enrolled grade, or filter by a specific test accommodation or demographic to filter this report. If you select a test accommodation or demographic, a </a:t>
            </a:r>
            <a:r>
              <a:rPr lang="en-US" i="1" baseline="0" dirty="0">
                <a:solidFill>
                  <a:schemeClr val="tx1"/>
                </a:solidFill>
                <a:latin typeface="Arial" panose="020B0604020202020204" pitchFamily="34" charset="0"/>
                <a:cs typeface="Arial" panose="020B0604020202020204" pitchFamily="34" charset="0"/>
              </a:rPr>
              <a:t>Values </a:t>
            </a:r>
            <a:r>
              <a:rPr lang="en-US" baseline="0" dirty="0">
                <a:solidFill>
                  <a:schemeClr val="tx1"/>
                </a:solidFill>
                <a:latin typeface="Arial" panose="020B0604020202020204" pitchFamily="34" charset="0"/>
                <a:cs typeface="Arial" panose="020B0604020202020204" pitchFamily="34" charset="0"/>
              </a:rPr>
              <a:t>field is displayed. Select the required filter criteria from the available options.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Step 2: Search Students </a:t>
            </a:r>
            <a:r>
              <a:rPr lang="en-US" baseline="0" dirty="0">
                <a:solidFill>
                  <a:schemeClr val="tx1"/>
                </a:solidFill>
                <a:latin typeface="Arial" panose="020B0604020202020204" pitchFamily="34" charset="0"/>
                <a:cs typeface="Arial" panose="020B0604020202020204" pitchFamily="34" charset="0"/>
              </a:rPr>
              <a:t>panel, select a district and school, if applicable. Users can select </a:t>
            </a:r>
            <a:r>
              <a:rPr lang="en-US" b="1" baseline="0" dirty="0">
                <a:solidFill>
                  <a:schemeClr val="tx1"/>
                </a:solidFill>
                <a:latin typeface="Arial" panose="020B0604020202020204" pitchFamily="34" charset="0"/>
                <a:cs typeface="Arial" panose="020B0604020202020204" pitchFamily="34" charset="0"/>
              </a:rPr>
              <a:t>All</a:t>
            </a:r>
            <a:r>
              <a:rPr lang="en-US" baseline="0" dirty="0">
                <a:solidFill>
                  <a:schemeClr val="tx1"/>
                </a:solidFill>
                <a:latin typeface="Arial" panose="020B0604020202020204" pitchFamily="34" charset="0"/>
                <a:cs typeface="Arial" panose="020B0604020202020204" pitchFamily="34" charset="0"/>
              </a:rPr>
              <a:t> from the </a:t>
            </a:r>
            <a:r>
              <a:rPr lang="en-US" i="1" baseline="0" dirty="0">
                <a:solidFill>
                  <a:schemeClr val="tx1"/>
                </a:solidFill>
                <a:latin typeface="Arial" panose="020B0604020202020204" pitchFamily="34" charset="0"/>
                <a:cs typeface="Arial" panose="020B0604020202020204" pitchFamily="34" charset="0"/>
              </a:rPr>
              <a:t>School</a:t>
            </a:r>
            <a:r>
              <a:rPr lang="en-US" baseline="0" dirty="0">
                <a:solidFill>
                  <a:schemeClr val="tx1"/>
                </a:solidFill>
                <a:latin typeface="Arial" panose="020B0604020202020204" pitchFamily="34" charset="0"/>
                <a:cs typeface="Arial" panose="020B0604020202020204" pitchFamily="34" charset="0"/>
              </a:rPr>
              <a:t> drop-down to view a report containing all schools in your selected district. If a school is selected, you may choose a teacher from the </a:t>
            </a:r>
            <a:r>
              <a:rPr lang="en-US" b="1" baseline="0" dirty="0">
                <a:solidFill>
                  <a:schemeClr val="tx1"/>
                </a:solidFill>
                <a:latin typeface="Arial" panose="020B0604020202020204" pitchFamily="34" charset="0"/>
                <a:cs typeface="Arial" panose="020B0604020202020204" pitchFamily="34" charset="0"/>
              </a:rPr>
              <a:t>Teacher </a:t>
            </a:r>
            <a:r>
              <a:rPr lang="en-US" baseline="0" dirty="0">
                <a:solidFill>
                  <a:schemeClr val="tx1"/>
                </a:solidFill>
                <a:latin typeface="Arial" panose="020B0604020202020204" pitchFamily="34" charset="0"/>
                <a:cs typeface="Arial" panose="020B0604020202020204" pitchFamily="34" charset="0"/>
              </a:rPr>
              <a:t>drop-down list.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Step 3: Get Specific </a:t>
            </a:r>
            <a:r>
              <a:rPr lang="en-US" baseline="0" dirty="0">
                <a:solidFill>
                  <a:schemeClr val="tx1"/>
                </a:solidFill>
                <a:latin typeface="Arial" panose="020B0604020202020204" pitchFamily="34" charset="0"/>
                <a:cs typeface="Arial" panose="020B0604020202020204" pitchFamily="34" charset="0"/>
              </a:rPr>
              <a:t>panel, choose one of the options as desired and select parameters for that option. We will discuss this step in more detail on the next slide. </a:t>
            </a:r>
          </a:p>
          <a:p>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Generate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view your Plan and Manage Testing report or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open the report in Excel.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Clicking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Generate Report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will display the report and collapse the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Choose What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Search Students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and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Get Specific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panels. Because not all columns can fit on the screen at once, you may need to click the blue arrow on the right side of the screen to scroll right and display more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80</a:t>
            </a:fld>
            <a:endParaRPr lang="en-US" dirty="0"/>
          </a:p>
        </p:txBody>
      </p:sp>
    </p:spTree>
    <p:extLst>
      <p:ext uri="{BB962C8B-B14F-4D97-AF65-F5344CB8AC3E}">
        <p14:creationId xmlns:p14="http://schemas.microsoft.com/office/powerpoint/2010/main" val="41973326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and Manage Testing report details all of a student’s test opportunities and the status of those test opportunities.</a:t>
            </a:r>
          </a:p>
          <a:p>
            <a:endParaRPr lang="en-US" dirty="0"/>
          </a:p>
          <a:p>
            <a:r>
              <a:rPr lang="en-US" dirty="0"/>
              <a:t>In the Get Specific panel, select the radio button for one of the options and then set the parameters for that option. The following options are available (parameters for each option are listed in {brackets}):</a:t>
            </a:r>
          </a:p>
          <a:p>
            <a:endParaRPr lang="en-US" dirty="0"/>
          </a:p>
          <a:p>
            <a:pPr marL="171450" indent="-171450">
              <a:buFont typeface="Arial" panose="020B0604020202020204" pitchFamily="34" charset="0"/>
              <a:buChar char="•"/>
            </a:pPr>
            <a:r>
              <a:rPr lang="en-US" dirty="0"/>
              <a:t>Students whose most recent {Session ID/TA Name} was {Optional Session ID/TA Name} between {start date} and {end date}.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whose current opportunity will expire {in/between} {number/range} days.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who {have/have not} {completed/started} the {1st/2nd/Any} opportunity in the selected administration.</a:t>
            </a:r>
          </a:p>
          <a:p>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81</a:t>
            </a:fld>
            <a:endParaRPr lang="en-US" dirty="0"/>
          </a:p>
        </p:txBody>
      </p:sp>
    </p:spTree>
    <p:extLst>
      <p:ext uri="{BB962C8B-B14F-4D97-AF65-F5344CB8AC3E}">
        <p14:creationId xmlns:p14="http://schemas.microsoft.com/office/powerpoint/2010/main" val="23877375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Students on their {1st/2nd/Any} opportunity in the selected administration, and have a status of {student test status}.</a:t>
            </a:r>
          </a:p>
          <a:p>
            <a:endParaRPr lang="en-US" dirty="0"/>
          </a:p>
          <a:p>
            <a:pPr marL="171450" indent="-171450">
              <a:buFont typeface="Arial" panose="020B0604020202020204" pitchFamily="34" charset="0"/>
              <a:buChar char="•"/>
            </a:pPr>
            <a:r>
              <a:rPr lang="en-US" dirty="0"/>
              <a:t>Search student(s) by {EDUID/Name}: {EDUID/Student Name}.</a:t>
            </a:r>
          </a:p>
        </p:txBody>
      </p:sp>
      <p:sp>
        <p:nvSpPr>
          <p:cNvPr id="4" name="Slide Number Placeholder 3"/>
          <p:cNvSpPr>
            <a:spLocks noGrp="1"/>
          </p:cNvSpPr>
          <p:nvPr>
            <p:ph type="sldNum" sz="quarter" idx="5"/>
          </p:nvPr>
        </p:nvSpPr>
        <p:spPr/>
        <p:txBody>
          <a:bodyPr/>
          <a:lstStyle/>
          <a:p>
            <a:fld id="{13063EB2-C203-4E0B-B81C-0429BB0EF5D8}" type="slidenum">
              <a:rPr lang="en-US" smtClean="0"/>
              <a:t>82</a:t>
            </a:fld>
            <a:endParaRPr lang="en-US" dirty="0"/>
          </a:p>
        </p:txBody>
      </p:sp>
    </p:spTree>
    <p:extLst>
      <p:ext uri="{BB962C8B-B14F-4D97-AF65-F5344CB8AC3E}">
        <p14:creationId xmlns:p14="http://schemas.microsoft.com/office/powerpoint/2010/main" val="7139940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School-level users can view status reports of active and inactive test sessions happening in their school. These reports show how many students in a school are testing and how many have started, paused, and completed their test.</a:t>
            </a:r>
          </a:p>
          <a:p>
            <a:endParaRPr lang="en-US" dirty="0"/>
          </a:p>
          <a:p>
            <a:r>
              <a:rPr lang="en-US" dirty="0"/>
              <a:t>From the </a:t>
            </a:r>
            <a:r>
              <a:rPr lang="en-US" i="1" dirty="0"/>
              <a:t>District</a:t>
            </a:r>
            <a:r>
              <a:rPr lang="en-US" dirty="0"/>
              <a:t> drop-down list, select your district. From the </a:t>
            </a:r>
            <a:r>
              <a:rPr lang="en-US" i="1" dirty="0"/>
              <a:t>School</a:t>
            </a:r>
            <a:r>
              <a:rPr lang="en-US" dirty="0"/>
              <a:t> drop-down list, select an individual school to view a detailed report for that school. Select </a:t>
            </a:r>
            <a:r>
              <a:rPr lang="en-US" b="1" dirty="0"/>
              <a:t>Generate Report</a:t>
            </a:r>
            <a:r>
              <a:rPr lang="en-US" b="0" dirty="0"/>
              <a:t>.</a:t>
            </a:r>
            <a:endParaRPr lang="en-US" dirty="0"/>
          </a:p>
          <a:p>
            <a:endParaRPr lang="en-US" dirty="0"/>
          </a:p>
          <a:p>
            <a:r>
              <a:rPr lang="en-US" dirty="0"/>
              <a:t>You can choose to view inactive sessions clicking the </a:t>
            </a:r>
            <a:r>
              <a:rPr lang="en-US" b="1" dirty="0"/>
              <a:t>Include inactive sessions </a:t>
            </a:r>
            <a:r>
              <a:rPr lang="en-US" dirty="0"/>
              <a:t>button.</a:t>
            </a:r>
          </a:p>
        </p:txBody>
      </p:sp>
      <p:sp>
        <p:nvSpPr>
          <p:cNvPr id="4" name="Slide Number Placeholder 3"/>
          <p:cNvSpPr>
            <a:spLocks noGrp="1"/>
          </p:cNvSpPr>
          <p:nvPr>
            <p:ph type="sldNum" sz="quarter" idx="5"/>
          </p:nvPr>
        </p:nvSpPr>
        <p:spPr/>
        <p:txBody>
          <a:bodyPr/>
          <a:lstStyle/>
          <a:p>
            <a:fld id="{13063EB2-C203-4E0B-B81C-0429BB0EF5D8}" type="slidenum">
              <a:rPr lang="en-US" smtClean="0"/>
              <a:t>83</a:t>
            </a:fld>
            <a:endParaRPr lang="en-US" dirty="0"/>
          </a:p>
        </p:txBody>
      </p:sp>
    </p:spTree>
    <p:extLst>
      <p:ext uri="{BB962C8B-B14F-4D97-AF65-F5344CB8AC3E}">
        <p14:creationId xmlns:p14="http://schemas.microsoft.com/office/powerpoint/2010/main" val="32689136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Test Completion Rates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i="0" baseline="0" dirty="0">
                <a:solidFill>
                  <a:schemeClr val="tx1"/>
                </a:solidFill>
                <a:latin typeface="Arial" panose="020B0604020202020204" pitchFamily="34" charset="0"/>
                <a:cs typeface="Arial" panose="020B0604020202020204" pitchFamily="34" charset="0"/>
              </a:rPr>
              <a:t>To export a </a:t>
            </a:r>
            <a:r>
              <a:rPr lang="en-US" baseline="0" dirty="0">
                <a:solidFill>
                  <a:schemeClr val="tx1"/>
                </a:solidFill>
                <a:latin typeface="Arial" panose="020B0604020202020204" pitchFamily="34" charset="0"/>
                <a:cs typeface="Arial" panose="020B0604020202020204" pitchFamily="34" charset="0"/>
              </a:rPr>
              <a:t>report from the </a:t>
            </a:r>
            <a:r>
              <a:rPr lang="en-US" b="1" baseline="0" dirty="0">
                <a:solidFill>
                  <a:schemeClr val="tx1"/>
                </a:solidFill>
                <a:latin typeface="Arial" panose="020B0604020202020204" pitchFamily="34" charset="0"/>
                <a:cs typeface="Arial" panose="020B0604020202020204" pitchFamily="34" charset="0"/>
              </a:rPr>
              <a:t>Test Completion Rates </a:t>
            </a:r>
            <a:r>
              <a:rPr lang="en-US" baseline="0" dirty="0">
                <a:solidFill>
                  <a:schemeClr val="tx1"/>
                </a:solidFill>
                <a:latin typeface="Arial" panose="020B0604020202020204" pitchFamily="34" charset="0"/>
                <a:cs typeface="Arial" panose="020B0604020202020204" pitchFamily="34" charset="0"/>
              </a:rPr>
              <a:t>page, select school report from the </a:t>
            </a:r>
            <a:r>
              <a:rPr lang="en-US" b="0" i="1" baseline="0" dirty="0">
                <a:solidFill>
                  <a:schemeClr val="tx1"/>
                </a:solidFill>
                <a:latin typeface="Arial" panose="020B0604020202020204" pitchFamily="34" charset="0"/>
                <a:cs typeface="Arial" panose="020B0604020202020204" pitchFamily="34" charset="0"/>
              </a:rPr>
              <a:t>Report Types </a:t>
            </a:r>
            <a:r>
              <a:rPr lang="en-US" baseline="0" dirty="0">
                <a:solidFill>
                  <a:schemeClr val="tx1"/>
                </a:solidFill>
                <a:latin typeface="Arial" panose="020B0604020202020204" pitchFamily="34" charset="0"/>
                <a:cs typeface="Arial" panose="020B0604020202020204" pitchFamily="34" charset="0"/>
              </a:rPr>
              <a:t>drop-down list. Select a school from the corresponding drop-down lists. If desired, select a test name.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84</a:t>
            </a:fld>
            <a:endParaRPr lang="en-US" dirty="0"/>
          </a:p>
        </p:txBody>
      </p:sp>
    </p:spTree>
    <p:extLst>
      <p:ext uri="{BB962C8B-B14F-4D97-AF65-F5344CB8AC3E}">
        <p14:creationId xmlns:p14="http://schemas.microsoft.com/office/powerpoint/2010/main" val="257302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into any of the task pages from the homepage dashboard (in this example a user has clicked into the add students page), a navigation toolbar appears at the top of the page. This toolbar allows you to access all tasks and actions that are available on the homepage dashboard. You do not need to return to the homepage dashboard to access any of the other task pages. For example, by clicking </a:t>
            </a:r>
            <a:r>
              <a:rPr lang="en-US" b="1" dirty="0"/>
              <a:t>Administering Tests </a:t>
            </a:r>
            <a:r>
              <a:rPr lang="en-US" b="0" dirty="0"/>
              <a:t>you can access any of the Administering Tests tasks available on the homepage dashboard, such as print</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pages in TIDE have help text that describes the page and how to use it. To show or hide help text on a page, click the gray </a:t>
            </a:r>
            <a:r>
              <a:rPr lang="en-US" b="1" dirty="0"/>
              <a:t>more info </a:t>
            </a:r>
            <a:r>
              <a:rPr lang="en-US" dirty="0"/>
              <a:t>button under the page title.</a:t>
            </a:r>
          </a:p>
          <a:p>
            <a:endParaRPr lang="en-US" dirty="0"/>
          </a:p>
          <a:p>
            <a:r>
              <a:rPr lang="en-US" baseline="0" dirty="0"/>
              <a:t>Some pages in TIDE are divided into multiple </a:t>
            </a:r>
            <a:r>
              <a:rPr lang="en-US" dirty="0"/>
              <a:t>panels. Each panel contains a group of related settings and fields that you can edit. You can click the</a:t>
            </a:r>
            <a:r>
              <a:rPr lang="en-US" baseline="0" dirty="0"/>
              <a:t> minus sign</a:t>
            </a:r>
            <a:r>
              <a:rPr lang="en-US" dirty="0"/>
              <a:t> in the upper-left corner of a panel to collapse it or click the</a:t>
            </a:r>
            <a:r>
              <a:rPr lang="en-US" baseline="0" dirty="0"/>
              <a:t> plus sign</a:t>
            </a:r>
            <a:r>
              <a:rPr lang="en-US" dirty="0"/>
              <a:t> in a collapsed panel to expand it.</a:t>
            </a:r>
            <a:r>
              <a:rPr lang="en-US" baseline="0" dirty="0"/>
              <a:t> </a:t>
            </a:r>
            <a:r>
              <a:rPr lang="en-US" dirty="0"/>
              <a:t>Additionally, a floating </a:t>
            </a:r>
            <a:r>
              <a:rPr lang="en-US" b="1" dirty="0"/>
              <a:t>Go To Section </a:t>
            </a:r>
            <a:r>
              <a:rPr lang="en-US" dirty="0"/>
              <a:t>toolbar appears on the left side of pages with multiple panels. This toolbar includes a numbered button for each panel in the form. You can hover over a button to display the label of the associated panel and click the button to jump to that panel.</a:t>
            </a:r>
          </a:p>
        </p:txBody>
      </p:sp>
      <p:sp>
        <p:nvSpPr>
          <p:cNvPr id="4" name="Slide Number Placeholder 3"/>
          <p:cNvSpPr>
            <a:spLocks noGrp="1"/>
          </p:cNvSpPr>
          <p:nvPr>
            <p:ph type="sldNum" sz="quarter" idx="5"/>
          </p:nvPr>
        </p:nvSpPr>
        <p:spPr/>
        <p:txBody>
          <a:bodyPr/>
          <a:lstStyle/>
          <a:p>
            <a:fld id="{13063EB2-C203-4E0B-B81C-0429BB0EF5D8}" type="slidenum">
              <a:rPr lang="en-US" smtClean="0"/>
              <a:t>8</a:t>
            </a:fld>
            <a:endParaRPr lang="en-US" dirty="0"/>
          </a:p>
        </p:txBody>
      </p:sp>
    </p:spTree>
    <p:extLst>
      <p:ext uri="{BB962C8B-B14F-4D97-AF65-F5344CB8AC3E}">
        <p14:creationId xmlns:p14="http://schemas.microsoft.com/office/powerpoint/2010/main" val="3251818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If students do not start or complete tests to which they are assigned, district-level users can assign non-participation codes to those tests indicating </a:t>
            </a:r>
            <a:r>
              <a:rPr lang="en-US" dirty="0"/>
              <a:t>why students did not start or complete the test</a:t>
            </a:r>
            <a:r>
              <a:rPr lang="en-US" baseline="0" dirty="0">
                <a:solidFill>
                  <a:schemeClr val="tx1"/>
                </a:solidFill>
                <a:latin typeface="Arial" panose="020B0604020202020204" pitchFamily="34" charset="0"/>
                <a:cs typeface="Arial" panose="020B0604020202020204" pitchFamily="34" charset="0"/>
              </a:rPr>
              <a:t>.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Test Status Code report displays all the non-participation codes for a test administration. To generate a report from the </a:t>
            </a:r>
            <a:r>
              <a:rPr lang="en-US" b="1" baseline="0" dirty="0">
                <a:solidFill>
                  <a:schemeClr val="tx1"/>
                </a:solidFill>
                <a:latin typeface="Arial" panose="020B0604020202020204" pitchFamily="34" charset="0"/>
                <a:cs typeface="Arial" panose="020B0604020202020204" pitchFamily="34" charset="0"/>
              </a:rPr>
              <a:t>Test Status Code Report </a:t>
            </a:r>
            <a:r>
              <a:rPr lang="en-US" baseline="0" dirty="0">
                <a:solidFill>
                  <a:schemeClr val="tx1"/>
                </a:solidFill>
                <a:latin typeface="Arial" panose="020B0604020202020204" pitchFamily="34" charset="0"/>
                <a:cs typeface="Arial" panose="020B0604020202020204" pitchFamily="34" charset="0"/>
              </a:rPr>
              <a:t>page, select the current test and administration from the drop-down lists. To view the report on the page, click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The report will appear below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85</a:t>
            </a:fld>
            <a:endParaRPr lang="en-US" dirty="0"/>
          </a:p>
        </p:txBody>
      </p:sp>
    </p:spTree>
    <p:extLst>
      <p:ext uri="{BB962C8B-B14F-4D97-AF65-F5344CB8AC3E}">
        <p14:creationId xmlns:p14="http://schemas.microsoft.com/office/powerpoint/2010/main" val="13364781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generate participation reports for specific students by EDUID. To enter students’ EDUIDs, select </a:t>
            </a:r>
            <a:r>
              <a:rPr lang="en-US" b="1" dirty="0"/>
              <a:t>Enter</a:t>
            </a:r>
            <a:r>
              <a:rPr lang="en-US" dirty="0"/>
              <a:t>. Next, enter one or more EDUIDs, separated by commas, in the Student IDs field. You can enter up to 1000 EDUIDs. </a:t>
            </a:r>
          </a:p>
          <a:p>
            <a:endParaRPr lang="en-US" dirty="0"/>
          </a:p>
          <a:p>
            <a:r>
              <a:rPr lang="en-US" dirty="0"/>
              <a:t>To upload EDUIDs, select </a:t>
            </a:r>
            <a:r>
              <a:rPr lang="en-US" b="1" dirty="0"/>
              <a:t>Upload</a:t>
            </a:r>
            <a:r>
              <a:rPr lang="en-US" dirty="0"/>
              <a:t>. Next, select </a:t>
            </a:r>
            <a:r>
              <a:rPr lang="en-US" b="1" dirty="0"/>
              <a:t>Browse</a:t>
            </a:r>
            <a:r>
              <a:rPr lang="en-US" dirty="0"/>
              <a:t> and then use the file browser to select an Excel or CSV file with Student IDs listed in a single column. You can upload up to 1000 EDUIDs. </a:t>
            </a:r>
          </a:p>
          <a:p>
            <a:endParaRPr lang="en-US" dirty="0"/>
          </a:p>
          <a:p>
            <a:r>
              <a:rPr lang="en-US" dirty="0"/>
              <a:t>Select </a:t>
            </a:r>
            <a:r>
              <a:rPr lang="en-US" b="1" dirty="0"/>
              <a:t>Generate Report</a:t>
            </a:r>
            <a:r>
              <a:rPr lang="en-US" dirty="0"/>
              <a:t>. The Participation Report by EDUID appears. Because the report lists testing opportunities, a student can appear more than once on the report.</a:t>
            </a:r>
          </a:p>
        </p:txBody>
      </p:sp>
      <p:sp>
        <p:nvSpPr>
          <p:cNvPr id="4" name="Slide Number Placeholder 3"/>
          <p:cNvSpPr>
            <a:spLocks noGrp="1"/>
          </p:cNvSpPr>
          <p:nvPr>
            <p:ph type="sldNum" sz="quarter" idx="5"/>
          </p:nvPr>
        </p:nvSpPr>
        <p:spPr/>
        <p:txBody>
          <a:bodyPr/>
          <a:lstStyle/>
          <a:p>
            <a:fld id="{13063EB2-C203-4E0B-B81C-0429BB0EF5D8}" type="slidenum">
              <a:rPr lang="en-US" smtClean="0"/>
              <a:t>86</a:t>
            </a:fld>
            <a:endParaRPr lang="en-US" dirty="0"/>
          </a:p>
        </p:txBody>
      </p:sp>
    </p:spTree>
    <p:extLst>
      <p:ext uri="{BB962C8B-B14F-4D97-AF65-F5344CB8AC3E}">
        <p14:creationId xmlns:p14="http://schemas.microsoft.com/office/powerpoint/2010/main" val="16217664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There are circumstances in which a student did not participate in an expected test or participated in a test but in a non-standard way. Examples could include a student being absent for the entire test window, a parent opt-out, or student withdrawal.  In such instances, you need to assign a non-participation (special) code to the student’s test.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a:t>
            </a:r>
            <a:r>
              <a:rPr lang="en-US" dirty="0">
                <a:latin typeface="Arial" panose="020B0604020202020204" pitchFamily="34" charset="0"/>
                <a:cs typeface="Arial" panose="020B0604020202020204" pitchFamily="34" charset="0"/>
              </a:rPr>
              <a:t> section of TIDE, the </a:t>
            </a:r>
            <a:r>
              <a:rPr lang="en-US" b="1" dirty="0">
                <a:latin typeface="Arial" panose="020B0604020202020204" pitchFamily="34" charset="0"/>
                <a:cs typeface="Arial" panose="020B0604020202020204" pitchFamily="34" charset="0"/>
              </a:rPr>
              <a:t>Data Cleanup </a:t>
            </a:r>
            <a:r>
              <a:rPr lang="en-US" dirty="0">
                <a:latin typeface="Arial" panose="020B0604020202020204" pitchFamily="34" charset="0"/>
                <a:cs typeface="Arial" panose="020B0604020202020204" pitchFamily="34" charset="0"/>
              </a:rPr>
              <a:t>task menu is the location where school-level users enter or view these non-participation (special) codes.</a:t>
            </a:r>
            <a:endParaRPr lang="en-US" dirty="0"/>
          </a:p>
          <a:p>
            <a:pPr defTabSz="916497">
              <a:defRPr/>
            </a:pPr>
            <a:endParaRPr lang="en-US" dirty="0"/>
          </a:p>
          <a:p>
            <a:pPr defTabSz="916497">
              <a:defRPr/>
            </a:pPr>
            <a:r>
              <a:rPr lang="en-US" dirty="0">
                <a:latin typeface="Arial" panose="020B0604020202020204" pitchFamily="34" charset="0"/>
                <a:cs typeface="Arial" panose="020B0604020202020204" pitchFamily="34" charset="0"/>
              </a:rPr>
              <a:t>Please be aware any tasks related to non-participation (special) codes will not be available until the spring 2020 test administrations. </a:t>
            </a:r>
          </a:p>
        </p:txBody>
      </p:sp>
      <p:sp>
        <p:nvSpPr>
          <p:cNvPr id="4" name="Slide Number Placeholder 3"/>
          <p:cNvSpPr>
            <a:spLocks noGrp="1"/>
          </p:cNvSpPr>
          <p:nvPr>
            <p:ph type="sldNum" sz="quarter" idx="10"/>
          </p:nvPr>
        </p:nvSpPr>
        <p:spPr/>
        <p:txBody>
          <a:bodyPr/>
          <a:lstStyle/>
          <a:p>
            <a:fld id="{13063EB2-C203-4E0B-B81C-0429BB0EF5D8}" type="slidenum">
              <a:rPr lang="en-US" smtClean="0"/>
              <a:t>88</a:t>
            </a:fld>
            <a:endParaRPr lang="en-US" dirty="0"/>
          </a:p>
        </p:txBody>
      </p:sp>
    </p:spTree>
    <p:extLst>
      <p:ext uri="{BB962C8B-B14F-4D97-AF65-F5344CB8AC3E}">
        <p14:creationId xmlns:p14="http://schemas.microsoft.com/office/powerpoint/2010/main" val="20232055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To view or edit a student’s non-participation codes</a:t>
            </a:r>
            <a:r>
              <a:rPr lang="en-US" baseline="0" dirty="0">
                <a:latin typeface="Arial" panose="020B0604020202020204" pitchFamily="34" charset="0"/>
                <a:cs typeface="Arial" panose="020B0604020202020204" pitchFamily="34" charset="0"/>
              </a:rPr>
              <a:t> from the </a:t>
            </a:r>
            <a:r>
              <a:rPr lang="en-US" b="1" baseline="0" dirty="0">
                <a:latin typeface="Arial" panose="020B0604020202020204" pitchFamily="34" charset="0"/>
                <a:cs typeface="Arial" panose="020B0604020202020204" pitchFamily="34" charset="0"/>
              </a:rPr>
              <a:t>Non-Participation Codes </a:t>
            </a:r>
            <a:r>
              <a:rPr lang="en-US" baseline="0" dirty="0">
                <a:latin typeface="Arial" panose="020B0604020202020204" pitchFamily="34" charset="0"/>
                <a:cs typeface="Arial" panose="020B0604020202020204" pitchFamily="34" charset="0"/>
              </a:rPr>
              <a:t>page, select a district and school from the drop-down lists. You may enter a student’s first or last name, EDUID, or grade if desired. </a:t>
            </a:r>
            <a:r>
              <a:rPr lang="en-US" dirty="0">
                <a:latin typeface="Arial" panose="020B0604020202020204" pitchFamily="34" charset="0"/>
                <a:cs typeface="Arial" panose="020B0604020202020204" pitchFamily="34" charset="0"/>
              </a:rPr>
              <a:t>You can further refine your search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a:p>
            <a:pPr defTabSz="916497">
              <a:defRPr/>
            </a:pPr>
            <a:endParaRPr lang="en-US" b="0" baseline="0" dirty="0">
              <a:latin typeface="Arial" panose="020B0604020202020204" pitchFamily="34" charset="0"/>
              <a:cs typeface="Arial" panose="020B0604020202020204" pitchFamily="34" charset="0"/>
            </a:endParaRPr>
          </a:p>
          <a:p>
            <a:pPr defTabSz="916497">
              <a:defRPr/>
            </a:pPr>
            <a:r>
              <a:rPr lang="en-US" b="0"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Search</a:t>
            </a:r>
            <a:r>
              <a:rPr lang="en-US" b="0" baseline="0" dirty="0">
                <a:latin typeface="Arial" panose="020B0604020202020204" pitchFamily="34" charset="0"/>
                <a:cs typeface="Arial" panose="020B0604020202020204" pitchFamily="34" charset="0"/>
              </a:rPr>
              <a:t> to retrieve a list of students matching your selected criteria. Click the pencil icon for the student whose non-participation codes you want to edit.</a:t>
            </a:r>
          </a:p>
          <a:p>
            <a:pPr defTabSz="916497">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48" charset="-128"/>
                <a:cs typeface="Arial" panose="020B0604020202020204" pitchFamily="34" charset="0"/>
              </a:rPr>
              <a:t>When you click the green pencil icon, a pop-up window will appear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listing the student’s demographic information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Information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panel and the student’s available tests and non-participation codes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Non-Participation Codes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panel. From the drop-down lists, select the non-participation code for each available test, as required, and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Save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89</a:t>
            </a:fld>
            <a:endParaRPr lang="en-US" dirty="0"/>
          </a:p>
        </p:txBody>
      </p:sp>
    </p:spTree>
    <p:extLst>
      <p:ext uri="{BB962C8B-B14F-4D97-AF65-F5344CB8AC3E}">
        <p14:creationId xmlns:p14="http://schemas.microsoft.com/office/powerpoint/2010/main" val="11608970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have access to some of the same tasks as district-level and school-level users and perform these tasks the same way a district-level or school-level user performs them.</a:t>
            </a:r>
          </a:p>
        </p:txBody>
      </p:sp>
      <p:sp>
        <p:nvSpPr>
          <p:cNvPr id="4" name="Slide Number Placeholder 3"/>
          <p:cNvSpPr>
            <a:spLocks noGrp="1"/>
          </p:cNvSpPr>
          <p:nvPr>
            <p:ph type="sldNum" sz="quarter" idx="5"/>
          </p:nvPr>
        </p:nvSpPr>
        <p:spPr/>
        <p:txBody>
          <a:bodyPr/>
          <a:lstStyle/>
          <a:p>
            <a:fld id="{13063EB2-C203-4E0B-B81C-0429BB0EF5D8}" type="slidenum">
              <a:rPr lang="en-US" smtClean="0"/>
              <a:t>90</a:t>
            </a:fld>
            <a:endParaRPr lang="en-US" dirty="0"/>
          </a:p>
        </p:txBody>
      </p:sp>
    </p:spTree>
    <p:extLst>
      <p:ext uri="{BB962C8B-B14F-4D97-AF65-F5344CB8AC3E}">
        <p14:creationId xmlns:p14="http://schemas.microsoft.com/office/powerpoint/2010/main" val="35151697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000000"/>
                </a:solidFill>
              </a:rPr>
              <a:t>The </a:t>
            </a:r>
            <a:r>
              <a:rPr lang="en-US" sz="1200" b="1" i="0" dirty="0">
                <a:effectLst/>
                <a:latin typeface="Calibri" panose="020F0502020204030204" pitchFamily="34" charset="0"/>
                <a:ea typeface="Times New Roman" panose="02020603050405020304" pitchFamily="18" charset="0"/>
                <a:cs typeface="Calibri" panose="020F0502020204030204" pitchFamily="34" charset="0"/>
              </a:rPr>
              <a:t>View/Edit/Export User </a:t>
            </a:r>
            <a:r>
              <a:rPr lang="en-US" dirty="0">
                <a:solidFill>
                  <a:srgbClr val="000000"/>
                </a:solidFill>
              </a:rPr>
              <a:t>page includes a form for setting selection criteria to retrieve users. TEs can only view and export users. In this example, the required criteria are the user’s role, district, and school. Other criteria are optional, such as the first or last name. Click </a:t>
            </a:r>
            <a:r>
              <a:rPr lang="en-US" b="1" dirty="0">
                <a:solidFill>
                  <a:srgbClr val="000000"/>
                </a:solidFill>
              </a:rPr>
              <a:t>Search</a:t>
            </a:r>
            <a:r>
              <a:rPr lang="en-US" dirty="0">
                <a:solidFill>
                  <a:srgbClr val="000000"/>
                </a:solidFill>
              </a:rPr>
              <a:t> to continue. The search panel will automatically collapse, and your search results will appear below. </a:t>
            </a:r>
          </a:p>
          <a:p>
            <a:pPr defTabSz="882762">
              <a:defRPr/>
            </a:pPr>
            <a:endParaRPr lang="en-US" dirty="0">
              <a:solidFill>
                <a:srgbClr val="000000"/>
              </a:solidFill>
            </a:endParaRPr>
          </a:p>
          <a:p>
            <a:pPr marL="171450" indent="-171450" defTabSz="882762">
              <a:buFont typeface="Wingdings" panose="05000000000000000000" pitchFamily="2" charset="2"/>
              <a:buChar char="§"/>
              <a:defRPr/>
            </a:pPr>
            <a:r>
              <a:rPr lang="en-US" dirty="0">
                <a:solidFill>
                  <a:srgbClr val="000000"/>
                </a:solidFill>
              </a:rPr>
              <a:t>To export user information, mark the checkboxes next to the users you wish to export and click the green export button above the search results. </a:t>
            </a:r>
          </a:p>
          <a:p>
            <a:pPr marL="171450" indent="-171450" defTabSz="882762">
              <a:buFont typeface="Wingdings" panose="05000000000000000000" pitchFamily="2" charset="2"/>
              <a:buChar char="§"/>
              <a:defRPr/>
            </a:pPr>
            <a:r>
              <a:rPr lang="en-US" dirty="0">
                <a:solidFill>
                  <a:srgbClr val="000000"/>
                </a:solidFill>
              </a:rPr>
              <a:t>To make the search form re-appear and search for additional users, click the plus sign in the </a:t>
            </a:r>
            <a:r>
              <a:rPr lang="en-US" b="0" i="1" dirty="0">
                <a:solidFill>
                  <a:srgbClr val="000000"/>
                </a:solidFill>
              </a:rPr>
              <a:t>Search users </a:t>
            </a:r>
            <a:r>
              <a:rPr lang="en-US" dirty="0">
                <a:solidFill>
                  <a:srgbClr val="000000"/>
                </a:solidFill>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92</a:t>
            </a:fld>
            <a:endParaRPr lang="en-US" dirty="0"/>
          </a:p>
        </p:txBody>
      </p:sp>
    </p:spTree>
    <p:extLst>
      <p:ext uri="{BB962C8B-B14F-4D97-AF65-F5344CB8AC3E}">
        <p14:creationId xmlns:p14="http://schemas.microsoft.com/office/powerpoint/2010/main" val="41772813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You can set up interim grades for multiple students through file uploads. This task requires familiarity with composing comma-separated value (CSV) files or working with Microsoft Excel.</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To upload interim grades through file uploads:</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From the </a:t>
            </a:r>
            <a:r>
              <a:rPr lang="en-US" b="1" baseline="0" dirty="0">
                <a:solidFill>
                  <a:schemeClr val="tx1"/>
                </a:solidFill>
                <a:latin typeface="Arial" panose="020B0604020202020204" pitchFamily="34" charset="0"/>
                <a:cs typeface="Arial" panose="020B0604020202020204" pitchFamily="34" charset="0"/>
              </a:rPr>
              <a:t>Students</a:t>
            </a:r>
            <a:r>
              <a:rPr lang="en-US" baseline="0" dirty="0">
                <a:solidFill>
                  <a:schemeClr val="tx1"/>
                </a:solidFill>
                <a:latin typeface="Arial" panose="020B0604020202020204" pitchFamily="34" charset="0"/>
                <a:cs typeface="Arial" panose="020B0604020202020204" pitchFamily="34" charset="0"/>
              </a:rPr>
              <a:t> task menu on the TIDE dashboard, select </a:t>
            </a:r>
            <a:r>
              <a:rPr lang="en-US" b="1" baseline="0" dirty="0">
                <a:solidFill>
                  <a:schemeClr val="tx1"/>
                </a:solidFill>
                <a:latin typeface="Arial" panose="020B0604020202020204" pitchFamily="34" charset="0"/>
                <a:cs typeface="Arial" panose="020B0604020202020204" pitchFamily="34" charset="0"/>
              </a:rPr>
              <a:t>Upload Interims </a:t>
            </a:r>
            <a:r>
              <a:rPr lang="en-US" b="0" baseline="0" dirty="0">
                <a:solidFill>
                  <a:schemeClr val="tx1"/>
                </a:solidFill>
                <a:latin typeface="Arial" panose="020B0604020202020204" pitchFamily="34" charset="0"/>
                <a:cs typeface="Arial" panose="020B0604020202020204" pitchFamily="34" charset="0"/>
              </a:rPr>
              <a:t>page</a:t>
            </a:r>
            <a:r>
              <a:rPr lang="en-US" baseline="0" dirty="0">
                <a:solidFill>
                  <a:schemeClr val="tx1"/>
                </a:solidFill>
                <a:latin typeface="Arial" panose="020B0604020202020204" pitchFamily="34" charset="0"/>
                <a:cs typeface="Arial" panose="020B0604020202020204" pitchFamily="34" charset="0"/>
              </a:rPr>
              <a:t>.</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Download the Interim Upload file and enter the following information: EDUID, Subject, and the Interim Grade.</a:t>
            </a:r>
          </a:p>
          <a:p>
            <a:pPr marL="171450" indent="-171450" defTabSz="916497">
              <a:buFont typeface="Wingdings" panose="05000000000000000000" pitchFamily="2" charset="2"/>
              <a:buChar char="§"/>
              <a:defRPr/>
            </a:pPr>
            <a:endParaRPr lang="en-US" baseline="0" dirty="0">
              <a:solidFill>
                <a:schemeClr val="tx1"/>
              </a:solidFill>
              <a:latin typeface="Arial" panose="020B0604020202020204" pitchFamily="34" charset="0"/>
              <a:cs typeface="Arial" panose="020B0604020202020204" pitchFamily="34" charset="0"/>
            </a:endParaRPr>
          </a:p>
          <a:p>
            <a:pPr marL="0" indent="0" defTabSz="916497">
              <a:buFont typeface="Wingdings" panose="05000000000000000000" pitchFamily="2" charset="2"/>
              <a:buNone/>
              <a:defRPr/>
            </a:pPr>
            <a:r>
              <a:rPr lang="en-US" b="1" baseline="0" dirty="0">
                <a:solidFill>
                  <a:schemeClr val="tx1"/>
                </a:solidFill>
                <a:latin typeface="Arial" panose="020B0604020202020204" pitchFamily="34" charset="0"/>
                <a:cs typeface="Arial" panose="020B0604020202020204" pitchFamily="34" charset="0"/>
              </a:rPr>
              <a:t>Note</a:t>
            </a:r>
            <a:r>
              <a:rPr lang="en-US" baseline="0" dirty="0">
                <a:solidFill>
                  <a:schemeClr val="tx1"/>
                </a:solidFill>
                <a:latin typeface="Arial" panose="020B0604020202020204" pitchFamily="34" charset="0"/>
                <a:cs typeface="Arial" panose="020B0604020202020204" pitchFamily="34" charset="0"/>
              </a:rPr>
              <a: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specifying different grades for the same student and subject, then both grades will be set up as interim grades for the student’s subject.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for the same student and subject and the second row has a value “None”, then all interim grades established for the student’s subject up to that point will be removed.</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4" name="Slide Number Placeholder 3"/>
          <p:cNvSpPr>
            <a:spLocks noGrp="1"/>
          </p:cNvSpPr>
          <p:nvPr>
            <p:ph type="sldNum" sz="quarter" idx="10"/>
          </p:nvPr>
        </p:nvSpPr>
        <p:spPr/>
        <p:txBody>
          <a:bodyPr/>
          <a:lstStyle/>
          <a:p>
            <a:fld id="{13063EB2-C203-4E0B-B81C-0429BB0EF5D8}" type="slidenum">
              <a:rPr lang="en-US" smtClean="0"/>
              <a:t>93</a:t>
            </a:fld>
            <a:endParaRPr lang="en-US" dirty="0"/>
          </a:p>
        </p:txBody>
      </p:sp>
    </p:spTree>
    <p:extLst>
      <p:ext uri="{BB962C8B-B14F-4D97-AF65-F5344CB8AC3E}">
        <p14:creationId xmlns:p14="http://schemas.microsoft.com/office/powerpoint/2010/main" val="30621731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Students</a:t>
            </a:r>
            <a:r>
              <a:rPr lang="en-US" b="0" dirty="0">
                <a:latin typeface="Arial" panose="020B0604020202020204" pitchFamily="34" charset="0"/>
                <a:cs typeface="Arial" panose="020B0604020202020204" pitchFamily="34" charset="0"/>
              </a:rPr>
              <a:t> task menu, the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View/Edit/Export Student</a:t>
            </a:r>
            <a:r>
              <a:rPr lang="en-US" dirty="0">
                <a:latin typeface="Arial" panose="020B0604020202020204" pitchFamily="34" charset="0"/>
                <a:cs typeface="Arial" panose="020B0604020202020204" pitchFamily="34" charset="0"/>
              </a:rPr>
              <a:t> page includes a form for setting selection criteria to retrieve students. TEs can only view and export students. Required criteria, such as the district and school in this example, are marked with asterisks. Other criteria are optional, such as the EDUID, the student’s first or last name, and the grade level. </a:t>
            </a:r>
          </a:p>
          <a:p>
            <a:pPr defTabSz="916497">
              <a:defRPr/>
            </a:pPr>
            <a:endParaRPr lang="en-US" dirty="0">
              <a:latin typeface="Arial" panose="020B0604020202020204" pitchFamily="34" charset="0"/>
              <a:cs typeface="Arial" panose="020B0604020202020204" pitchFamily="34" charset="0"/>
            </a:endParaRPr>
          </a:p>
          <a:p>
            <a:pPr defTabSz="916497"/>
            <a:r>
              <a:rPr lang="en-US" dirty="0">
                <a:latin typeface="Arial" panose="020B0604020202020204" pitchFamily="34" charset="0"/>
                <a:cs typeface="Arial" panose="020B0604020202020204" pitchFamily="34" charset="0"/>
              </a:rPr>
              <a:t>If available, 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students you can retrieve on this page are limited by your role’s scope. For example, if you are a district-level user, you can retrieve students enrolled within your district. If you are a school-level user, you can only retrieve students enrolled within your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94</a:t>
            </a:fld>
            <a:endParaRPr lang="en-US" dirty="0"/>
          </a:p>
        </p:txBody>
      </p:sp>
    </p:spTree>
    <p:extLst>
      <p:ext uri="{BB962C8B-B14F-4D97-AF65-F5344CB8AC3E}">
        <p14:creationId xmlns:p14="http://schemas.microsoft.com/office/powerpoint/2010/main" val="32055979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you’ll see a message asking whether you would like to view the results of your search, export the list of students to your Secure File Center, or modify your search criteria and try again. If you choose to export the results to your Secure File Center, you will receive an email when the file is ready for you to download.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When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View Results</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a:t>
            </a:r>
            <a:r>
              <a:rPr lang="en-US" dirty="0">
                <a:latin typeface="Arial" panose="020B0604020202020204" pitchFamily="34" charset="0"/>
                <a:cs typeface="Arial" panose="020B0604020202020204" pitchFamily="34" charset="0"/>
              </a:rPr>
              <a:t>TIDE will display all the students satisfying the search criteria. </a:t>
            </a:r>
            <a:r>
              <a:rPr lang="en-US" altLang="en-US" dirty="0">
                <a:latin typeface="Arial" panose="020B0604020202020204" pitchFamily="34" charset="0"/>
                <a:cs typeface="Arial" panose="020B0604020202020204" pitchFamily="34" charset="0"/>
              </a:rPr>
              <a:t>You can edit a student’s information, including test settings and accommodations, by clicking the green pencil icon.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Print or export student information by selecting the desired students and clicking the </a:t>
            </a:r>
            <a:r>
              <a:rPr lang="en-US" altLang="en-US" b="1" dirty="0">
                <a:latin typeface="Arial" panose="020B0604020202020204" pitchFamily="34" charset="0"/>
                <a:cs typeface="Arial" panose="020B0604020202020204" pitchFamily="34" charset="0"/>
              </a:rPr>
              <a:t>Print </a:t>
            </a:r>
            <a:r>
              <a:rPr lang="en-US" altLang="en-US" dirty="0">
                <a:latin typeface="Arial" panose="020B0604020202020204" pitchFamily="34" charset="0"/>
                <a:cs typeface="Arial" panose="020B0604020202020204" pitchFamily="34" charset="0"/>
              </a:rPr>
              <a:t>or </a:t>
            </a:r>
            <a:r>
              <a:rPr lang="en-US" altLang="en-US" b="1" dirty="0">
                <a:latin typeface="Arial" panose="020B0604020202020204" pitchFamily="34" charset="0"/>
                <a:cs typeface="Arial" panose="020B0604020202020204" pitchFamily="34" charset="0"/>
              </a:rPr>
              <a:t>Export </a:t>
            </a:r>
            <a:r>
              <a:rPr lang="en-US" altLang="en-US" dirty="0">
                <a:latin typeface="Arial" panose="020B0604020202020204" pitchFamily="34" charset="0"/>
                <a:cs typeface="Arial" panose="020B0604020202020204" pitchFamily="34" charset="0"/>
              </a:rPr>
              <a:t>button above the search results.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export the retrieved results to the </a:t>
            </a:r>
            <a:r>
              <a:rPr lang="en-US" altLang="en-US" b="0" i="1" dirty="0">
                <a:latin typeface="Arial" panose="020B0604020202020204" pitchFamily="34" charset="0"/>
                <a:cs typeface="Arial" panose="020B0604020202020204" pitchFamily="34" charset="0"/>
              </a:rPr>
              <a:t>Secure File Center</a:t>
            </a:r>
            <a:r>
              <a:rPr lang="en-US" altLang="en-US" b="0" i="0" dirty="0">
                <a:latin typeface="Arial" panose="020B0604020202020204" pitchFamily="34" charset="0"/>
                <a:cs typeface="Arial" panose="020B0604020202020204" pitchFamily="34" charset="0"/>
              </a:rPr>
              <a:t>, click </a:t>
            </a:r>
            <a:r>
              <a:rPr lang="en-US" altLang="en-US" b="1" i="0" dirty="0">
                <a:latin typeface="Arial" panose="020B0604020202020204" pitchFamily="34" charset="0"/>
                <a:cs typeface="Arial" panose="020B0604020202020204" pitchFamily="34" charset="0"/>
              </a:rPr>
              <a:t>Export to Secure File Center</a:t>
            </a:r>
            <a:r>
              <a:rPr lang="en-US" altLang="en-US" b="0" i="0" dirty="0">
                <a:latin typeface="Arial" panose="020B0604020202020204" pitchFamily="34" charset="0"/>
                <a:cs typeface="Arial" panose="020B0604020202020204" pitchFamily="34" charset="0"/>
              </a:rPr>
              <a:t> and select the file format (CSV or Excel) in which the data should be exported. You can navigate away from the page and perform other tasks if required. When your file is available for download, you will receive an email to the email account registered in TIDE. After receiving the email, you can download the exported file from the </a:t>
            </a:r>
            <a:r>
              <a:rPr lang="en-US" altLang="en-US" b="0" i="1" dirty="0">
                <a:latin typeface="Arial" panose="020B0604020202020204" pitchFamily="34" charset="0"/>
                <a:cs typeface="Arial" panose="020B0604020202020204" pitchFamily="34" charset="0"/>
              </a:rPr>
              <a:t>Secure File Center</a:t>
            </a:r>
            <a:r>
              <a:rPr lang="en-US" altLang="en-US" b="0" i="0" dirty="0">
                <a:latin typeface="Arial" panose="020B0604020202020204" pitchFamily="34" charset="0"/>
                <a:cs typeface="Arial" panose="020B0604020202020204" pitchFamily="34" charset="0"/>
              </a:rPr>
              <a:t>.</a:t>
            </a:r>
            <a:endParaRPr lang="en-US" altLang="en-US" i="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95</a:t>
            </a:fld>
            <a:endParaRPr lang="en-US" dirty="0"/>
          </a:p>
        </p:txBody>
      </p:sp>
    </p:spTree>
    <p:extLst>
      <p:ext uri="{BB962C8B-B14F-4D97-AF65-F5344CB8AC3E}">
        <p14:creationId xmlns:p14="http://schemas.microsoft.com/office/powerpoint/2010/main" val="20398437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TIDE maintains student test settings and accommodations, such as font size and text-to-speech.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Test Settings and Tools </a:t>
            </a:r>
            <a:r>
              <a:rPr lang="en-US" baseline="0" dirty="0">
                <a:solidFill>
                  <a:schemeClr val="tx1"/>
                </a:solidFill>
                <a:latin typeface="Arial" panose="020B0604020202020204" pitchFamily="34" charset="0"/>
                <a:cs typeface="Arial" panose="020B0604020202020204" pitchFamily="34" charset="0"/>
              </a:rPr>
              <a:t>task menu allows you to view test settings and tools.</a:t>
            </a:r>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search</a:t>
            </a:r>
            <a:r>
              <a:rPr lang="en-US" baseline="0" dirty="0">
                <a:latin typeface="Arial" panose="020B0604020202020204" pitchFamily="34" charset="0"/>
                <a:cs typeface="Arial" panose="020B0604020202020204" pitchFamily="34" charset="0"/>
              </a:rPr>
              <a:t> feature works similarly to the Users and Students search features.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a:t>
            </a:r>
            <a:r>
              <a:rPr lang="en-US" b="1"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Test Settings and Tools can be printed, exported or deleted from the </a:t>
            </a:r>
            <a:r>
              <a:rPr lang="en-US" altLang="en-US" i="1" dirty="0">
                <a:latin typeface="Arial" panose="020B0604020202020204" pitchFamily="34" charset="0"/>
                <a:cs typeface="Arial" panose="020B0604020202020204" pitchFamily="34" charset="0"/>
              </a:rPr>
              <a:t>Search Results </a:t>
            </a:r>
            <a:r>
              <a:rPr lang="en-US" altLang="en-US" dirty="0">
                <a:latin typeface="Arial" panose="020B0604020202020204" pitchFamily="34" charset="0"/>
                <a:cs typeface="Arial" panose="020B0604020202020204" pitchFamily="34" charset="0"/>
              </a:rPr>
              <a:t>page. </a:t>
            </a:r>
          </a:p>
        </p:txBody>
      </p:sp>
      <p:sp>
        <p:nvSpPr>
          <p:cNvPr id="4" name="Slide Number Placeholder 3"/>
          <p:cNvSpPr>
            <a:spLocks noGrp="1"/>
          </p:cNvSpPr>
          <p:nvPr>
            <p:ph type="sldNum" sz="quarter" idx="10"/>
          </p:nvPr>
        </p:nvSpPr>
        <p:spPr/>
        <p:txBody>
          <a:bodyPr/>
          <a:lstStyle/>
          <a:p>
            <a:fld id="{13063EB2-C203-4E0B-B81C-0429BB0EF5D8}" type="slidenum">
              <a:rPr lang="en-US" smtClean="0"/>
              <a:t>96</a:t>
            </a:fld>
            <a:endParaRPr lang="en-US" dirty="0"/>
          </a:p>
        </p:txBody>
      </p:sp>
    </p:spTree>
    <p:extLst>
      <p:ext uri="{BB962C8B-B14F-4D97-AF65-F5344CB8AC3E}">
        <p14:creationId xmlns:p14="http://schemas.microsoft.com/office/powerpoint/2010/main" val="805576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t>Every page</a:t>
            </a:r>
            <a:r>
              <a:rPr lang="en-US" baseline="0" dirty="0"/>
              <a:t> in TIDE has access to an </a:t>
            </a:r>
            <a:r>
              <a:rPr lang="en-US" i="1" baseline="0" dirty="0"/>
              <a:t>Online User Guide</a:t>
            </a:r>
            <a:r>
              <a:rPr lang="en-US" baseline="0" dirty="0"/>
              <a:t>. To access it, click the </a:t>
            </a:r>
            <a:r>
              <a:rPr lang="en-US" b="1" baseline="0" dirty="0"/>
              <a:t>Help</a:t>
            </a:r>
            <a:r>
              <a:rPr lang="en-US" baseline="0" dirty="0"/>
              <a:t> button and a new window will open with information specific to that page. </a:t>
            </a:r>
          </a:p>
          <a:p>
            <a:pPr defTabSz="916497">
              <a:defRPr/>
            </a:pPr>
            <a:endParaRPr lang="en-US" baseline="0" dirty="0"/>
          </a:p>
          <a:p>
            <a:pPr defTabSz="916497">
              <a:defRPr/>
            </a:pPr>
            <a:r>
              <a:rPr lang="en-US" baseline="0" dirty="0"/>
              <a:t>The </a:t>
            </a:r>
            <a:r>
              <a:rPr lang="en-US" i="1" u="none" baseline="0" dirty="0"/>
              <a:t>Online User Guide </a:t>
            </a:r>
            <a:r>
              <a:rPr lang="en-US" baseline="0" dirty="0"/>
              <a:t>is particularly helpful when having to enter user, student, or roster information via an upload file. By selecting the </a:t>
            </a:r>
            <a:r>
              <a:rPr lang="en-US" b="1" baseline="0" dirty="0"/>
              <a:t>Help </a:t>
            </a:r>
            <a:r>
              <a:rPr lang="en-US" b="0" baseline="0" dirty="0"/>
              <a:t>button</a:t>
            </a:r>
            <a:r>
              <a:rPr lang="en-US" baseline="0" dirty="0"/>
              <a:t> on the Upload Users, Upload Students, or Upload Rosters pages a new window will open with a table that includes all acceptable values for each corresponding field. </a:t>
            </a:r>
          </a:p>
        </p:txBody>
      </p:sp>
      <p:sp>
        <p:nvSpPr>
          <p:cNvPr id="4" name="Slide Number Placeholder 3"/>
          <p:cNvSpPr>
            <a:spLocks noGrp="1"/>
          </p:cNvSpPr>
          <p:nvPr>
            <p:ph type="sldNum" sz="quarter" idx="5"/>
          </p:nvPr>
        </p:nvSpPr>
        <p:spPr/>
        <p:txBody>
          <a:bodyPr/>
          <a:lstStyle/>
          <a:p>
            <a:fld id="{13063EB2-C203-4E0B-B81C-0429BB0EF5D8}" type="slidenum">
              <a:rPr lang="en-US" smtClean="0"/>
              <a:t>9</a:t>
            </a:fld>
            <a:endParaRPr lang="en-US" dirty="0"/>
          </a:p>
        </p:txBody>
      </p:sp>
    </p:spTree>
    <p:extLst>
      <p:ext uri="{BB962C8B-B14F-4D97-AF65-F5344CB8AC3E}">
        <p14:creationId xmlns:p14="http://schemas.microsoft.com/office/powerpoint/2010/main" val="13353836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Add Roster page contains two panels</a:t>
            </a:r>
            <a:r>
              <a:rPr lang="en-US" u="none" dirty="0"/>
              <a:t>, a </a:t>
            </a:r>
            <a:r>
              <a:rPr lang="en-US" i="1" u="none" dirty="0"/>
              <a:t>Find and Select Students </a:t>
            </a:r>
            <a:r>
              <a:rPr lang="en-US" u="none" dirty="0"/>
              <a:t>panel and a </a:t>
            </a:r>
            <a:r>
              <a:rPr lang="en-US" i="1" u="none" dirty="0"/>
              <a:t>Roster Details </a:t>
            </a:r>
            <a:r>
              <a:rPr lang="en-US" u="none" dirty="0"/>
              <a:t>panel.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search for students, complete the student search fields in the Find and Select Students panel. The fields marked with an asterisk are mandatory. You can further refine your search by selecting criteria under the Additional Fields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Refine the list of available students by completing the fields in the Add Students to the Roster panel. Then, click Search.</a:t>
            </a:r>
          </a:p>
        </p:txBody>
      </p:sp>
      <p:sp>
        <p:nvSpPr>
          <p:cNvPr id="4" name="Slide Number Placeholder 3"/>
          <p:cNvSpPr>
            <a:spLocks noGrp="1"/>
          </p:cNvSpPr>
          <p:nvPr>
            <p:ph type="sldNum" sz="quarter" idx="10"/>
          </p:nvPr>
        </p:nvSpPr>
        <p:spPr/>
        <p:txBody>
          <a:bodyPr/>
          <a:lstStyle/>
          <a:p>
            <a:fld id="{DBA2C2E2-0E08-480B-A22D-C2F2EBF6A27D}" type="slidenum">
              <a:rPr lang="en-US" smtClean="0"/>
              <a:pPr/>
              <a:t>97</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6573313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students listed in the Search Results panel are available to be added to the roster.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First, in the </a:t>
            </a:r>
            <a:r>
              <a:rPr lang="en-US" b="0" i="1" u="none" dirty="0"/>
              <a:t>Roster Details </a:t>
            </a:r>
            <a:r>
              <a:rPr lang="en-US" b="0" u="none" dirty="0"/>
              <a:t>panel, enter </a:t>
            </a:r>
            <a:r>
              <a:rPr lang="en-US" b="0" dirty="0"/>
              <a:t>a name for the roster and select the teacher who should be associated with the roster.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add students to the new roster. To add a single student to the roster, click the plus sign next to a student in the left column. You can add all available students to the roster by clicking Add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display under Selected Students as they are added to the roster.</a:t>
            </a:r>
          </a:p>
          <a:p>
            <a:endParaRPr lang="en-US" dirty="0"/>
          </a:p>
          <a:p>
            <a:r>
              <a:rPr lang="en-US" dirty="0"/>
              <a:t>To remove a single student from the roster, click the X next to a student in the right column. Remove all students from the roster by clicking Remove All. </a:t>
            </a:r>
            <a:r>
              <a:rPr lang="en-US" b="0" dirty="0"/>
              <a:t>click </a:t>
            </a:r>
            <a:r>
              <a:rPr lang="en-US" b="0" i="0" dirty="0"/>
              <a:t>Save</a:t>
            </a:r>
            <a:r>
              <a:rPr lang="en-US" b="0" i="1" dirty="0"/>
              <a:t> </a:t>
            </a:r>
            <a:r>
              <a:rPr lang="en-US" b="0" dirty="0"/>
              <a:t>to save the roster.</a:t>
            </a:r>
            <a:endParaRPr lang="en-US" dirty="0"/>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98</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21599596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Quick Roster tab can be utilized to create a complete roster from a group of students. To search for students, complete the fields in the Quick Roster panel. You can further refine your search by selecting criteria under the Additional Fields section. click Create Quick Roster.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students who meet the criteria in your search are automatically added to the roster. You can manually remove students by clicking the X next to individual students or click Remove All from the top of the grid. click Save to create your roster.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99</a:t>
            </a:fld>
            <a:endParaRPr lang="en-US" dirty="0"/>
          </a:p>
        </p:txBody>
      </p:sp>
    </p:spTree>
    <p:extLst>
      <p:ext uri="{BB962C8B-B14F-4D97-AF65-F5344CB8AC3E}">
        <p14:creationId xmlns:p14="http://schemas.microsoft.com/office/powerpoint/2010/main" val="30082577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rosters into TIDE is to use the </a:t>
            </a:r>
            <a:r>
              <a:rPr lang="en-US" b="1" baseline="0" dirty="0">
                <a:solidFill>
                  <a:schemeClr val="tx1"/>
                </a:solidFill>
                <a:latin typeface="Arial" panose="020B0604020202020204" pitchFamily="34" charset="0"/>
                <a:cs typeface="Arial" panose="020B0604020202020204" pitchFamily="34" charset="0"/>
              </a:rPr>
              <a:t>Upload Rosters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This task is performed by following the same steps used to upload new users and students: download a template file, enter information into the template, save, and click </a:t>
            </a:r>
            <a:r>
              <a:rPr lang="en-US" b="0"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Browse </a:t>
            </a:r>
            <a:r>
              <a:rPr lang="en-US" b="0" baseline="0" dirty="0">
                <a:solidFill>
                  <a:schemeClr val="tx1"/>
                </a:solidFill>
                <a:latin typeface="Arial" panose="020B0604020202020204" pitchFamily="34" charset="0"/>
                <a:cs typeface="Arial" panose="020B0604020202020204" pitchFamily="34" charset="0"/>
              </a:rPr>
              <a:t>button to locate the file and upload it to TIDE.</a:t>
            </a:r>
          </a:p>
          <a:p>
            <a:endParaRPr lang="en-US" b="0" baseline="0" dirty="0">
              <a:solidFill>
                <a:schemeClr val="tx1"/>
              </a:solidFill>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View/Edit/Export Rosters</a:t>
            </a:r>
            <a:r>
              <a:rPr lang="en-US" dirty="0">
                <a:latin typeface="Arial" panose="020B0604020202020204" pitchFamily="34" charset="0"/>
                <a:cs typeface="Arial" panose="020B0604020202020204" pitchFamily="34" charset="0"/>
              </a:rPr>
              <a:t> page includes a form for setting selection criteria to retrieve rosters. In this example, the district,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school criteria, and roster type are required. </a:t>
            </a:r>
            <a:r>
              <a:rPr lang="en-US" u="sng" dirty="0">
                <a:solidFill>
                  <a:srgbClr val="FF0000"/>
                </a:solidFill>
                <a:latin typeface="Arial" panose="020B0604020202020204" pitchFamily="34" charset="0"/>
                <a:cs typeface="Arial" panose="020B0604020202020204" pitchFamily="34" charset="0"/>
              </a:rPr>
              <a:t>Please be aware Idaho only uses </a:t>
            </a:r>
            <a:r>
              <a:rPr lang="en-US" i="1" u="sng" dirty="0">
                <a:solidFill>
                  <a:srgbClr val="FF0000"/>
                </a:solidFill>
                <a:latin typeface="Arial" panose="020B0604020202020204" pitchFamily="34" charset="0"/>
                <a:cs typeface="Arial" panose="020B0604020202020204" pitchFamily="34" charset="0"/>
              </a:rPr>
              <a:t>User Defined </a:t>
            </a:r>
            <a:r>
              <a:rPr lang="en-US" u="sng" dirty="0">
                <a:solidFill>
                  <a:srgbClr val="FF0000"/>
                </a:solidFill>
                <a:latin typeface="Arial" panose="020B0604020202020204" pitchFamily="34" charset="0"/>
                <a:cs typeface="Arial" panose="020B0604020202020204" pitchFamily="34" charset="0"/>
              </a:rPr>
              <a:t>rosters</a:t>
            </a:r>
            <a:r>
              <a:rPr lang="en-US"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Print or delete rosters from TIDE by selecting the desired rosters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 above the search results. </a:t>
            </a:r>
            <a:endParaRPr lang="en-US" dirty="0">
              <a:latin typeface="Arial" panose="020B0604020202020204" pitchFamily="34" charset="0"/>
              <a:cs typeface="Arial" panose="020B0604020202020204" pitchFamily="34" charset="0"/>
            </a:endParaRP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Click the pencil icon next to a roster </a:t>
            </a:r>
            <a:r>
              <a:rPr lang="en-US" dirty="0"/>
              <a:t>to view or edit its details. The </a:t>
            </a:r>
            <a:r>
              <a:rPr lang="en-US" b="1" dirty="0"/>
              <a:t>Edit Roster</a:t>
            </a:r>
            <a:r>
              <a:rPr lang="en-US" dirty="0"/>
              <a:t> form will appear. This form is similar to the form used to add rosters, and you may edit the roster name, teacher name, and students in the roster in the same way that you would for a new roster.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100</a:t>
            </a:fld>
            <a:endParaRPr lang="en-US" dirty="0"/>
          </a:p>
        </p:txBody>
      </p:sp>
    </p:spTree>
    <p:extLst>
      <p:ext uri="{BB962C8B-B14F-4D97-AF65-F5344CB8AC3E}">
        <p14:creationId xmlns:p14="http://schemas.microsoft.com/office/powerpoint/2010/main" val="4305202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101</a:t>
            </a:fld>
            <a:endParaRPr lang="en-US" dirty="0"/>
          </a:p>
        </p:txBody>
      </p:sp>
    </p:spTree>
    <p:extLst>
      <p:ext uri="{BB962C8B-B14F-4D97-AF65-F5344CB8AC3E}">
        <p14:creationId xmlns:p14="http://schemas.microsoft.com/office/powerpoint/2010/main" val="2008157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Secure Testing Materials</a:t>
            </a:r>
            <a:r>
              <a:rPr lang="en-US" dirty="0">
                <a:latin typeface="Arial" panose="020B0604020202020204" pitchFamily="34" charset="0"/>
                <a:cs typeface="Arial" panose="020B0604020202020204" pitchFamily="34" charset="0"/>
              </a:rPr>
              <a:t> page stores secure documentation. Materials that can only be accessed by your user role will be stored here. You can also access the Secure File Center on this page. The Secure File Center serves as a secure repository for files containing data that you have exported in TIDE and other CAI systems. When you choose to export search results to the Secure File Center, TIDE sends you an email when the export task in completed and the file is available in the Secure File Center for download. </a:t>
            </a:r>
          </a:p>
        </p:txBody>
      </p:sp>
      <p:sp>
        <p:nvSpPr>
          <p:cNvPr id="4" name="Slide Number Placeholder 3"/>
          <p:cNvSpPr>
            <a:spLocks noGrp="1"/>
          </p:cNvSpPr>
          <p:nvPr>
            <p:ph type="sldNum" sz="quarter" idx="10"/>
          </p:nvPr>
        </p:nvSpPr>
        <p:spPr/>
        <p:txBody>
          <a:bodyPr/>
          <a:lstStyle/>
          <a:p>
            <a:fld id="{13063EB2-C203-4E0B-B81C-0429BB0EF5D8}" type="slidenum">
              <a:rPr lang="en-US" smtClean="0"/>
              <a:t>102</a:t>
            </a:fld>
            <a:endParaRPr lang="en-US" dirty="0"/>
          </a:p>
        </p:txBody>
      </p:sp>
    </p:spTree>
    <p:extLst>
      <p:ext uri="{BB962C8B-B14F-4D97-AF65-F5344CB8AC3E}">
        <p14:creationId xmlns:p14="http://schemas.microsoft.com/office/powerpoint/2010/main" val="1313310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Using</a:t>
            </a:r>
            <a:r>
              <a:rPr lang="en-US" baseline="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Print Testing Tickets </a:t>
            </a:r>
            <a:r>
              <a:rPr lang="en-US" b="0" i="0" u="none" dirty="0">
                <a:latin typeface="Arial" panose="020B0604020202020204" pitchFamily="34" charset="0"/>
                <a:cs typeface="Arial" panose="020B0604020202020204" pitchFamily="34" charset="0"/>
              </a:rPr>
              <a:t>feature</a:t>
            </a:r>
            <a:r>
              <a:rPr lang="en-US" b="0" i="0" u="none"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allows users to print</a:t>
            </a:r>
            <a:r>
              <a:rPr lang="en-US" sz="1200" kern="1200" dirty="0">
                <a:solidFill>
                  <a:schemeClr val="tx1"/>
                </a:solidFill>
                <a:effectLst/>
                <a:latin typeface="ITC Franklin Gothic Std Bk Cd"/>
                <a:ea typeface="ＭＳ Ｐゴシック" pitchFamily="-48" charset="-128"/>
                <a:cs typeface="ＭＳ Ｐゴシック"/>
              </a:rPr>
              <a:t> a hard-copy form from either a student list or a roster list that includes a student’s name as it must appear when the student logs</a:t>
            </a:r>
            <a:r>
              <a:rPr lang="en-US" sz="1200" kern="1200" baseline="0" dirty="0">
                <a:solidFill>
                  <a:schemeClr val="tx1"/>
                </a:solidFill>
                <a:effectLst/>
                <a:latin typeface="ITC Franklin Gothic Std Bk Cd"/>
                <a:ea typeface="ＭＳ Ｐゴシック" pitchFamily="-48" charset="-128"/>
                <a:cs typeface="ＭＳ Ｐゴシック"/>
              </a:rPr>
              <a:t> in to test</a:t>
            </a:r>
            <a:r>
              <a:rPr lang="en-US" sz="1200" kern="1200" dirty="0">
                <a:solidFill>
                  <a:schemeClr val="tx1"/>
                </a:solidFill>
                <a:effectLst/>
                <a:latin typeface="ITC Franklin Gothic Std Bk Cd"/>
                <a:ea typeface="ＭＳ Ｐゴシック" pitchFamily="-48" charset="-128"/>
                <a:cs typeface="ＭＳ Ｐゴシック"/>
              </a:rPr>
              <a:t>. TIDE generates the test tickets as PDF files that you download.</a:t>
            </a:r>
          </a:p>
          <a:p>
            <a:endParaRPr lang="en-US" sz="1200" kern="120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searching for students from the Student list, </a:t>
            </a:r>
            <a:r>
              <a:rPr lang="en-US" i="0" dirty="0">
                <a:latin typeface="Arial" panose="020B0604020202020204" pitchFamily="34" charset="0"/>
                <a:cs typeface="Arial" panose="020B0604020202020204" pitchFamily="34" charset="0"/>
              </a:rPr>
              <a:t>TIDE will display all the students satisfying the search criteria. </a:t>
            </a:r>
            <a:r>
              <a:rPr lang="en-US" altLang="en-US" i="0" dirty="0">
                <a:latin typeface="Arial" panose="020B0604020202020204" pitchFamily="34" charset="0"/>
                <a:cs typeface="Arial" panose="020B0604020202020204" pitchFamily="34" charset="0"/>
              </a:rPr>
              <a:t>You can </a:t>
            </a:r>
            <a:r>
              <a:rPr lang="en-US" sz="1200" kern="1200" dirty="0">
                <a:solidFill>
                  <a:schemeClr val="tx1"/>
                </a:solidFill>
                <a:effectLst/>
                <a:latin typeface="ITC Franklin Gothic Std Bk Cd"/>
                <a:ea typeface="ＭＳ Ｐゴシック" pitchFamily="-48" charset="-128"/>
                <a:cs typeface="ＭＳ Ｐゴシック"/>
              </a:rPr>
              <a:t>mark the checkboxes for the specific students you want to print</a:t>
            </a:r>
            <a:r>
              <a:rPr lang="en-US" sz="1200" kern="1200" baseline="0" dirty="0">
                <a:solidFill>
                  <a:schemeClr val="tx1"/>
                </a:solidFill>
                <a:effectLst/>
                <a:latin typeface="ITC Franklin Gothic Std Bk Cd"/>
                <a:ea typeface="ＭＳ Ｐゴシック" pitchFamily="-48" charset="-128"/>
                <a:cs typeface="ＭＳ Ｐゴシック"/>
              </a:rPr>
              <a:t> or mark the checkbox at the top of the table for all students listed on the page to print test tickets for all retrieved students. Using similar steps, test tickets can be printed using the </a:t>
            </a:r>
            <a:r>
              <a:rPr lang="en-US" sz="1200" b="1" kern="1200" baseline="0" dirty="0">
                <a:solidFill>
                  <a:schemeClr val="tx1"/>
                </a:solidFill>
                <a:effectLst/>
                <a:latin typeface="ITC Franklin Gothic Std Bk Cd"/>
                <a:ea typeface="ＭＳ Ｐゴシック" pitchFamily="-48" charset="-128"/>
                <a:cs typeface="ＭＳ Ｐゴシック"/>
              </a:rPr>
              <a:t>Print from Roster List</a:t>
            </a:r>
            <a:r>
              <a:rPr lang="en-US" sz="1200" b="0" kern="1200" baseline="0" dirty="0">
                <a:solidFill>
                  <a:schemeClr val="tx1"/>
                </a:solidFill>
                <a:effectLst/>
                <a:latin typeface="ITC Franklin Gothic Std Bk Cd"/>
                <a:ea typeface="ＭＳ Ｐゴシック" pitchFamily="-48" charset="-128"/>
                <a:cs typeface="ＭＳ Ｐゴシック"/>
              </a:rPr>
              <a:t> page as well.</a:t>
            </a:r>
            <a:endParaRPr lang="en-US" altLang="en-US" i="0" dirty="0">
              <a:latin typeface="Arial" panose="020B0604020202020204" pitchFamily="34" charset="0"/>
              <a:cs typeface="Arial" panose="020B0604020202020204" pitchFamily="34" charset="0"/>
            </a:endParaRPr>
          </a:p>
          <a:p>
            <a:endParaRPr lang="en-US" altLang="en-US" i="0" dirty="0">
              <a:latin typeface="Arial" panose="020B0604020202020204" pitchFamily="34" charset="0"/>
              <a:cs typeface="Arial" panose="020B0604020202020204" pitchFamily="34" charset="0"/>
            </a:endParaRPr>
          </a:p>
          <a:p>
            <a:pPr defTabSz="916497">
              <a:defRPr/>
            </a:pPr>
            <a:r>
              <a:rPr lang="en-US" altLang="en-US" i="0" dirty="0">
                <a:latin typeface="Arial" panose="020B0604020202020204" pitchFamily="34" charset="0"/>
                <a:cs typeface="Arial" panose="020B0604020202020204" pitchFamily="34" charset="0"/>
              </a:rPr>
              <a:t>Click the </a:t>
            </a:r>
            <a:r>
              <a:rPr lang="en-US" altLang="en-US" b="1" i="0" dirty="0">
                <a:latin typeface="Arial" panose="020B0604020202020204" pitchFamily="34" charset="0"/>
                <a:cs typeface="Arial" panose="020B0604020202020204" pitchFamily="34" charset="0"/>
              </a:rPr>
              <a:t>Print </a:t>
            </a:r>
            <a:r>
              <a:rPr lang="en-US" altLang="en-US" i="0" dirty="0">
                <a:latin typeface="Arial" panose="020B0604020202020204" pitchFamily="34" charset="0"/>
                <a:cs typeface="Arial" panose="020B0604020202020204" pitchFamily="34" charset="0"/>
              </a:rPr>
              <a:t>button above the search results</a:t>
            </a:r>
            <a:r>
              <a:rPr lang="en-US" altLang="en-US" i="0" baseline="0" dirty="0">
                <a:latin typeface="Arial" panose="020B0604020202020204" pitchFamily="34" charset="0"/>
                <a:cs typeface="Arial" panose="020B0604020202020204" pitchFamily="34" charset="0"/>
              </a:rPr>
              <a:t> and select either </a:t>
            </a:r>
            <a:r>
              <a:rPr lang="en-US" altLang="en-US" b="1" i="0" baseline="0" dirty="0">
                <a:latin typeface="Arial" panose="020B0604020202020204" pitchFamily="34" charset="0"/>
                <a:cs typeface="Arial" panose="020B0604020202020204" pitchFamily="34" charset="0"/>
              </a:rPr>
              <a:t>My Selected Test Tickets </a:t>
            </a:r>
            <a:r>
              <a:rPr lang="en-US" altLang="en-US" b="0" i="0" baseline="0" dirty="0">
                <a:latin typeface="Arial" panose="020B0604020202020204" pitchFamily="34" charset="0"/>
                <a:cs typeface="Arial" panose="020B0604020202020204" pitchFamily="34" charset="0"/>
              </a:rPr>
              <a:t>or </a:t>
            </a:r>
            <a:r>
              <a:rPr lang="en-US" altLang="en-US" b="1" i="0" baseline="0" dirty="0">
                <a:latin typeface="Arial" panose="020B0604020202020204" pitchFamily="34" charset="0"/>
                <a:cs typeface="Arial" panose="020B0604020202020204" pitchFamily="34" charset="0"/>
              </a:rPr>
              <a:t>All Test Tickets. </a:t>
            </a:r>
            <a:r>
              <a:rPr lang="en-US" sz="1200" kern="1200" dirty="0">
                <a:solidFill>
                  <a:schemeClr val="tx1"/>
                </a:solidFill>
                <a:effectLst/>
                <a:latin typeface="ITC Franklin Gothic Std Bk Cd"/>
                <a:ea typeface="ＭＳ Ｐゴシック" pitchFamily="-48" charset="-128"/>
                <a:cs typeface="ＭＳ Ｐゴシック"/>
              </a:rPr>
              <a:t>A layout model appears for selecting the printed layout.</a:t>
            </a:r>
            <a:endParaRPr lang="en-US" sz="1200" i="0" kern="1200" dirty="0">
              <a:solidFill>
                <a:schemeClr val="tx1"/>
              </a:solidFill>
              <a:effectLst/>
              <a:latin typeface="ITC Franklin Gothic Std Bk Cd"/>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104</a:t>
            </a:fld>
            <a:endParaRPr lang="en-US" dirty="0"/>
          </a:p>
        </p:txBody>
      </p:sp>
    </p:spTree>
    <p:extLst>
      <p:ext uri="{BB962C8B-B14F-4D97-AF65-F5344CB8AC3E}">
        <p14:creationId xmlns:p14="http://schemas.microsoft.com/office/powerpoint/2010/main" val="6566043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As students prepare to start testing, you can print all the associated test tickets. Whether you select to print test tickets from a student list or a roster list, a new browser window will open displaying the options for the print layout. Click on the layout you require</a:t>
            </a:r>
            <a:r>
              <a:rPr lang="en-US" sz="1200" kern="1200" baseline="0" dirty="0">
                <a:solidFill>
                  <a:schemeClr val="tx1"/>
                </a:solidFill>
                <a:effectLst/>
                <a:latin typeface="ITC Franklin Gothic Std Bk Cd"/>
                <a:ea typeface="ＭＳ Ｐゴシック" pitchFamily="-48" charset="-128"/>
                <a:cs typeface="ＭＳ Ｐゴシック"/>
              </a:rPr>
              <a:t> and then click </a:t>
            </a:r>
            <a:r>
              <a:rPr lang="en-US" sz="1200" b="1" kern="1200" baseline="0" dirty="0">
                <a:solidFill>
                  <a:schemeClr val="tx1"/>
                </a:solidFill>
                <a:effectLst/>
                <a:latin typeface="ITC Franklin Gothic Std Bk Cd"/>
                <a:ea typeface="ＭＳ Ｐゴシック" pitchFamily="-48" charset="-128"/>
                <a:cs typeface="ＭＳ Ｐゴシック"/>
              </a:rPr>
              <a:t>Print</a:t>
            </a:r>
            <a:r>
              <a:rPr lang="en-US" sz="1200" b="0" kern="1200" baseline="0" dirty="0">
                <a:solidFill>
                  <a:schemeClr val="tx1"/>
                </a:solidFill>
                <a:effectLst/>
                <a:latin typeface="ITC Franklin Gothic Std Bk Cd"/>
                <a:ea typeface="ＭＳ Ｐゴシック" pitchFamily="-48" charset="-128"/>
                <a:cs typeface="ＭＳ Ｐゴシック"/>
              </a:rPr>
              <a:t>.</a:t>
            </a:r>
          </a:p>
          <a:p>
            <a:endParaRPr lang="en-US" sz="1200" b="0" i="0" kern="1200" baseline="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kern="1200" baseline="0" dirty="0">
                <a:solidFill>
                  <a:schemeClr val="tx1"/>
                </a:solidFill>
                <a:effectLst/>
                <a:latin typeface="ITC Franklin Gothic Std Bk Cd"/>
                <a:ea typeface="ＭＳ Ｐゴシック" pitchFamily="-48" charset="-128"/>
                <a:cs typeface="Arial" panose="020B0604020202020204" pitchFamily="34" charset="0"/>
              </a:rPr>
              <a:t>Your browser downloads the generated PDF.</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105</a:t>
            </a:fld>
            <a:endParaRPr lang="en-US" dirty="0"/>
          </a:p>
        </p:txBody>
      </p:sp>
    </p:spTree>
    <p:extLst>
      <p:ext uri="{BB962C8B-B14F-4D97-AF65-F5344CB8AC3E}">
        <p14:creationId xmlns:p14="http://schemas.microsoft.com/office/powerpoint/2010/main" val="17619685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 may also print the test settings associated with each student who is ready to start testing. When users print the test settings associated with their students, they will see a list of any accommodations that were specifically selected in TIDE. The list will not include default test settings or universal tools. </a:t>
            </a:r>
          </a:p>
        </p:txBody>
      </p:sp>
      <p:sp>
        <p:nvSpPr>
          <p:cNvPr id="4" name="Slide Number Placeholder 3"/>
          <p:cNvSpPr>
            <a:spLocks noGrp="1"/>
          </p:cNvSpPr>
          <p:nvPr>
            <p:ph type="sldNum" sz="quarter" idx="10"/>
          </p:nvPr>
        </p:nvSpPr>
        <p:spPr/>
        <p:txBody>
          <a:bodyPr/>
          <a:lstStyle/>
          <a:p>
            <a:fld id="{13063EB2-C203-4E0B-B81C-0429BB0EF5D8}" type="slidenum">
              <a:rPr lang="en-US" smtClean="0"/>
              <a:t>106</a:t>
            </a:fld>
            <a:endParaRPr lang="en-US" dirty="0"/>
          </a:p>
        </p:txBody>
      </p:sp>
    </p:spTree>
    <p:extLst>
      <p:ext uri="{BB962C8B-B14F-4D97-AF65-F5344CB8AC3E}">
        <p14:creationId xmlns:p14="http://schemas.microsoft.com/office/powerpoint/2010/main" val="33411284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status of a test impropriety that was created manually or via an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the </a:t>
            </a:r>
            <a:r>
              <a:rPr lang="en-US" b="1" dirty="0"/>
              <a:t>View Test Improprieties </a:t>
            </a:r>
            <a:r>
              <a:rPr lang="en-US" b="0" dirty="0"/>
              <a:t>page</a:t>
            </a:r>
            <a:r>
              <a:rPr lang="en-US" dirty="0"/>
              <a:t>. </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Retrieve the test improprieties you want to view by selecting the </a:t>
            </a:r>
            <a:r>
              <a:rPr lang="en-US" b="0" i="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Request Status</a:t>
            </a:r>
            <a:r>
              <a:rPr lang="en-US" b="0" dirty="0">
                <a:latin typeface="Arial" panose="020B0604020202020204" pitchFamily="34" charset="0"/>
                <a:cs typeface="Arial" panose="020B0604020202020204" pitchFamily="34" charset="0"/>
              </a:rPr>
              <a:t>, and </a:t>
            </a:r>
            <a:r>
              <a:rPr lang="en-US" b="0" i="1" dirty="0">
                <a:latin typeface="Arial" panose="020B0604020202020204" pitchFamily="34" charset="0"/>
                <a:cs typeface="Arial" panose="020B0604020202020204" pitchFamily="34" charset="0"/>
              </a:rPr>
              <a:t>Additional Request Criteria</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107</a:t>
            </a:fld>
            <a:endParaRPr lang="en-US" dirty="0"/>
          </a:p>
        </p:txBody>
      </p:sp>
    </p:spTree>
    <p:extLst>
      <p:ext uri="{BB962C8B-B14F-4D97-AF65-F5344CB8AC3E}">
        <p14:creationId xmlns:p14="http://schemas.microsoft.com/office/powerpoint/2010/main" val="3358618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64111"/>
            <a:ext cx="12195233" cy="3775282"/>
          </a:xfrm>
          <a:prstGeom prst="rect">
            <a:avLst/>
          </a:prstGeom>
        </p:spPr>
      </p:pic>
      <p:sp>
        <p:nvSpPr>
          <p:cNvPr id="2"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3"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pic>
        <p:nvPicPr>
          <p:cNvPr id="14" name="Picture 13"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79193"/>
            <a:ext cx="807791" cy="82296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4"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45955" y="108103"/>
            <a:ext cx="929851" cy="894050"/>
          </a:xfrm>
          <a:prstGeom prst="rect">
            <a:avLst/>
          </a:prstGeom>
        </p:spPr>
      </p:pic>
      <p:pic>
        <p:nvPicPr>
          <p:cNvPr id="6" name="Picture 5">
            <a:extLst>
              <a:ext uri="{FF2B5EF4-FFF2-40B4-BE49-F238E27FC236}">
                <a16:creationId xmlns:a16="http://schemas.microsoft.com/office/drawing/2014/main" id="{7B33CE6F-11C5-413B-A5CC-714CA3666ADB}"/>
              </a:ext>
            </a:extLst>
          </p:cNvPr>
          <p:cNvPicPr>
            <a:picLocks noChangeAspect="1"/>
          </p:cNvPicPr>
          <p:nvPr userDrawn="1"/>
        </p:nvPicPr>
        <p:blipFill>
          <a:blip r:embed="rId6"/>
          <a:stretch>
            <a:fillRect/>
          </a:stretch>
        </p:blipFill>
        <p:spPr>
          <a:xfrm>
            <a:off x="2443794" y="252315"/>
            <a:ext cx="1450974" cy="676715"/>
          </a:xfrm>
          <a:prstGeom prst="rect">
            <a:avLst/>
          </a:prstGeom>
        </p:spPr>
      </p:pic>
    </p:spTree>
    <p:extLst>
      <p:ext uri="{BB962C8B-B14F-4D97-AF65-F5344CB8AC3E}">
        <p14:creationId xmlns:p14="http://schemas.microsoft.com/office/powerpoint/2010/main" val="8749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243694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58970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6867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1150091" cy="969100"/>
          </a:xfrm>
          <a:prstGeom prst="rect">
            <a:avLst/>
          </a:prstGeom>
        </p:spPr>
      </p:pic>
      <p:sp>
        <p:nvSpPr>
          <p:cNvPr id="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17" name="Content Placeholder 2"/>
          <p:cNvSpPr>
            <a:spLocks noGrp="1"/>
          </p:cNvSpPr>
          <p:nvPr>
            <p:ph idx="13"/>
          </p:nvPr>
        </p:nvSpPr>
        <p:spPr>
          <a:xfrm>
            <a:off x="751112" y="1340124"/>
            <a:ext cx="10515600" cy="4351338"/>
          </a:xfrm>
        </p:spPr>
        <p:txBody>
          <a:bodyPr>
            <a:normAutofit/>
          </a:bodyPr>
          <a:lstStyle>
            <a:lvl1pPr>
              <a:defRPr sz="40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sz="36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sz="3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20239" y="102715"/>
            <a:ext cx="929851" cy="894050"/>
          </a:xfrm>
          <a:prstGeom prst="rect">
            <a:avLst/>
          </a:prstGeom>
        </p:spPr>
      </p:pic>
    </p:spTree>
    <p:extLst>
      <p:ext uri="{BB962C8B-B14F-4D97-AF65-F5344CB8AC3E}">
        <p14:creationId xmlns:p14="http://schemas.microsoft.com/office/powerpoint/2010/main" val="212684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6590"/>
            <a:ext cx="12186542" cy="3272753"/>
          </a:xfrm>
          <a:prstGeom prst="rect">
            <a:avLst/>
          </a:prstGeom>
        </p:spPr>
      </p:pic>
      <p:sp>
        <p:nvSpPr>
          <p:cNvPr id="10"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13"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pic>
        <p:nvPicPr>
          <p:cNvPr id="21" name="Picture 20"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79193"/>
            <a:ext cx="807791" cy="822960"/>
          </a:xfrm>
          <a:prstGeom prst="rect">
            <a:avLst/>
          </a:prstGeom>
        </p:spPr>
      </p:pic>
      <p:sp>
        <p:nvSpPr>
          <p:cNvPr id="15"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5955" y="108103"/>
            <a:ext cx="929851" cy="894050"/>
          </a:xfrm>
          <a:prstGeom prst="rect">
            <a:avLst/>
          </a:prstGeom>
        </p:spPr>
      </p:pic>
    </p:spTree>
    <p:extLst>
      <p:ext uri="{BB962C8B-B14F-4D97-AF65-F5344CB8AC3E}">
        <p14:creationId xmlns:p14="http://schemas.microsoft.com/office/powerpoint/2010/main" val="244708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1150091" cy="9691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0239" y="102715"/>
            <a:ext cx="929851" cy="894050"/>
          </a:xfrm>
          <a:prstGeom prst="rect">
            <a:avLst/>
          </a:prstGeom>
        </p:spPr>
      </p:pic>
      <p:sp>
        <p:nvSpPr>
          <p:cNvPr id="19"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740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4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6" name="Picture 25" descr="SDE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4"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324035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1150091" cy="9691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0239" y="102715"/>
            <a:ext cx="929851" cy="894050"/>
          </a:xfrm>
          <a:prstGeom prst="rect">
            <a:avLst/>
          </a:prstGeom>
        </p:spPr>
      </p:pic>
      <p:sp>
        <p:nvSpPr>
          <p:cNvPr id="2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740226" y="1035906"/>
            <a:ext cx="5157787"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40226" y="1859818"/>
            <a:ext cx="5157787"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2638" y="1035906"/>
            <a:ext cx="5183188"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72638" y="1859818"/>
            <a:ext cx="5183188"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5" name="Picture 24" descr="SDE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19520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9"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115924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5" y="-2600"/>
            <a:ext cx="12204930" cy="213347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9952" y="4782614"/>
            <a:ext cx="929851" cy="894050"/>
          </a:xfrm>
          <a:prstGeom prst="rect">
            <a:avLst/>
          </a:prstGeom>
        </p:spPr>
      </p:pic>
      <p:sp>
        <p:nvSpPr>
          <p:cNvPr id="2" name="Title 1"/>
          <p:cNvSpPr>
            <a:spLocks noGrp="1"/>
          </p:cNvSpPr>
          <p:nvPr>
            <p:ph type="title"/>
          </p:nvPr>
        </p:nvSpPr>
        <p:spPr>
          <a:xfrm>
            <a:off x="573560" y="406568"/>
            <a:ext cx="10515600" cy="1325563"/>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pic>
        <p:nvPicPr>
          <p:cNvPr id="16" name="Picture 15" descr="SDE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9611" y="4818159"/>
            <a:ext cx="807791" cy="822960"/>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3"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78792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73761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44778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102624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3.xml"/><Relationship Id="rId1" Type="http://schemas.openxmlformats.org/officeDocument/2006/relationships/slideLayout" Target="../slideLayouts/slideLayout5.xml"/><Relationship Id="rId5" Type="http://schemas.openxmlformats.org/officeDocument/2006/relationships/image" Target="../media/image133.png"/><Relationship Id="rId4" Type="http://schemas.openxmlformats.org/officeDocument/2006/relationships/image" Target="../media/image71.png"/></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6.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6.png"/></Relationships>
</file>

<file path=ppt/slides/_rels/slide10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7.xml"/><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png"/></Relationships>
</file>

<file path=ppt/slides/_rels/slide10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8.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10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99.xml"/><Relationship Id="rId1" Type="http://schemas.openxmlformats.org/officeDocument/2006/relationships/slideLayout" Target="../slideLayouts/slideLayout5.xml"/><Relationship Id="rId4" Type="http://schemas.openxmlformats.org/officeDocument/2006/relationships/image" Target="../media/image88.png"/></Relationships>
</file>

<file path=ppt/slides/_rels/slide10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0.xml"/><Relationship Id="rId1" Type="http://schemas.openxmlformats.org/officeDocument/2006/relationships/slideLayout" Target="../slideLayouts/slideLayout5.xml"/><Relationship Id="rId5" Type="http://schemas.openxmlformats.org/officeDocument/2006/relationships/image" Target="../media/image91.png"/><Relationship Id="rId4" Type="http://schemas.openxmlformats.org/officeDocument/2006/relationships/image" Target="../media/image90.png"/></Relationships>
</file>

<file path=ppt/slides/_rels/slide109.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3.xml"/><Relationship Id="rId1" Type="http://schemas.openxmlformats.org/officeDocument/2006/relationships/slideLayout" Target="../slideLayouts/slideLayout4.xml"/><Relationship Id="rId5" Type="http://schemas.openxmlformats.org/officeDocument/2006/relationships/image" Target="../media/image125.png"/><Relationship Id="rId4" Type="http://schemas.openxmlformats.org/officeDocument/2006/relationships/image" Target="../media/image100.png"/></Relationships>
</file>

<file path=ppt/slides/_rels/slide1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4.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26.png"/></Relationships>
</file>

<file path=ppt/slides/_rels/slide11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5.xml"/><Relationship Id="rId1" Type="http://schemas.openxmlformats.org/officeDocument/2006/relationships/slideLayout" Target="../slideLayouts/slideLayout5.xml"/><Relationship Id="rId5" Type="http://schemas.openxmlformats.org/officeDocument/2006/relationships/image" Target="../media/image106.png"/><Relationship Id="rId4" Type="http://schemas.openxmlformats.org/officeDocument/2006/relationships/image" Target="../media/image105.png"/></Relationships>
</file>

<file path=ppt/slides/_rels/slide11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6.xml"/><Relationship Id="rId1" Type="http://schemas.openxmlformats.org/officeDocument/2006/relationships/slideLayout" Target="../slideLayouts/slideLayout4.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08.xml"/><Relationship Id="rId1" Type="http://schemas.openxmlformats.org/officeDocument/2006/relationships/slideLayout" Target="../slideLayouts/slideLayout5.xml"/><Relationship Id="rId4" Type="http://schemas.openxmlformats.org/officeDocument/2006/relationships/image" Target="../media/image110.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10.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4.png"/></Relationships>
</file>

<file path=ppt/slides/_rels/slide12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11.xml"/><Relationship Id="rId1" Type="http://schemas.openxmlformats.org/officeDocument/2006/relationships/slideLayout" Target="../slideLayouts/slideLayout5.xml"/><Relationship Id="rId6" Type="http://schemas.openxmlformats.org/officeDocument/2006/relationships/image" Target="../media/image128.png"/><Relationship Id="rId5" Type="http://schemas.openxmlformats.org/officeDocument/2006/relationships/image" Target="../media/image48.png"/><Relationship Id="rId4" Type="http://schemas.openxmlformats.org/officeDocument/2006/relationships/image" Target="../media/image138.png"/></Relationships>
</file>

<file path=ppt/slides/_rels/slide1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13.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1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4.xml"/><Relationship Id="rId1" Type="http://schemas.openxmlformats.org/officeDocument/2006/relationships/slideLayout" Target="../slideLayouts/slideLayout5.xml"/><Relationship Id="rId5" Type="http://schemas.openxmlformats.org/officeDocument/2006/relationships/image" Target="../media/image138.png"/><Relationship Id="rId4" Type="http://schemas.openxmlformats.org/officeDocument/2006/relationships/image" Target="../media/image59.png"/></Relationships>
</file>

<file path=ppt/slides/_rels/slide1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5.xml"/><Relationship Id="rId1" Type="http://schemas.openxmlformats.org/officeDocument/2006/relationships/slideLayout" Target="../slideLayouts/slideLayout5.xml"/><Relationship Id="rId5" Type="http://schemas.openxmlformats.org/officeDocument/2006/relationships/image" Target="../media/image131.png"/><Relationship Id="rId4" Type="http://schemas.openxmlformats.org/officeDocument/2006/relationships/image" Target="../media/image139.png"/></Relationships>
</file>

<file path=ppt/slides/_rels/slide1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6.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7.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1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8.xml"/><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1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9.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13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0.xml"/><Relationship Id="rId1" Type="http://schemas.openxmlformats.org/officeDocument/2006/relationships/slideLayout" Target="../slideLayouts/slideLayout5.xml"/><Relationship Id="rId4" Type="http://schemas.openxmlformats.org/officeDocument/2006/relationships/image" Target="../media/image88.png"/></Relationships>
</file>

<file path=ppt/slides/_rels/slide13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21.xml"/><Relationship Id="rId1" Type="http://schemas.openxmlformats.org/officeDocument/2006/relationships/slideLayout" Target="../slideLayouts/slideLayout5.xml"/><Relationship Id="rId5" Type="http://schemas.openxmlformats.org/officeDocument/2006/relationships/image" Target="../media/image91.png"/><Relationship Id="rId4" Type="http://schemas.openxmlformats.org/officeDocument/2006/relationships/image" Target="../media/image89.png"/></Relationships>
</file>

<file path=ppt/slides/_rels/slide133.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3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24.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26.png"/></Relationships>
</file>

<file path=ppt/slides/_rels/slide13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25.xml"/><Relationship Id="rId1" Type="http://schemas.openxmlformats.org/officeDocument/2006/relationships/slideLayout" Target="../slideLayouts/slideLayout5.xml"/><Relationship Id="rId5" Type="http://schemas.openxmlformats.org/officeDocument/2006/relationships/image" Target="../media/image106.png"/><Relationship Id="rId4" Type="http://schemas.openxmlformats.org/officeDocument/2006/relationships/image" Target="../media/image105.png"/></Relationships>
</file>

<file path=ppt/slides/_rels/slide1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6.xml"/><Relationship Id="rId1" Type="http://schemas.openxmlformats.org/officeDocument/2006/relationships/slideLayout" Target="../slideLayouts/slideLayout4.xml"/><Relationship Id="rId6" Type="http://schemas.openxmlformats.org/officeDocument/2006/relationships/image" Target="../media/image142.png"/><Relationship Id="rId5" Type="http://schemas.openxmlformats.org/officeDocument/2006/relationships/image" Target="../media/image109.png"/><Relationship Id="rId4" Type="http://schemas.openxmlformats.org/officeDocument/2006/relationships/image" Target="../media/image108.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28.xml"/><Relationship Id="rId1" Type="http://schemas.openxmlformats.org/officeDocument/2006/relationships/slideLayout" Target="../slideLayouts/slideLayout5.xml"/><Relationship Id="rId4" Type="http://schemas.openxmlformats.org/officeDocument/2006/relationships/image" Target="../media/image110.png"/></Relationships>
</file>

<file path=ppt/slides/_rels/slide141.xml.rels><?xml version="1.0" encoding="UTF-8" standalone="yes"?>
<Relationships xmlns="http://schemas.openxmlformats.org/package/2006/relationships"><Relationship Id="rId3" Type="http://schemas.openxmlformats.org/officeDocument/2006/relationships/hyperlink" Target="http://idaho.portal.airast.org/" TargetMode="External"/><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60.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66.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87.png"/><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91.png"/><Relationship Id="rId4" Type="http://schemas.openxmlformats.org/officeDocument/2006/relationships/image" Target="../media/image90.png"/></Relationships>
</file>

<file path=ppt/slides/_rels/slide44.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103.png"/><Relationship Id="rId4" Type="http://schemas.openxmlformats.org/officeDocument/2006/relationships/image" Target="../media/image102.png"/></Relationships>
</file>

<file path=ppt/slides/_rels/slide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106.png"/><Relationship Id="rId4" Type="http://schemas.openxmlformats.org/officeDocument/2006/relationships/image" Target="../media/image105.png"/></Relationships>
</file>

<file path=ppt/slides/_rels/slide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112.png"/><Relationship Id="rId4" Type="http://schemas.openxmlformats.org/officeDocument/2006/relationships/image" Target="../media/image11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113.png"/><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117.png"/></Relationships>
</file>

<file path=ppt/slides/_rels/slide6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119.png"/></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115.png"/><Relationship Id="rId4" Type="http://schemas.openxmlformats.org/officeDocument/2006/relationships/image" Target="../media/image120.png"/></Relationships>
</file>

<file path=ppt/slides/_rels/slide6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12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66.png"/><Relationship Id="rId4" Type="http://schemas.openxmlformats.org/officeDocument/2006/relationships/image" Target="../media/image67.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6.xml"/><Relationship Id="rId1" Type="http://schemas.openxmlformats.org/officeDocument/2006/relationships/slideLayout" Target="../slideLayouts/slideLayout5.xml"/><Relationship Id="rId5" Type="http://schemas.openxmlformats.org/officeDocument/2006/relationships/image" Target="../media/image123.png"/><Relationship Id="rId4" Type="http://schemas.openxmlformats.org/officeDocument/2006/relationships/image" Target="../media/image71.png"/></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6.png"/></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0.xml"/><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png"/></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7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3.xml"/><Relationship Id="rId1" Type="http://schemas.openxmlformats.org/officeDocument/2006/relationships/slideLayout" Target="../slideLayouts/slideLayout5.xml"/><Relationship Id="rId5" Type="http://schemas.openxmlformats.org/officeDocument/2006/relationships/image" Target="../media/image124.png"/><Relationship Id="rId4" Type="http://schemas.openxmlformats.org/officeDocument/2006/relationships/image" Target="../media/image86.png"/></Relationships>
</file>

<file path=ppt/slides/_rels/slide7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5.xml"/><Relationship Id="rId1" Type="http://schemas.openxmlformats.org/officeDocument/2006/relationships/slideLayout" Target="../slideLayouts/slideLayout5.xml"/><Relationship Id="rId5" Type="http://schemas.openxmlformats.org/officeDocument/2006/relationships/image" Target="../media/image91.png"/><Relationship Id="rId4" Type="http://schemas.openxmlformats.org/officeDocument/2006/relationships/image" Target="../media/image90.png"/></Relationships>
</file>

<file path=ppt/slides/_rels/slide8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8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8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image" Target="../media/image125.png"/><Relationship Id="rId4" Type="http://schemas.openxmlformats.org/officeDocument/2006/relationships/image" Target="../media/image100.png"/></Relationships>
</file>

<file path=ppt/slides/_rels/slide8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9.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26.png"/></Relationships>
</file>

<file path=ppt/slides/_rels/slide8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0.xml"/><Relationship Id="rId1" Type="http://schemas.openxmlformats.org/officeDocument/2006/relationships/slideLayout" Target="../slideLayouts/slideLayout5.xml"/><Relationship Id="rId5" Type="http://schemas.openxmlformats.org/officeDocument/2006/relationships/image" Target="../media/image106.png"/><Relationship Id="rId4" Type="http://schemas.openxmlformats.org/officeDocument/2006/relationships/image" Target="../media/image105.png"/></Relationships>
</file>

<file path=ppt/slides/_rels/slide8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3.xml"/><Relationship Id="rId1" Type="http://schemas.openxmlformats.org/officeDocument/2006/relationships/slideLayout" Target="../slideLayouts/slideLayout5.xml"/><Relationship Id="rId5" Type="http://schemas.openxmlformats.org/officeDocument/2006/relationships/image" Target="../media/image112.png"/><Relationship Id="rId4" Type="http://schemas.openxmlformats.org/officeDocument/2006/relationships/image" Target="../media/image1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5.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4.png"/></Relationships>
</file>

<file path=ppt/slides/_rels/slide9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6.xml"/><Relationship Id="rId1" Type="http://schemas.openxmlformats.org/officeDocument/2006/relationships/slideLayout" Target="../slideLayouts/slideLayout5.xml"/><Relationship Id="rId6" Type="http://schemas.openxmlformats.org/officeDocument/2006/relationships/image" Target="../media/image130.png"/><Relationship Id="rId5" Type="http://schemas.openxmlformats.org/officeDocument/2006/relationships/image" Target="../media/image48.png"/><Relationship Id="rId4" Type="http://schemas.openxmlformats.org/officeDocument/2006/relationships/image" Target="../media/image129.png"/></Relationships>
</file>

<file path=ppt/slides/_rels/slide9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87.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9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8.xml"/><Relationship Id="rId1" Type="http://schemas.openxmlformats.org/officeDocument/2006/relationships/slideLayout" Target="../slideLayouts/slideLayout5.xml"/><Relationship Id="rId5" Type="http://schemas.openxmlformats.org/officeDocument/2006/relationships/image" Target="../media/image129.png"/><Relationship Id="rId4" Type="http://schemas.openxmlformats.org/officeDocument/2006/relationships/image" Target="../media/image59.png"/></Relationships>
</file>

<file path=ppt/slides/_rels/slide9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89.xml"/><Relationship Id="rId1" Type="http://schemas.openxmlformats.org/officeDocument/2006/relationships/slideLayout" Target="../slideLayouts/slideLayout5.xml"/><Relationship Id="rId5" Type="http://schemas.openxmlformats.org/officeDocument/2006/relationships/image" Target="../media/image132.png"/><Relationship Id="rId4" Type="http://schemas.openxmlformats.org/officeDocument/2006/relationships/image" Target="../media/image61.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66.png"/><Relationship Id="rId4" Type="http://schemas.openxmlformats.org/officeDocument/2006/relationships/image" Target="../media/image67.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br>
              <a:rPr lang="en-US" altLang="en-US" dirty="0"/>
            </a:br>
            <a:endParaRPr lang="en-US" dirty="0"/>
          </a:p>
        </p:txBody>
      </p:sp>
      <p:sp>
        <p:nvSpPr>
          <p:cNvPr id="4" name="Title 1">
            <a:extLst>
              <a:ext uri="{FF2B5EF4-FFF2-40B4-BE49-F238E27FC236}">
                <a16:creationId xmlns:a16="http://schemas.microsoft.com/office/drawing/2014/main" id="{3A1D5D82-2217-45BD-979B-071D7F7A2FEB}"/>
              </a:ext>
            </a:extLst>
          </p:cNvPr>
          <p:cNvSpPr txBox="1">
            <a:spLocks/>
          </p:cNvSpPr>
          <p:nvPr/>
        </p:nvSpPr>
        <p:spPr>
          <a:xfrm>
            <a:off x="535460" y="1978984"/>
            <a:ext cx="6291438" cy="172449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1" kern="1200" baseline="0">
                <a:solidFill>
                  <a:schemeClr val="bg1"/>
                </a:solidFill>
                <a:effectLst/>
                <a:latin typeface="Cambria" panose="02040503050406030204" pitchFamily="18" charset="0"/>
                <a:ea typeface="+mj-ea"/>
                <a:cs typeface="+mj-cs"/>
              </a:defRPr>
            </a:lvl1pPr>
          </a:lstStyle>
          <a:p>
            <a:r>
              <a:rPr lang="en-US" dirty="0"/>
              <a:t>Test Information Distribution Engine (TIDE)</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05FC-FECA-4366-8538-82053B158159}"/>
              </a:ext>
            </a:extLst>
          </p:cNvPr>
          <p:cNvSpPr>
            <a:spLocks noGrp="1"/>
          </p:cNvSpPr>
          <p:nvPr>
            <p:ph type="title"/>
          </p:nvPr>
        </p:nvSpPr>
        <p:spPr>
          <a:xfrm>
            <a:off x="434304" y="0"/>
            <a:ext cx="9274140" cy="988601"/>
          </a:xfrm>
        </p:spPr>
        <p:txBody>
          <a:bodyPr>
            <a:normAutofit/>
          </a:bodyPr>
          <a:lstStyle/>
          <a:p>
            <a:r>
              <a:rPr lang="en-US" dirty="0"/>
              <a:t>District-Level Tasks </a:t>
            </a:r>
          </a:p>
        </p:txBody>
      </p:sp>
      <p:sp>
        <p:nvSpPr>
          <p:cNvPr id="3" name="Content Placeholder 2">
            <a:extLst>
              <a:ext uri="{FF2B5EF4-FFF2-40B4-BE49-F238E27FC236}">
                <a16:creationId xmlns:a16="http://schemas.microsoft.com/office/drawing/2014/main" id="{60CB4A5A-DCF5-45C8-8059-259C18824647}"/>
              </a:ext>
            </a:extLst>
          </p:cNvPr>
          <p:cNvSpPr>
            <a:spLocks noGrp="1"/>
          </p:cNvSpPr>
          <p:nvPr>
            <p:ph idx="13"/>
          </p:nvPr>
        </p:nvSpPr>
        <p:spPr>
          <a:xfrm>
            <a:off x="751112" y="1340123"/>
            <a:ext cx="10515600" cy="5055651"/>
          </a:xfrm>
        </p:spPr>
        <p:txBody>
          <a:bodyPr>
            <a:normAutofit fontScale="77500" lnSpcReduction="20000"/>
          </a:bodyPr>
          <a:lstStyle/>
          <a:p>
            <a:pPr marL="0" lvl="0" indent="0">
              <a:lnSpc>
                <a:spcPct val="100000"/>
              </a:lnSpc>
              <a:spcBef>
                <a:spcPts val="600"/>
              </a:spcBef>
              <a:buClr>
                <a:srgbClr val="FFFFFF">
                  <a:lumMod val="65000"/>
                </a:srgbClr>
              </a:buClr>
              <a:buNone/>
              <a:defRPr/>
            </a:pPr>
            <a:r>
              <a:rPr lang="en-US" sz="4400" b="1" dirty="0">
                <a:solidFill>
                  <a:schemeClr val="tx1"/>
                </a:solidFill>
                <a:latin typeface="Arial"/>
              </a:rPr>
              <a:t>Preparing for Testing</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user accounts</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student information</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rosters</a:t>
            </a:r>
          </a:p>
          <a:p>
            <a:pPr marL="0" lvl="0" indent="0">
              <a:lnSpc>
                <a:spcPct val="100000"/>
              </a:lnSpc>
              <a:spcBef>
                <a:spcPts val="600"/>
              </a:spcBef>
              <a:buClr>
                <a:srgbClr val="FFFFFF">
                  <a:lumMod val="65000"/>
                </a:srgbClr>
              </a:buClr>
              <a:buNone/>
              <a:defRPr/>
            </a:pPr>
            <a:r>
              <a:rPr lang="en-US" sz="4400" b="1" dirty="0">
                <a:solidFill>
                  <a:schemeClr val="tx1"/>
                </a:solidFill>
                <a:latin typeface="Arial"/>
              </a:rPr>
              <a:t>Administering Tests (During Testing)</a:t>
            </a:r>
            <a:endParaRPr lang="en-US" sz="4400" dirty="0">
              <a:solidFill>
                <a:schemeClr val="tx1"/>
              </a:solidFill>
              <a:latin typeface="Arial"/>
            </a:endParaRPr>
          </a:p>
          <a:p>
            <a:pPr marL="342900" lvl="0" indent="-342900">
              <a:lnSpc>
                <a:spcPct val="100000"/>
              </a:lnSpc>
              <a:spcBef>
                <a:spcPts val="600"/>
              </a:spcBef>
              <a:buClr>
                <a:srgbClr val="FFFFFF">
                  <a:lumMod val="65000"/>
                </a:srgbClr>
              </a:buClr>
              <a:defRPr/>
            </a:pPr>
            <a:r>
              <a:rPr lang="en-US" sz="4400"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test improprieties</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Monitoring test progress</a:t>
            </a:r>
          </a:p>
          <a:p>
            <a:pPr marL="0" lvl="0" indent="0">
              <a:lnSpc>
                <a:spcPct val="100000"/>
              </a:lnSpc>
              <a:spcBef>
                <a:spcPts val="600"/>
              </a:spcBef>
              <a:buClr>
                <a:srgbClr val="FFFFFF">
                  <a:lumMod val="65000"/>
                </a:srgbClr>
              </a:buClr>
              <a:buNone/>
              <a:defRPr/>
            </a:pPr>
            <a:r>
              <a:rPr lang="en-US" sz="4400" b="1" dirty="0">
                <a:solidFill>
                  <a:schemeClr val="tx1"/>
                </a:solidFill>
                <a:latin typeface="Arial"/>
              </a:rPr>
              <a:t>After Testing</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non-participation codes </a:t>
            </a:r>
          </a:p>
          <a:p>
            <a:endParaRPr lang="en-US" dirty="0"/>
          </a:p>
        </p:txBody>
      </p:sp>
      <p:sp>
        <p:nvSpPr>
          <p:cNvPr id="4" name="Slide Number Placeholder 3">
            <a:extLst>
              <a:ext uri="{FF2B5EF4-FFF2-40B4-BE49-F238E27FC236}">
                <a16:creationId xmlns:a16="http://schemas.microsoft.com/office/drawing/2014/main" id="{920F4271-2C9C-44DD-AECC-BD6EC2A34869}"/>
              </a:ext>
            </a:extLst>
          </p:cNvPr>
          <p:cNvSpPr>
            <a:spLocks noGrp="1"/>
          </p:cNvSpPr>
          <p:nvPr>
            <p:ph type="sldNum" sz="quarter" idx="12"/>
          </p:nvPr>
        </p:nvSpPr>
        <p:spPr/>
        <p:txBody>
          <a:bodyPr/>
          <a:lstStyle/>
          <a:p>
            <a:fld id="{C26AAFF7-C4D7-4A72-B8FA-A17532192431}" type="slidenum">
              <a:rPr lang="en-US" smtClean="0"/>
              <a:pPr/>
              <a:t>10</a:t>
            </a:fld>
            <a:endParaRPr lang="en-US" dirty="0"/>
          </a:p>
        </p:txBody>
      </p:sp>
    </p:spTree>
    <p:extLst>
      <p:ext uri="{BB962C8B-B14F-4D97-AF65-F5344CB8AC3E}">
        <p14:creationId xmlns:p14="http://schemas.microsoft.com/office/powerpoint/2010/main" val="5548580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100</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View, Edit, Export and Upload Rosters</a:t>
            </a:r>
          </a:p>
        </p:txBody>
      </p:sp>
      <p:sp>
        <p:nvSpPr>
          <p:cNvPr id="6" name="Slide Number Placeholder 13"/>
          <p:cNvSpPr txBox="1">
            <a:spLocks/>
          </p:cNvSpPr>
          <p:nvPr/>
        </p:nvSpPr>
        <p:spPr>
          <a:xfrm>
            <a:off x="9339731" y="6425826"/>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100</a:t>
            </a:fld>
            <a:endParaRPr lang="en-US" dirty="0"/>
          </a:p>
        </p:txBody>
      </p:sp>
      <p:pic>
        <p:nvPicPr>
          <p:cNvPr id="3" name="Picture 2">
            <a:extLst>
              <a:ext uri="{FF2B5EF4-FFF2-40B4-BE49-F238E27FC236}">
                <a16:creationId xmlns:a16="http://schemas.microsoft.com/office/drawing/2014/main" id="{39500F86-8127-4CE5-AEF9-D689FC4C50E0}"/>
              </a:ext>
            </a:extLst>
          </p:cNvPr>
          <p:cNvPicPr>
            <a:picLocks noChangeAspect="1"/>
          </p:cNvPicPr>
          <p:nvPr/>
        </p:nvPicPr>
        <p:blipFill>
          <a:blip r:embed="rId3"/>
          <a:stretch>
            <a:fillRect/>
          </a:stretch>
        </p:blipFill>
        <p:spPr>
          <a:xfrm>
            <a:off x="434304" y="1463337"/>
            <a:ext cx="2724150" cy="14859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A94F3F3D-F5C2-4E45-ABBC-4C36FACC0AFC}"/>
              </a:ext>
            </a:extLst>
          </p:cNvPr>
          <p:cNvSpPr/>
          <p:nvPr/>
        </p:nvSpPr>
        <p:spPr>
          <a:xfrm>
            <a:off x="1006964" y="2259909"/>
            <a:ext cx="2007169" cy="551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DFBE2B0-5833-4F5E-86E9-B183D9828036}"/>
              </a:ext>
            </a:extLst>
          </p:cNvPr>
          <p:cNvPicPr>
            <a:picLocks noChangeAspect="1"/>
          </p:cNvPicPr>
          <p:nvPr/>
        </p:nvPicPr>
        <p:blipFill>
          <a:blip r:embed="rId4"/>
          <a:stretch>
            <a:fillRect/>
          </a:stretch>
        </p:blipFill>
        <p:spPr>
          <a:xfrm>
            <a:off x="434304" y="3161345"/>
            <a:ext cx="6247592" cy="3416991"/>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3D70822-5CB3-48F7-8118-0A82A794B593}"/>
              </a:ext>
            </a:extLst>
          </p:cNvPr>
          <p:cNvSpPr/>
          <p:nvPr/>
        </p:nvSpPr>
        <p:spPr>
          <a:xfrm>
            <a:off x="434304" y="4810862"/>
            <a:ext cx="818762" cy="357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DC9E481C-C35F-4AF0-931A-74CFA320F571}"/>
              </a:ext>
            </a:extLst>
          </p:cNvPr>
          <p:cNvSpPr/>
          <p:nvPr/>
        </p:nvSpPr>
        <p:spPr>
          <a:xfrm rot="10800000">
            <a:off x="3997713" y="443576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3888AD37-54F2-4C02-AEFF-3DA0850F6A20}"/>
              </a:ext>
            </a:extLst>
          </p:cNvPr>
          <p:cNvSpPr/>
          <p:nvPr/>
        </p:nvSpPr>
        <p:spPr>
          <a:xfrm rot="19552116">
            <a:off x="34751" y="6072008"/>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5A4838E-75CD-7C07-B3B6-6D2F46B8E1A9}"/>
              </a:ext>
            </a:extLst>
          </p:cNvPr>
          <p:cNvPicPr>
            <a:picLocks noChangeAspect="1"/>
          </p:cNvPicPr>
          <p:nvPr/>
        </p:nvPicPr>
        <p:blipFill>
          <a:blip r:embed="rId5"/>
          <a:stretch>
            <a:fillRect/>
          </a:stretch>
        </p:blipFill>
        <p:spPr>
          <a:xfrm>
            <a:off x="6413516" y="1081702"/>
            <a:ext cx="5466249" cy="3048971"/>
          </a:xfrm>
          <a:prstGeom prst="rect">
            <a:avLst/>
          </a:prstGeom>
        </p:spPr>
      </p:pic>
    </p:spTree>
    <p:extLst>
      <p:ext uri="{BB962C8B-B14F-4D97-AF65-F5344CB8AC3E}">
        <p14:creationId xmlns:p14="http://schemas.microsoft.com/office/powerpoint/2010/main" val="2181547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101</a:t>
            </a:fld>
            <a:endParaRPr lang="en-US" dirty="0"/>
          </a:p>
        </p:txBody>
      </p:sp>
      <p:pic>
        <p:nvPicPr>
          <p:cNvPr id="10" name="Picture 9" descr="The image displays the &quot;Help&quot; option of the TIDE banner in between text." title="Troubleshooting Tips for Uploading Files"/>
          <p:cNvPicPr>
            <a:picLocks noChangeAspect="1"/>
          </p:cNvPicPr>
          <p:nvPr/>
        </p:nvPicPr>
        <p:blipFill>
          <a:blip r:embed="rId3"/>
          <a:stretch>
            <a:fillRect/>
          </a:stretch>
        </p:blipFill>
        <p:spPr>
          <a:xfrm>
            <a:off x="6392015" y="4226139"/>
            <a:ext cx="554784" cy="237765"/>
          </a:xfrm>
          <a:prstGeom prst="rect">
            <a:avLst/>
          </a:prstGeom>
        </p:spPr>
      </p:pic>
      <p:sp>
        <p:nvSpPr>
          <p:cNvPr id="9" name="Content Placeholder 10"/>
          <p:cNvSpPr txBox="1">
            <a:spLocks/>
          </p:cNvSpPr>
          <p:nvPr/>
        </p:nvSpPr>
        <p:spPr bwMode="gray">
          <a:xfrm>
            <a:off x="1692543" y="1302778"/>
            <a:ext cx="8224699" cy="52755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lang="en-US" sz="1900" dirty="0">
              <a:solidFill>
                <a:schemeClr val="tx1"/>
              </a:solidFill>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lang="en-US" sz="1900" dirty="0">
              <a:solidFill>
                <a:schemeClr val="tx1"/>
              </a:solidFill>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leading zeros are maintained in the files by formatting all numeric fields/cells in TEXT format. </a:t>
            </a:r>
            <a:r>
              <a:rPr kumimoji="0" lang="en-US" sz="1900" b="1" i="0" u="none" strike="noStrike" kern="1200" cap="none" spc="0" normalizeH="0" baseline="0" noProof="0" dirty="0">
                <a:ln>
                  <a:noFill/>
                </a:ln>
                <a:solidFill>
                  <a:schemeClr val="tx1"/>
                </a:solidFill>
                <a:effectLst/>
                <a:uLnTx/>
                <a:uFillTx/>
                <a:latin typeface="Arial"/>
              </a:rPr>
              <a:t>NOTE: </a:t>
            </a:r>
            <a:r>
              <a:rPr kumimoji="0" lang="en-US" sz="1900" b="0" i="0" u="none" strike="noStrike" kern="1200" cap="none" spc="0" normalizeH="0" baseline="0" noProof="0" dirty="0">
                <a:ln>
                  <a:noFill/>
                </a:ln>
                <a:solidFill>
                  <a:schemeClr val="tx1"/>
                </a:solidFill>
                <a:effectLst/>
                <a:uLnTx/>
                <a:uFillTx/>
                <a:latin typeface="Arial"/>
              </a:rPr>
              <a:t>If the original document is a CSV file, opening the document in Excel will cause the leading zeros to be wiped out. To retain them, continue to open the file using CSV format.</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values contain only the acceptable values for the field you are trying to enter. When in doubt, select the             button in the </a:t>
            </a:r>
            <a:r>
              <a:rPr kumimoji="0" lang="en-US" sz="1900" b="1" i="0" u="none" strike="noStrike" kern="1200" cap="none" spc="0" normalizeH="0" baseline="0" noProof="0" dirty="0">
                <a:ln>
                  <a:noFill/>
                </a:ln>
                <a:solidFill>
                  <a:schemeClr val="tx1"/>
                </a:solidFill>
                <a:effectLst/>
                <a:uLnTx/>
                <a:uFillTx/>
                <a:latin typeface="Arial"/>
              </a:rPr>
              <a:t>Upload</a:t>
            </a:r>
            <a:r>
              <a:rPr kumimoji="0" lang="en-US" sz="1900" b="0" i="0" u="none" strike="noStrike" kern="1200" cap="none" spc="0" normalizeH="0" baseline="0" noProof="0" dirty="0">
                <a:ln>
                  <a:noFill/>
                </a:ln>
                <a:solidFill>
                  <a:schemeClr val="tx1"/>
                </a:solidFill>
                <a:effectLst/>
                <a:uLnTx/>
                <a:uFillTx/>
                <a:latin typeface="Arial"/>
              </a:rPr>
              <a:t> page or refer to the </a:t>
            </a:r>
            <a:r>
              <a:rPr lang="en-US" sz="1900" i="1" dirty="0">
                <a:solidFill>
                  <a:schemeClr val="tx1"/>
                </a:solidFill>
                <a:latin typeface="Arial"/>
              </a:rPr>
              <a:t>TIDE User </a:t>
            </a:r>
            <a:r>
              <a:rPr kumimoji="0" lang="en-US" sz="1900" b="0" i="1" u="none" strike="noStrike" kern="1200" cap="none" spc="0" normalizeH="0" baseline="0" noProof="0" dirty="0">
                <a:ln>
                  <a:noFill/>
                </a:ln>
                <a:solidFill>
                  <a:schemeClr val="tx1"/>
                </a:solidFill>
                <a:effectLst/>
                <a:uLnTx/>
                <a:uFillTx/>
                <a:latin typeface="Arial"/>
              </a:rPr>
              <a:t>Guide </a:t>
            </a:r>
            <a:r>
              <a:rPr kumimoji="0" lang="en-US" sz="1900" b="0" i="0" u="none" strike="noStrike" kern="1200" cap="none" spc="0" normalizeH="0" baseline="0" noProof="0" dirty="0">
                <a:ln>
                  <a:noFill/>
                </a:ln>
                <a:solidFill>
                  <a:schemeClr val="tx1"/>
                </a:solidFill>
                <a:effectLst/>
                <a:uLnTx/>
                <a:uFillTx/>
                <a:latin typeface="Arial"/>
              </a:rPr>
              <a:t>for a list of acceptable values.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8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it-IT"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fontScale="90000"/>
          </a:bodyPr>
          <a:lstStyle/>
          <a:p>
            <a:r>
              <a:rPr lang="en-US" dirty="0"/>
              <a:t>Troubleshooting Tips for Uploading</a:t>
            </a:r>
            <a:br>
              <a:rPr lang="en-US" dirty="0"/>
            </a:br>
            <a:r>
              <a:rPr lang="en-US" dirty="0"/>
              <a:t>Files</a:t>
            </a:r>
          </a:p>
        </p:txBody>
      </p:sp>
    </p:spTree>
    <p:extLst>
      <p:ext uri="{BB962C8B-B14F-4D97-AF65-F5344CB8AC3E}">
        <p14:creationId xmlns:p14="http://schemas.microsoft.com/office/powerpoint/2010/main" val="2551224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102</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Secure Test Materials</a:t>
            </a:r>
          </a:p>
        </p:txBody>
      </p:sp>
      <p:pic>
        <p:nvPicPr>
          <p:cNvPr id="3" name="Picture 2">
            <a:extLst>
              <a:ext uri="{FF2B5EF4-FFF2-40B4-BE49-F238E27FC236}">
                <a16:creationId xmlns:a16="http://schemas.microsoft.com/office/drawing/2014/main" id="{8A8DA146-1B48-45C6-AF76-610002668447}"/>
              </a:ext>
            </a:extLst>
          </p:cNvPr>
          <p:cNvPicPr>
            <a:picLocks noChangeAspect="1"/>
          </p:cNvPicPr>
          <p:nvPr/>
        </p:nvPicPr>
        <p:blipFill>
          <a:blip r:embed="rId3"/>
          <a:stretch>
            <a:fillRect/>
          </a:stretch>
        </p:blipFill>
        <p:spPr>
          <a:xfrm>
            <a:off x="442819" y="1370494"/>
            <a:ext cx="2766773" cy="902209"/>
          </a:xfrm>
          <a:prstGeom prst="rect">
            <a:avLst/>
          </a:prstGeom>
          <a:ln>
            <a:noFill/>
          </a:ln>
          <a:effectLst>
            <a:outerShdw blurRad="292100" dist="139700" dir="2700000" algn="tl" rotWithShape="0">
              <a:srgbClr val="333333">
                <a:alpha val="65000"/>
              </a:srgbClr>
            </a:outerShdw>
          </a:effectLst>
        </p:spPr>
      </p:pic>
      <p:sp>
        <p:nvSpPr>
          <p:cNvPr id="5" name="Arrow: Bent-Up 4">
            <a:extLst>
              <a:ext uri="{FF2B5EF4-FFF2-40B4-BE49-F238E27FC236}">
                <a16:creationId xmlns:a16="http://schemas.microsoft.com/office/drawing/2014/main" id="{A9A68DDD-7A5C-40D9-9399-50AB2993F7F3}"/>
              </a:ext>
            </a:extLst>
          </p:cNvPr>
          <p:cNvSpPr/>
          <p:nvPr/>
        </p:nvSpPr>
        <p:spPr>
          <a:xfrm rot="5400000">
            <a:off x="2164514" y="2018308"/>
            <a:ext cx="1276267" cy="1785058"/>
          </a:xfrm>
          <a:prstGeom prst="ben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46226C4-F267-27A6-3650-C82B332DD051}"/>
              </a:ext>
            </a:extLst>
          </p:cNvPr>
          <p:cNvGrpSpPr>
            <a:grpSpLocks noChangeAspect="1"/>
          </p:cNvGrpSpPr>
          <p:nvPr/>
        </p:nvGrpSpPr>
        <p:grpSpPr>
          <a:xfrm>
            <a:off x="3707259" y="1904712"/>
            <a:ext cx="8295557" cy="3792994"/>
            <a:chOff x="1780031" y="1802039"/>
            <a:chExt cx="8631936" cy="3946797"/>
          </a:xfrm>
        </p:grpSpPr>
        <p:pic>
          <p:nvPicPr>
            <p:cNvPr id="7" name="Picture 6" descr="A screenshot of a computer&#10;&#10;Description automatically generated">
              <a:extLst>
                <a:ext uri="{FF2B5EF4-FFF2-40B4-BE49-F238E27FC236}">
                  <a16:creationId xmlns:a16="http://schemas.microsoft.com/office/drawing/2014/main" id="{B0F717D6-9037-E81B-8961-3F5BE2E1E849}"/>
                </a:ext>
              </a:extLst>
            </p:cNvPr>
            <p:cNvPicPr>
              <a:picLocks noChangeAspect="1"/>
            </p:cNvPicPr>
            <p:nvPr/>
          </p:nvPicPr>
          <p:blipFill rotWithShape="1">
            <a:blip r:embed="rId4">
              <a:extLst>
                <a:ext uri="{28A0092B-C50C-407E-A947-70E740481C1C}">
                  <a14:useLocalDpi xmlns:a14="http://schemas.microsoft.com/office/drawing/2010/main" val="0"/>
                </a:ext>
              </a:extLst>
            </a:blip>
            <a:srcRect b="17698"/>
            <a:stretch/>
          </p:blipFill>
          <p:spPr>
            <a:xfrm>
              <a:off x="1780031" y="1802039"/>
              <a:ext cx="8631936" cy="394679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67001B1-F82A-2503-294B-9B76A71C8A40}"/>
                </a:ext>
              </a:extLst>
            </p:cNvPr>
            <p:cNvPicPr>
              <a:picLocks noChangeAspect="1"/>
            </p:cNvPicPr>
            <p:nvPr/>
          </p:nvPicPr>
          <p:blipFill>
            <a:blip r:embed="rId5"/>
            <a:stretch>
              <a:fillRect/>
            </a:stretch>
          </p:blipFill>
          <p:spPr>
            <a:xfrm>
              <a:off x="5753173" y="1802039"/>
              <a:ext cx="676201" cy="276191"/>
            </a:xfrm>
            <a:prstGeom prst="rect">
              <a:avLst/>
            </a:prstGeom>
          </p:spPr>
        </p:pic>
      </p:grpSp>
    </p:spTree>
    <p:extLst>
      <p:ext uri="{BB962C8B-B14F-4D97-AF65-F5344CB8AC3E}">
        <p14:creationId xmlns:p14="http://schemas.microsoft.com/office/powerpoint/2010/main" val="17738512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9BCE-C177-4073-BAB7-A975B9FE176E}"/>
              </a:ext>
            </a:extLst>
          </p:cNvPr>
          <p:cNvSpPr>
            <a:spLocks noGrp="1"/>
          </p:cNvSpPr>
          <p:nvPr>
            <p:ph type="title"/>
          </p:nvPr>
        </p:nvSpPr>
        <p:spPr/>
        <p:txBody>
          <a:bodyPr/>
          <a:lstStyle/>
          <a:p>
            <a:r>
              <a:rPr lang="en-US" dirty="0"/>
              <a:t>Administering Tests</a:t>
            </a:r>
          </a:p>
        </p:txBody>
      </p:sp>
      <p:sp>
        <p:nvSpPr>
          <p:cNvPr id="4" name="Slide Number Placeholder 3">
            <a:extLst>
              <a:ext uri="{FF2B5EF4-FFF2-40B4-BE49-F238E27FC236}">
                <a16:creationId xmlns:a16="http://schemas.microsoft.com/office/drawing/2014/main" id="{269077CB-005B-4AB8-8A91-24C007D6E87A}"/>
              </a:ext>
            </a:extLst>
          </p:cNvPr>
          <p:cNvSpPr>
            <a:spLocks noGrp="1"/>
          </p:cNvSpPr>
          <p:nvPr>
            <p:ph type="sldNum" sz="quarter" idx="12"/>
          </p:nvPr>
        </p:nvSpPr>
        <p:spPr/>
        <p:txBody>
          <a:bodyPr/>
          <a:lstStyle/>
          <a:p>
            <a:fld id="{C26AAFF7-C4D7-4A72-B8FA-A17532192431}" type="slidenum">
              <a:rPr lang="en-US" smtClean="0"/>
              <a:pPr/>
              <a:t>103</a:t>
            </a:fld>
            <a:endParaRPr lang="en-US" dirty="0"/>
          </a:p>
        </p:txBody>
      </p:sp>
      <p:sp>
        <p:nvSpPr>
          <p:cNvPr id="6" name="Content Placeholder 5">
            <a:extLst>
              <a:ext uri="{FF2B5EF4-FFF2-40B4-BE49-F238E27FC236}">
                <a16:creationId xmlns:a16="http://schemas.microsoft.com/office/drawing/2014/main" id="{46158839-00E3-4733-88F6-AA411769BB03}"/>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Viewing test improprieties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Monitoring test progress</a:t>
            </a:r>
          </a:p>
        </p:txBody>
      </p:sp>
    </p:spTree>
    <p:extLst>
      <p:ext uri="{BB962C8B-B14F-4D97-AF65-F5344CB8AC3E}">
        <p14:creationId xmlns:p14="http://schemas.microsoft.com/office/powerpoint/2010/main" val="37243738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891B5-6AD0-499F-A722-A890D1B10AC8}"/>
              </a:ext>
            </a:extLst>
          </p:cNvPr>
          <p:cNvPicPr>
            <a:picLocks noChangeAspect="1"/>
          </p:cNvPicPr>
          <p:nvPr/>
        </p:nvPicPr>
        <p:blipFill>
          <a:blip r:embed="rId3"/>
          <a:stretch>
            <a:fillRect/>
          </a:stretch>
        </p:blipFill>
        <p:spPr>
          <a:xfrm>
            <a:off x="2868174" y="1013994"/>
            <a:ext cx="5440718" cy="4040952"/>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104</a:t>
            </a:fld>
            <a:endParaRPr lang="en-US" dirty="0"/>
          </a:p>
        </p:txBody>
      </p:sp>
      <p:sp>
        <p:nvSpPr>
          <p:cNvPr id="17" name="TextBox 16" descr="Text box with the following information: Print from Roster List">
            <a:extLst>
              <a:ext uri="{FF2B5EF4-FFF2-40B4-BE49-F238E27FC236}">
                <a16:creationId xmlns:a16="http://schemas.microsoft.com/office/drawing/2014/main" id="{8FED0C04-61BC-4442-B06A-B1F9436A7180}"/>
              </a:ext>
            </a:extLst>
          </p:cNvPr>
          <p:cNvSpPr txBox="1"/>
          <p:nvPr/>
        </p:nvSpPr>
        <p:spPr>
          <a:xfrm>
            <a:off x="3089217" y="5610069"/>
            <a:ext cx="2422567" cy="415636"/>
          </a:xfrm>
          <a:prstGeom prst="rect">
            <a:avLst/>
          </a:prstGeom>
          <a:noFill/>
          <a:ln>
            <a:solidFill>
              <a:schemeClr val="bg1">
                <a:lumMod val="50000"/>
              </a:schemeClr>
            </a:solidFill>
          </a:ln>
          <a:effectLst/>
        </p:spPr>
        <p:txBody>
          <a:bodyPr wrap="square" rtlCol="0">
            <a:spAutoFit/>
          </a:bodyPr>
          <a:lstStyle/>
          <a:p>
            <a:r>
              <a:rPr lang="en-US" sz="2000" b="1" dirty="0"/>
              <a:t>Print from Roster List</a:t>
            </a:r>
          </a:p>
        </p:txBody>
      </p:sp>
      <p:sp>
        <p:nvSpPr>
          <p:cNvPr id="15" name="TextBox 14" descr="Text box with the following information: Print from Student List">
            <a:extLst>
              <a:ext uri="{FF2B5EF4-FFF2-40B4-BE49-F238E27FC236}">
                <a16:creationId xmlns:a16="http://schemas.microsoft.com/office/drawing/2014/main" id="{8EF043AE-6E31-499D-9959-63E301E89E5B}"/>
              </a:ext>
            </a:extLst>
          </p:cNvPr>
          <p:cNvSpPr txBox="1"/>
          <p:nvPr/>
        </p:nvSpPr>
        <p:spPr>
          <a:xfrm>
            <a:off x="9068180" y="1984752"/>
            <a:ext cx="2705103" cy="400110"/>
          </a:xfrm>
          <a:prstGeom prst="rect">
            <a:avLst/>
          </a:prstGeom>
          <a:noFill/>
          <a:ln>
            <a:solidFill>
              <a:schemeClr val="bg1">
                <a:lumMod val="50000"/>
              </a:schemeClr>
            </a:solidFill>
          </a:ln>
          <a:effectLst/>
        </p:spPr>
        <p:txBody>
          <a:bodyPr wrap="square" rtlCol="0">
            <a:spAutoFit/>
          </a:bodyPr>
          <a:lstStyle/>
          <a:p>
            <a:r>
              <a:rPr lang="en-US" sz="2000" b="1" dirty="0"/>
              <a:t>Print from Student List</a:t>
            </a:r>
          </a:p>
        </p:txBody>
      </p:sp>
      <p:sp>
        <p:nvSpPr>
          <p:cNvPr id="2" name="Title 1"/>
          <p:cNvSpPr>
            <a:spLocks noGrp="1"/>
          </p:cNvSpPr>
          <p:nvPr>
            <p:ph type="title"/>
          </p:nvPr>
        </p:nvSpPr>
        <p:spPr>
          <a:xfrm>
            <a:off x="86662" y="25393"/>
            <a:ext cx="10515600" cy="988601"/>
          </a:xfrm>
        </p:spPr>
        <p:txBody>
          <a:bodyPr>
            <a:normAutofit fontScale="90000"/>
          </a:bodyPr>
          <a:lstStyle/>
          <a:p>
            <a:r>
              <a:rPr lang="en-US" dirty="0"/>
              <a:t>Print </a:t>
            </a:r>
            <a:r>
              <a:rPr lang="en-US" sz="4400" dirty="0"/>
              <a:t>Testing</a:t>
            </a:r>
            <a:r>
              <a:rPr lang="en-US" dirty="0"/>
              <a:t> Tickets</a:t>
            </a:r>
            <a:br>
              <a:rPr lang="en-US" dirty="0"/>
            </a:br>
            <a:r>
              <a:rPr lang="en-US" dirty="0"/>
              <a:t>Student Information</a:t>
            </a:r>
          </a:p>
        </p:txBody>
      </p:sp>
      <p:pic>
        <p:nvPicPr>
          <p:cNvPr id="3" name="Picture 2">
            <a:extLst>
              <a:ext uri="{FF2B5EF4-FFF2-40B4-BE49-F238E27FC236}">
                <a16:creationId xmlns:a16="http://schemas.microsoft.com/office/drawing/2014/main" id="{83B30A90-8D82-41D3-A45A-92BD17B715ED}"/>
              </a:ext>
            </a:extLst>
          </p:cNvPr>
          <p:cNvPicPr>
            <a:picLocks noChangeAspect="1"/>
          </p:cNvPicPr>
          <p:nvPr/>
        </p:nvPicPr>
        <p:blipFill>
          <a:blip r:embed="rId4"/>
          <a:stretch>
            <a:fillRect/>
          </a:stretch>
        </p:blipFill>
        <p:spPr>
          <a:xfrm>
            <a:off x="6354334" y="3220155"/>
            <a:ext cx="5261992" cy="303870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F1967DA-0661-4EBB-855F-EB0D748BB2D1}"/>
              </a:ext>
            </a:extLst>
          </p:cNvPr>
          <p:cNvPicPr>
            <a:picLocks noChangeAspect="1"/>
          </p:cNvPicPr>
          <p:nvPr/>
        </p:nvPicPr>
        <p:blipFill>
          <a:blip r:embed="rId5"/>
          <a:stretch>
            <a:fillRect/>
          </a:stretch>
        </p:blipFill>
        <p:spPr>
          <a:xfrm>
            <a:off x="86662" y="3034470"/>
            <a:ext cx="2571750" cy="1247775"/>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D8413A0A-0B11-4EC1-9E57-54244ECE8CBF}"/>
              </a:ext>
            </a:extLst>
          </p:cNvPr>
          <p:cNvSpPr/>
          <p:nvPr/>
        </p:nvSpPr>
        <p:spPr>
          <a:xfrm rot="10800000">
            <a:off x="8308891" y="1997258"/>
            <a:ext cx="554781" cy="387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BA46DAE-A773-474C-9DF9-38220E083923}"/>
              </a:ext>
            </a:extLst>
          </p:cNvPr>
          <p:cNvSpPr/>
          <p:nvPr/>
        </p:nvSpPr>
        <p:spPr>
          <a:xfrm>
            <a:off x="5700575" y="5655943"/>
            <a:ext cx="554781"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7DEC88-057F-46FF-A9DE-4CA117E8CF27}"/>
              </a:ext>
            </a:extLst>
          </p:cNvPr>
          <p:cNvSpPr/>
          <p:nvPr/>
        </p:nvSpPr>
        <p:spPr>
          <a:xfrm>
            <a:off x="2868174" y="3200399"/>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B438A41-5128-43A0-8158-3C8C7BE78526}"/>
              </a:ext>
            </a:extLst>
          </p:cNvPr>
          <p:cNvSpPr/>
          <p:nvPr/>
        </p:nvSpPr>
        <p:spPr>
          <a:xfrm>
            <a:off x="6354334" y="4719751"/>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E5A131-C03A-49E0-9B95-983C664F438A}"/>
              </a:ext>
            </a:extLst>
          </p:cNvPr>
          <p:cNvSpPr/>
          <p:nvPr/>
        </p:nvSpPr>
        <p:spPr>
          <a:xfrm>
            <a:off x="586091" y="3544056"/>
            <a:ext cx="1863597" cy="632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35583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105</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1)</a:t>
            </a:r>
          </a:p>
        </p:txBody>
      </p:sp>
      <p:pic>
        <p:nvPicPr>
          <p:cNvPr id="7" name="Picture 6">
            <a:extLst>
              <a:ext uri="{FF2B5EF4-FFF2-40B4-BE49-F238E27FC236}">
                <a16:creationId xmlns:a16="http://schemas.microsoft.com/office/drawing/2014/main" id="{CAF18DA5-43D5-49EA-8D6B-653BECEFBB63}"/>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4A949EC9-D508-4A73-A047-EEBEA4FAD19A}"/>
              </a:ext>
            </a:extLst>
          </p:cNvPr>
          <p:cNvPicPr>
            <a:picLocks noChangeAspect="1"/>
          </p:cNvPicPr>
          <p:nvPr/>
        </p:nvPicPr>
        <p:blipFill>
          <a:blip r:embed="rId4"/>
          <a:stretch>
            <a:fillRect/>
          </a:stretch>
        </p:blipFill>
        <p:spPr>
          <a:xfrm>
            <a:off x="7565143" y="1466850"/>
            <a:ext cx="3857625" cy="19621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792974F-F65F-47E1-9D52-2D90EB5D62DA}"/>
              </a:ext>
            </a:extLst>
          </p:cNvPr>
          <p:cNvPicPr>
            <a:picLocks noChangeAspect="1"/>
          </p:cNvPicPr>
          <p:nvPr/>
        </p:nvPicPr>
        <p:blipFill>
          <a:blip r:embed="rId5"/>
          <a:stretch>
            <a:fillRect/>
          </a:stretch>
        </p:blipFill>
        <p:spPr>
          <a:xfrm>
            <a:off x="7540277" y="3690589"/>
            <a:ext cx="3882492" cy="1956859"/>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A900E71C-EEB1-4C58-A58B-B5884C835348}"/>
              </a:ext>
            </a:extLst>
          </p:cNvPr>
          <p:cNvSpPr/>
          <p:nvPr/>
        </p:nvSpPr>
        <p:spPr>
          <a:xfrm rot="750971" flipV="1">
            <a:off x="1769475" y="3726136"/>
            <a:ext cx="6030040" cy="46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2A3FF8DF-5CCA-4284-A1E7-1A704F77DBB0}"/>
              </a:ext>
            </a:extLst>
          </p:cNvPr>
          <p:cNvSpPr/>
          <p:nvPr/>
        </p:nvSpPr>
        <p:spPr>
          <a:xfrm rot="160706" flipV="1">
            <a:off x="1834035" y="2500978"/>
            <a:ext cx="573506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64838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106</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2)</a:t>
            </a:r>
          </a:p>
        </p:txBody>
      </p:sp>
      <p:pic>
        <p:nvPicPr>
          <p:cNvPr id="7" name="Picture 6">
            <a:extLst>
              <a:ext uri="{FF2B5EF4-FFF2-40B4-BE49-F238E27FC236}">
                <a16:creationId xmlns:a16="http://schemas.microsoft.com/office/drawing/2014/main" id="{BB0640BA-AC85-4F4C-94E5-78479264FBCB}"/>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53A63F17-DCAD-491D-B5B5-429AA3E1C7F9}"/>
              </a:ext>
            </a:extLst>
          </p:cNvPr>
          <p:cNvPicPr>
            <a:picLocks noChangeAspect="1"/>
          </p:cNvPicPr>
          <p:nvPr/>
        </p:nvPicPr>
        <p:blipFill>
          <a:blip r:embed="rId4"/>
          <a:stretch>
            <a:fillRect/>
          </a:stretch>
        </p:blipFill>
        <p:spPr>
          <a:xfrm>
            <a:off x="5531555" y="2538456"/>
            <a:ext cx="5949597" cy="3476750"/>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F90FD8EE-354E-48E3-BECE-CA6876D917FC}"/>
              </a:ext>
            </a:extLst>
          </p:cNvPr>
          <p:cNvSpPr/>
          <p:nvPr/>
        </p:nvSpPr>
        <p:spPr>
          <a:xfrm rot="455227">
            <a:off x="1794715" y="4366595"/>
            <a:ext cx="746638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6183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A5A43C-11B4-4C73-A3E1-8C49D51B35B0}"/>
              </a:ext>
            </a:extLst>
          </p:cNvPr>
          <p:cNvPicPr>
            <a:picLocks noChangeAspect="1"/>
          </p:cNvPicPr>
          <p:nvPr/>
        </p:nvPicPr>
        <p:blipFill>
          <a:blip r:embed="rId3"/>
          <a:stretch>
            <a:fillRect/>
          </a:stretch>
        </p:blipFill>
        <p:spPr>
          <a:xfrm>
            <a:off x="328972" y="2822750"/>
            <a:ext cx="2847975" cy="828675"/>
          </a:xfrm>
          <a:prstGeom prst="rect">
            <a:avLst/>
          </a:prstGeom>
        </p:spPr>
      </p:pic>
      <p:sp>
        <p:nvSpPr>
          <p:cNvPr id="14" name="Slide Number Placeholder 13"/>
          <p:cNvSpPr>
            <a:spLocks noGrp="1"/>
          </p:cNvSpPr>
          <p:nvPr>
            <p:ph type="sldNum" sz="quarter" idx="12"/>
          </p:nvPr>
        </p:nvSpPr>
        <p:spPr/>
        <p:txBody>
          <a:bodyPr/>
          <a:lstStyle/>
          <a:p>
            <a:fld id="{C26AAFF7-C4D7-4A72-B8FA-A17532192431}" type="slidenum">
              <a:rPr lang="en-US" smtClean="0"/>
              <a:pPr/>
              <a:t>107</a:t>
            </a:fld>
            <a:endParaRPr lang="en-US" dirty="0"/>
          </a:p>
        </p:txBody>
      </p:sp>
      <p:sp>
        <p:nvSpPr>
          <p:cNvPr id="5" name="TextBox 4" descr="Text box with the following information:&#10;To view the status of a test impropriety that was created manually or via an upload file (followed by 3 bullet points):&#10;From the Test Improprieties task menu, select the View Test Improprieties page. &#10;Retrieve the test improprieties you want to view by selecting the Request Type, Request Status, and Additional Search Criteria&#10;Click Search&#10;">
            <a:extLst>
              <a:ext uri="{FF2B5EF4-FFF2-40B4-BE49-F238E27FC236}">
                <a16:creationId xmlns:a16="http://schemas.microsoft.com/office/drawing/2014/main" id="{6C24B314-CB6C-4397-B6A4-5DDDBF11F4E0}"/>
              </a:ext>
            </a:extLst>
          </p:cNvPr>
          <p:cNvSpPr txBox="1"/>
          <p:nvPr/>
        </p:nvSpPr>
        <p:spPr>
          <a:xfrm>
            <a:off x="2701053" y="5027557"/>
            <a:ext cx="7695210" cy="1323439"/>
          </a:xfrm>
          <a:prstGeom prst="rect">
            <a:avLst/>
          </a:prstGeom>
          <a:noFill/>
          <a:ln>
            <a:solidFill>
              <a:schemeClr val="bg1">
                <a:lumMod val="50000"/>
              </a:schemeClr>
            </a:solidFill>
          </a:ln>
          <a:effectLst/>
        </p:spPr>
        <p:txBody>
          <a:bodyPr wrap="square" rtlCol="0">
            <a:spAutoFit/>
          </a:bodyPr>
          <a:lstStyle/>
          <a:p>
            <a:pPr lvl="0"/>
            <a:r>
              <a:rPr lang="en-US" sz="1600" dirty="0">
                <a:solidFill>
                  <a:prstClr val="black"/>
                </a:solidFill>
              </a:rPr>
              <a:t>To view the status of a test impropriety that was created manually or via an upload file:</a:t>
            </a:r>
          </a:p>
          <a:p>
            <a:pPr marL="171450" lvl="0" indent="-171450">
              <a:buFont typeface="Wingdings" panose="05000000000000000000" pitchFamily="2" charset="2"/>
              <a:buChar char="§"/>
            </a:pPr>
            <a:r>
              <a:rPr lang="en-US" sz="1600" dirty="0">
                <a:solidFill>
                  <a:prstClr val="black"/>
                </a:solidFill>
              </a:rPr>
              <a:t>From the </a:t>
            </a:r>
            <a:r>
              <a:rPr lang="en-US" sz="1600" b="1" dirty="0">
                <a:solidFill>
                  <a:prstClr val="black"/>
                </a:solidFill>
              </a:rPr>
              <a:t>Test Improprieties </a:t>
            </a:r>
            <a:r>
              <a:rPr lang="en-US" sz="1600" dirty="0">
                <a:solidFill>
                  <a:prstClr val="black"/>
                </a:solidFill>
              </a:rPr>
              <a:t>task menu, select the </a:t>
            </a:r>
            <a:r>
              <a:rPr lang="en-US" sz="1600" b="1" dirty="0">
                <a:solidFill>
                  <a:prstClr val="black"/>
                </a:solidFill>
              </a:rPr>
              <a:t>View Test Improprieties </a:t>
            </a:r>
            <a:r>
              <a:rPr lang="en-US" sz="1600" dirty="0">
                <a:solidFill>
                  <a:prstClr val="black"/>
                </a:solidFill>
              </a:rPr>
              <a:t>page. </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Retrieve the test improprieties you want to view by selecting the </a:t>
            </a:r>
            <a:r>
              <a:rPr lang="en-US" sz="1600" b="1" dirty="0">
                <a:solidFill>
                  <a:prstClr val="black"/>
                </a:solidFill>
                <a:cs typeface="Arial" panose="020B0604020202020204" pitchFamily="34" charset="0"/>
              </a:rPr>
              <a:t>Request Type</a:t>
            </a:r>
            <a:r>
              <a:rPr lang="en-US" sz="1600" dirty="0">
                <a:solidFill>
                  <a:prstClr val="black"/>
                </a:solidFill>
                <a:cs typeface="Arial" panose="020B0604020202020204" pitchFamily="34" charset="0"/>
              </a:rPr>
              <a:t>, </a:t>
            </a:r>
            <a:r>
              <a:rPr lang="en-US" sz="1600" b="1" dirty="0">
                <a:solidFill>
                  <a:prstClr val="black"/>
                </a:solidFill>
                <a:cs typeface="Arial" panose="020B0604020202020204" pitchFamily="34" charset="0"/>
              </a:rPr>
              <a:t>Request Status</a:t>
            </a:r>
            <a:r>
              <a:rPr lang="en-US" sz="1600" dirty="0">
                <a:solidFill>
                  <a:prstClr val="black"/>
                </a:solidFill>
                <a:cs typeface="Arial" panose="020B0604020202020204" pitchFamily="34" charset="0"/>
              </a:rPr>
              <a:t>, and </a:t>
            </a:r>
            <a:r>
              <a:rPr lang="en-US" sz="1600" b="1" dirty="0">
                <a:solidFill>
                  <a:prstClr val="black"/>
                </a:solidFill>
                <a:cs typeface="Arial" panose="020B0604020202020204" pitchFamily="34" charset="0"/>
              </a:rPr>
              <a:t>Additional Request Criteria</a:t>
            </a:r>
            <a:r>
              <a:rPr lang="en-US" sz="1600" dirty="0">
                <a:solidFill>
                  <a:prstClr val="black"/>
                </a:solidFill>
                <a:cs typeface="Arial" panose="020B0604020202020204" pitchFamily="34" charset="0"/>
              </a:rPr>
              <a:t>.</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Click </a:t>
            </a:r>
            <a:r>
              <a:rPr lang="en-US" sz="1600" b="1" dirty="0">
                <a:solidFill>
                  <a:prstClr val="black"/>
                </a:solidFill>
                <a:cs typeface="Arial" panose="020B0604020202020204" pitchFamily="34" charset="0"/>
              </a:rPr>
              <a:t>Search</a:t>
            </a:r>
            <a:r>
              <a:rPr lang="en-US" sz="1600" dirty="0">
                <a:solidFill>
                  <a:prstClr val="black"/>
                </a:solidFill>
                <a:cs typeface="Arial" panose="020B0604020202020204" pitchFamily="34" charset="0"/>
              </a:rPr>
              <a:t>.</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Viewing a Test Impropriety</a:t>
            </a:r>
          </a:p>
        </p:txBody>
      </p:sp>
      <p:pic>
        <p:nvPicPr>
          <p:cNvPr id="3" name="Picture 2">
            <a:extLst>
              <a:ext uri="{FF2B5EF4-FFF2-40B4-BE49-F238E27FC236}">
                <a16:creationId xmlns:a16="http://schemas.microsoft.com/office/drawing/2014/main" id="{47C6C22D-535A-496A-9083-C7561F1ADD7A}"/>
              </a:ext>
            </a:extLst>
          </p:cNvPr>
          <p:cNvPicPr>
            <a:picLocks noChangeAspect="1"/>
          </p:cNvPicPr>
          <p:nvPr/>
        </p:nvPicPr>
        <p:blipFill>
          <a:blip r:embed="rId4"/>
          <a:stretch>
            <a:fillRect/>
          </a:stretch>
        </p:blipFill>
        <p:spPr>
          <a:xfrm>
            <a:off x="3488112" y="1168723"/>
            <a:ext cx="8104469" cy="342171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ECAD361-25FC-43D9-8DD7-FB224385F402}"/>
              </a:ext>
            </a:extLst>
          </p:cNvPr>
          <p:cNvSpPr/>
          <p:nvPr/>
        </p:nvSpPr>
        <p:spPr>
          <a:xfrm>
            <a:off x="599419" y="3237088"/>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18553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108</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Plan and Manage Testing (Part 1)</a:t>
            </a:r>
          </a:p>
        </p:txBody>
      </p:sp>
      <p:sp>
        <p:nvSpPr>
          <p:cNvPr id="4" name="Rectangle 3">
            <a:extLst>
              <a:ext uri="{FF2B5EF4-FFF2-40B4-BE49-F238E27FC236}">
                <a16:creationId xmlns:a16="http://schemas.microsoft.com/office/drawing/2014/main" id="{36020281-074C-4F4E-AD06-BBC4E8B97933}"/>
              </a:ext>
            </a:extLst>
          </p:cNvPr>
          <p:cNvSpPr/>
          <p:nvPr/>
        </p:nvSpPr>
        <p:spPr>
          <a:xfrm>
            <a:off x="5022759" y="988600"/>
            <a:ext cx="309095" cy="308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FBA7871-B4D8-4622-919D-F7BA30BF9573}"/>
              </a:ext>
            </a:extLst>
          </p:cNvPr>
          <p:cNvSpPr/>
          <p:nvPr/>
        </p:nvSpPr>
        <p:spPr>
          <a:xfrm>
            <a:off x="5019499" y="6437741"/>
            <a:ext cx="309095" cy="28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3"/>
          <p:cNvSpPr txBox="1">
            <a:spLocks/>
          </p:cNvSpPr>
          <p:nvPr/>
        </p:nvSpPr>
        <p:spPr>
          <a:xfrm>
            <a:off x="9361514" y="6437741"/>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108</a:t>
            </a:fld>
            <a:endParaRPr lang="en-US" dirty="0"/>
          </a:p>
        </p:txBody>
      </p:sp>
      <p:pic>
        <p:nvPicPr>
          <p:cNvPr id="6" name="Picture 5">
            <a:extLst>
              <a:ext uri="{FF2B5EF4-FFF2-40B4-BE49-F238E27FC236}">
                <a16:creationId xmlns:a16="http://schemas.microsoft.com/office/drawing/2014/main" id="{506ACF6E-96C0-46F2-9410-6F319D89F7DC}"/>
              </a:ext>
            </a:extLst>
          </p:cNvPr>
          <p:cNvPicPr>
            <a:picLocks noChangeAspect="1"/>
          </p:cNvPicPr>
          <p:nvPr/>
        </p:nvPicPr>
        <p:blipFill>
          <a:blip r:embed="rId3"/>
          <a:stretch>
            <a:fillRect/>
          </a:stretch>
        </p:blipFill>
        <p:spPr>
          <a:xfrm>
            <a:off x="493761" y="1090598"/>
            <a:ext cx="6785867" cy="552970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EA9574E-8857-49B6-8618-46320C17DB82}"/>
              </a:ext>
            </a:extLst>
          </p:cNvPr>
          <p:cNvPicPr>
            <a:picLocks noChangeAspect="1"/>
          </p:cNvPicPr>
          <p:nvPr/>
        </p:nvPicPr>
        <p:blipFill>
          <a:blip r:embed="rId4"/>
          <a:stretch>
            <a:fillRect/>
          </a:stretch>
        </p:blipFill>
        <p:spPr>
          <a:xfrm>
            <a:off x="8051976" y="1471887"/>
            <a:ext cx="3019425" cy="21145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C76502F-5A51-448C-948D-27C8B2A300C7}"/>
              </a:ext>
            </a:extLst>
          </p:cNvPr>
          <p:cNvPicPr>
            <a:picLocks noChangeAspect="1"/>
          </p:cNvPicPr>
          <p:nvPr/>
        </p:nvPicPr>
        <p:blipFill>
          <a:blip r:embed="rId5"/>
          <a:stretch>
            <a:fillRect/>
          </a:stretch>
        </p:blipFill>
        <p:spPr>
          <a:xfrm>
            <a:off x="5692104" y="4219598"/>
            <a:ext cx="6291213" cy="1831245"/>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F4C50-1C0F-4590-B72D-422D0FA671CE}"/>
              </a:ext>
            </a:extLst>
          </p:cNvPr>
          <p:cNvSpPr/>
          <p:nvPr/>
        </p:nvSpPr>
        <p:spPr>
          <a:xfrm>
            <a:off x="8467457" y="19219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66334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4241-C539-479E-BA2B-876F361A9502}"/>
              </a:ext>
            </a:extLst>
          </p:cNvPr>
          <p:cNvSpPr>
            <a:spLocks noGrp="1"/>
          </p:cNvSpPr>
          <p:nvPr>
            <p:ph type="title"/>
          </p:nvPr>
        </p:nvSpPr>
        <p:spPr/>
        <p:txBody>
          <a:bodyPr/>
          <a:lstStyle/>
          <a:p>
            <a:r>
              <a:rPr lang="en-US" dirty="0"/>
              <a:t>Plan and Manage Testing (Part 2)</a:t>
            </a:r>
          </a:p>
        </p:txBody>
      </p:sp>
      <p:sp>
        <p:nvSpPr>
          <p:cNvPr id="4" name="Slide Number Placeholder 3">
            <a:extLst>
              <a:ext uri="{FF2B5EF4-FFF2-40B4-BE49-F238E27FC236}">
                <a16:creationId xmlns:a16="http://schemas.microsoft.com/office/drawing/2014/main" id="{3044A68C-5C5A-47A4-89B6-0489591316FB}"/>
              </a:ext>
            </a:extLst>
          </p:cNvPr>
          <p:cNvSpPr>
            <a:spLocks noGrp="1"/>
          </p:cNvSpPr>
          <p:nvPr>
            <p:ph type="sldNum" sz="quarter" idx="12"/>
          </p:nvPr>
        </p:nvSpPr>
        <p:spPr/>
        <p:txBody>
          <a:bodyPr/>
          <a:lstStyle/>
          <a:p>
            <a:r>
              <a:rPr lang="en-US" dirty="0"/>
              <a:t>  </a:t>
            </a:r>
            <a:fld id="{C26AAFF7-C4D7-4A72-B8FA-A17532192431}" type="slidenum">
              <a:rPr lang="en-US" smtClean="0"/>
              <a:pPr/>
              <a:t>109</a:t>
            </a:fld>
            <a:endParaRPr lang="en-US" dirty="0"/>
          </a:p>
        </p:txBody>
      </p:sp>
      <p:pic>
        <p:nvPicPr>
          <p:cNvPr id="5" name="Picture 4">
            <a:extLst>
              <a:ext uri="{FF2B5EF4-FFF2-40B4-BE49-F238E27FC236}">
                <a16:creationId xmlns:a16="http://schemas.microsoft.com/office/drawing/2014/main" id="{10AF5F74-4424-4F3A-9CCF-9E1DD6299014}"/>
              </a:ext>
            </a:extLst>
          </p:cNvPr>
          <p:cNvPicPr>
            <a:picLocks noChangeAspect="1"/>
          </p:cNvPicPr>
          <p:nvPr/>
        </p:nvPicPr>
        <p:blipFill>
          <a:blip r:embed="rId3"/>
          <a:stretch>
            <a:fillRect/>
          </a:stretch>
        </p:blipFill>
        <p:spPr>
          <a:xfrm>
            <a:off x="1082004" y="2069534"/>
            <a:ext cx="9220200" cy="514350"/>
          </a:xfrm>
          <a:prstGeom prst="rect">
            <a:avLst/>
          </a:prstGeom>
        </p:spPr>
      </p:pic>
      <p:sp>
        <p:nvSpPr>
          <p:cNvPr id="7" name="TextBox 6">
            <a:extLst>
              <a:ext uri="{FF2B5EF4-FFF2-40B4-BE49-F238E27FC236}">
                <a16:creationId xmlns:a16="http://schemas.microsoft.com/office/drawing/2014/main" id="{46E38468-AB89-4A7C-AF8D-9FDD23C6182F}"/>
              </a:ext>
            </a:extLst>
          </p:cNvPr>
          <p:cNvSpPr txBox="1"/>
          <p:nvPr/>
        </p:nvSpPr>
        <p:spPr>
          <a:xfrm>
            <a:off x="864296" y="1528175"/>
            <a:ext cx="9220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Did all the students in a test session submit their test? </a:t>
            </a:r>
          </a:p>
        </p:txBody>
      </p:sp>
      <p:pic>
        <p:nvPicPr>
          <p:cNvPr id="8" name="Picture 7">
            <a:extLst>
              <a:ext uri="{FF2B5EF4-FFF2-40B4-BE49-F238E27FC236}">
                <a16:creationId xmlns:a16="http://schemas.microsoft.com/office/drawing/2014/main" id="{26514CAC-C367-49EF-9143-9ACA782D2D20}"/>
              </a:ext>
            </a:extLst>
          </p:cNvPr>
          <p:cNvPicPr>
            <a:picLocks noChangeAspect="1"/>
          </p:cNvPicPr>
          <p:nvPr/>
        </p:nvPicPr>
        <p:blipFill>
          <a:blip r:embed="rId4"/>
          <a:stretch>
            <a:fillRect/>
          </a:stretch>
        </p:blipFill>
        <p:spPr>
          <a:xfrm>
            <a:off x="1082004" y="3388290"/>
            <a:ext cx="5819775" cy="447675"/>
          </a:xfrm>
          <a:prstGeom prst="rect">
            <a:avLst/>
          </a:prstGeom>
        </p:spPr>
      </p:pic>
      <p:sp>
        <p:nvSpPr>
          <p:cNvPr id="9" name="TextBox 8">
            <a:extLst>
              <a:ext uri="{FF2B5EF4-FFF2-40B4-BE49-F238E27FC236}">
                <a16:creationId xmlns:a16="http://schemas.microsoft.com/office/drawing/2014/main" id="{7E8E8545-3B39-4270-BBAE-1DF1C380B30D}"/>
              </a:ext>
            </a:extLst>
          </p:cNvPr>
          <p:cNvSpPr txBox="1"/>
          <p:nvPr/>
        </p:nvSpPr>
        <p:spPr>
          <a:xfrm>
            <a:off x="826718" y="2993721"/>
            <a:ext cx="6676372"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test opportunities are about to expire?</a:t>
            </a:r>
          </a:p>
        </p:txBody>
      </p:sp>
      <p:pic>
        <p:nvPicPr>
          <p:cNvPr id="10" name="Picture 9">
            <a:extLst>
              <a:ext uri="{FF2B5EF4-FFF2-40B4-BE49-F238E27FC236}">
                <a16:creationId xmlns:a16="http://schemas.microsoft.com/office/drawing/2014/main" id="{6B7B8F3F-099D-4C2E-A3BC-B7BBE2A4EBE7}"/>
              </a:ext>
            </a:extLst>
          </p:cNvPr>
          <p:cNvPicPr>
            <a:picLocks noChangeAspect="1"/>
          </p:cNvPicPr>
          <p:nvPr/>
        </p:nvPicPr>
        <p:blipFill>
          <a:blip r:embed="rId5"/>
          <a:stretch>
            <a:fillRect/>
          </a:stretch>
        </p:blipFill>
        <p:spPr>
          <a:xfrm>
            <a:off x="8427015" y="2913316"/>
            <a:ext cx="2909887" cy="1710076"/>
          </a:xfrm>
          <a:prstGeom prst="rect">
            <a:avLst/>
          </a:prstGeom>
        </p:spPr>
      </p:pic>
      <p:pic>
        <p:nvPicPr>
          <p:cNvPr id="11" name="Picture 10">
            <a:extLst>
              <a:ext uri="{FF2B5EF4-FFF2-40B4-BE49-F238E27FC236}">
                <a16:creationId xmlns:a16="http://schemas.microsoft.com/office/drawing/2014/main" id="{F44E6892-C058-4C6E-9AAC-9817FDD6BAD0}"/>
              </a:ext>
            </a:extLst>
          </p:cNvPr>
          <p:cNvPicPr>
            <a:picLocks noChangeAspect="1"/>
          </p:cNvPicPr>
          <p:nvPr/>
        </p:nvPicPr>
        <p:blipFill>
          <a:blip r:embed="rId6"/>
          <a:stretch>
            <a:fillRect/>
          </a:stretch>
        </p:blipFill>
        <p:spPr>
          <a:xfrm>
            <a:off x="3991891" y="3781630"/>
            <a:ext cx="4435124" cy="400050"/>
          </a:xfrm>
          <a:prstGeom prst="rect">
            <a:avLst/>
          </a:prstGeom>
        </p:spPr>
      </p:pic>
      <p:pic>
        <p:nvPicPr>
          <p:cNvPr id="12" name="Picture 11">
            <a:extLst>
              <a:ext uri="{FF2B5EF4-FFF2-40B4-BE49-F238E27FC236}">
                <a16:creationId xmlns:a16="http://schemas.microsoft.com/office/drawing/2014/main" id="{8AA489DC-FA5E-4113-8551-39EECA69E0B3}"/>
              </a:ext>
            </a:extLst>
          </p:cNvPr>
          <p:cNvPicPr>
            <a:picLocks noChangeAspect="1"/>
          </p:cNvPicPr>
          <p:nvPr/>
        </p:nvPicPr>
        <p:blipFill>
          <a:blip r:embed="rId7"/>
          <a:stretch>
            <a:fillRect/>
          </a:stretch>
        </p:blipFill>
        <p:spPr>
          <a:xfrm>
            <a:off x="989556" y="5191712"/>
            <a:ext cx="5724525" cy="276225"/>
          </a:xfrm>
          <a:prstGeom prst="rect">
            <a:avLst/>
          </a:prstGeom>
        </p:spPr>
      </p:pic>
      <p:sp>
        <p:nvSpPr>
          <p:cNvPr id="13" name="TextBox 12">
            <a:extLst>
              <a:ext uri="{FF2B5EF4-FFF2-40B4-BE49-F238E27FC236}">
                <a16:creationId xmlns:a16="http://schemas.microsoft.com/office/drawing/2014/main" id="{26032A72-CBAD-4B4C-8223-0F0B3CEDA88D}"/>
              </a:ext>
            </a:extLst>
          </p:cNvPr>
          <p:cNvSpPr txBox="1"/>
          <p:nvPr/>
        </p:nvSpPr>
        <p:spPr>
          <a:xfrm>
            <a:off x="864296" y="4623392"/>
            <a:ext cx="55490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not yet tested?</a:t>
            </a:r>
          </a:p>
        </p:txBody>
      </p:sp>
    </p:spTree>
    <p:extLst>
      <p:ext uri="{BB962C8B-B14F-4D97-AF65-F5344CB8AC3E}">
        <p14:creationId xmlns:p14="http://schemas.microsoft.com/office/powerpoint/2010/main" val="209481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B298-BEC6-4D3F-94BC-97FB707BC86D}"/>
              </a:ext>
            </a:extLst>
          </p:cNvPr>
          <p:cNvSpPr>
            <a:spLocks noGrp="1"/>
          </p:cNvSpPr>
          <p:nvPr>
            <p:ph type="title"/>
          </p:nvPr>
        </p:nvSpPr>
        <p:spPr>
          <a:xfrm>
            <a:off x="446830" y="177937"/>
            <a:ext cx="10515600" cy="988601"/>
          </a:xfrm>
        </p:spPr>
        <p:txBody>
          <a:bodyPr>
            <a:normAutofit fontScale="90000"/>
          </a:bodyPr>
          <a:lstStyle/>
          <a:p>
            <a:r>
              <a:rPr lang="en-US" sz="4400" dirty="0"/>
              <a:t>Preparing for Testing</a:t>
            </a:r>
            <a:br>
              <a:rPr lang="en-US" dirty="0">
                <a:solidFill>
                  <a:schemeClr val="tx1"/>
                </a:solidFill>
                <a:latin typeface="Arial"/>
              </a:rPr>
            </a:br>
            <a:endParaRPr lang="en-US" dirty="0"/>
          </a:p>
        </p:txBody>
      </p:sp>
      <p:sp>
        <p:nvSpPr>
          <p:cNvPr id="3" name="Content Placeholder 2">
            <a:extLst>
              <a:ext uri="{FF2B5EF4-FFF2-40B4-BE49-F238E27FC236}">
                <a16:creationId xmlns:a16="http://schemas.microsoft.com/office/drawing/2014/main" id="{41E9C677-2041-4D6D-8EB4-F5726CBB9F21}"/>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Managing user accounts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student information</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rosters</a:t>
            </a:r>
          </a:p>
        </p:txBody>
      </p:sp>
      <p:sp>
        <p:nvSpPr>
          <p:cNvPr id="4" name="Slide Number Placeholder 3">
            <a:extLst>
              <a:ext uri="{FF2B5EF4-FFF2-40B4-BE49-F238E27FC236}">
                <a16:creationId xmlns:a16="http://schemas.microsoft.com/office/drawing/2014/main" id="{B1864839-009A-4041-9864-F6D96AF59107}"/>
              </a:ext>
            </a:extLst>
          </p:cNvPr>
          <p:cNvSpPr>
            <a:spLocks noGrp="1"/>
          </p:cNvSpPr>
          <p:nvPr>
            <p:ph type="sldNum" sz="quarter" idx="12"/>
          </p:nvPr>
        </p:nvSpPr>
        <p:spPr/>
        <p:txBody>
          <a:bodyPr/>
          <a:lstStyle/>
          <a:p>
            <a:fld id="{C26AAFF7-C4D7-4A72-B8FA-A17532192431}" type="slidenum">
              <a:rPr lang="en-US" smtClean="0"/>
              <a:pPr/>
              <a:t>11</a:t>
            </a:fld>
            <a:endParaRPr lang="en-US" dirty="0"/>
          </a:p>
        </p:txBody>
      </p:sp>
    </p:spTree>
    <p:extLst>
      <p:ext uri="{BB962C8B-B14F-4D97-AF65-F5344CB8AC3E}">
        <p14:creationId xmlns:p14="http://schemas.microsoft.com/office/powerpoint/2010/main" val="37852821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89FC-82EF-41C9-BDAF-3EDA905A6802}"/>
              </a:ext>
            </a:extLst>
          </p:cNvPr>
          <p:cNvSpPr>
            <a:spLocks noGrp="1"/>
          </p:cNvSpPr>
          <p:nvPr>
            <p:ph type="title"/>
          </p:nvPr>
        </p:nvSpPr>
        <p:spPr/>
        <p:txBody>
          <a:bodyPr/>
          <a:lstStyle/>
          <a:p>
            <a:r>
              <a:rPr lang="en-US" dirty="0"/>
              <a:t>Plan and Manage Testing (Part 3)</a:t>
            </a:r>
          </a:p>
        </p:txBody>
      </p:sp>
      <p:sp>
        <p:nvSpPr>
          <p:cNvPr id="4" name="Slide Number Placeholder 3">
            <a:extLst>
              <a:ext uri="{FF2B5EF4-FFF2-40B4-BE49-F238E27FC236}">
                <a16:creationId xmlns:a16="http://schemas.microsoft.com/office/drawing/2014/main" id="{6A19E773-F689-40FC-9B86-A4127219B1E7}"/>
              </a:ext>
            </a:extLst>
          </p:cNvPr>
          <p:cNvSpPr>
            <a:spLocks noGrp="1"/>
          </p:cNvSpPr>
          <p:nvPr>
            <p:ph type="sldNum" sz="quarter" idx="12"/>
          </p:nvPr>
        </p:nvSpPr>
        <p:spPr/>
        <p:txBody>
          <a:bodyPr/>
          <a:lstStyle/>
          <a:p>
            <a:r>
              <a:rPr lang="en-US" dirty="0"/>
              <a:t>  </a:t>
            </a:r>
            <a:fld id="{C26AAFF7-C4D7-4A72-B8FA-A17532192431}" type="slidenum">
              <a:rPr lang="en-US" smtClean="0"/>
              <a:pPr/>
              <a:t>110</a:t>
            </a:fld>
            <a:endParaRPr lang="en-US" dirty="0"/>
          </a:p>
        </p:txBody>
      </p:sp>
      <p:pic>
        <p:nvPicPr>
          <p:cNvPr id="5" name="Picture 4">
            <a:extLst>
              <a:ext uri="{FF2B5EF4-FFF2-40B4-BE49-F238E27FC236}">
                <a16:creationId xmlns:a16="http://schemas.microsoft.com/office/drawing/2014/main" id="{F413D3F3-794A-4077-88FB-1B453543DB0E}"/>
              </a:ext>
            </a:extLst>
          </p:cNvPr>
          <p:cNvPicPr>
            <a:picLocks noChangeAspect="1"/>
          </p:cNvPicPr>
          <p:nvPr/>
        </p:nvPicPr>
        <p:blipFill>
          <a:blip r:embed="rId3"/>
          <a:stretch>
            <a:fillRect/>
          </a:stretch>
        </p:blipFill>
        <p:spPr>
          <a:xfrm>
            <a:off x="1265716" y="2542120"/>
            <a:ext cx="7305675" cy="352425"/>
          </a:xfrm>
          <a:prstGeom prst="rect">
            <a:avLst/>
          </a:prstGeom>
        </p:spPr>
      </p:pic>
      <p:sp>
        <p:nvSpPr>
          <p:cNvPr id="6" name="TextBox 5">
            <a:extLst>
              <a:ext uri="{FF2B5EF4-FFF2-40B4-BE49-F238E27FC236}">
                <a16:creationId xmlns:a16="http://schemas.microsoft.com/office/drawing/2014/main" id="{22EAC91B-362D-41D1-BEE3-D600893C8927}"/>
              </a:ext>
            </a:extLst>
          </p:cNvPr>
          <p:cNvSpPr txBox="1"/>
          <p:nvPr/>
        </p:nvSpPr>
        <p:spPr>
          <a:xfrm>
            <a:off x="1064712" y="2091847"/>
            <a:ext cx="7415409"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paused their test?</a:t>
            </a:r>
          </a:p>
        </p:txBody>
      </p:sp>
      <p:pic>
        <p:nvPicPr>
          <p:cNvPr id="7" name="Picture 6">
            <a:extLst>
              <a:ext uri="{FF2B5EF4-FFF2-40B4-BE49-F238E27FC236}">
                <a16:creationId xmlns:a16="http://schemas.microsoft.com/office/drawing/2014/main" id="{4FDA2428-32E5-41D4-9779-BFF2B0A3FD59}"/>
              </a:ext>
            </a:extLst>
          </p:cNvPr>
          <p:cNvPicPr>
            <a:picLocks noChangeAspect="1"/>
          </p:cNvPicPr>
          <p:nvPr/>
        </p:nvPicPr>
        <p:blipFill>
          <a:blip r:embed="rId4"/>
          <a:stretch>
            <a:fillRect/>
          </a:stretch>
        </p:blipFill>
        <p:spPr>
          <a:xfrm>
            <a:off x="1265716" y="3963456"/>
            <a:ext cx="5305425" cy="352425"/>
          </a:xfrm>
          <a:prstGeom prst="rect">
            <a:avLst/>
          </a:prstGeom>
        </p:spPr>
      </p:pic>
      <p:sp>
        <p:nvSpPr>
          <p:cNvPr id="8" name="TextBox 7">
            <a:extLst>
              <a:ext uri="{FF2B5EF4-FFF2-40B4-BE49-F238E27FC236}">
                <a16:creationId xmlns:a16="http://schemas.microsoft.com/office/drawing/2014/main" id="{70B5EDAB-352A-45AE-B3DF-BA17C338F9BD}"/>
              </a:ext>
            </a:extLst>
          </p:cNvPr>
          <p:cNvSpPr txBox="1"/>
          <p:nvPr/>
        </p:nvSpPr>
        <p:spPr>
          <a:xfrm>
            <a:off x="1064712" y="3429000"/>
            <a:ext cx="43089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Search by EDUID</a:t>
            </a:r>
          </a:p>
        </p:txBody>
      </p:sp>
    </p:spTree>
    <p:extLst>
      <p:ext uri="{BB962C8B-B14F-4D97-AF65-F5344CB8AC3E}">
        <p14:creationId xmlns:p14="http://schemas.microsoft.com/office/powerpoint/2010/main" val="28355583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ACEE-4E96-4F95-B433-D2B3A07EF5C8}"/>
              </a:ext>
            </a:extLst>
          </p:cNvPr>
          <p:cNvSpPr>
            <a:spLocks noGrp="1"/>
          </p:cNvSpPr>
          <p:nvPr>
            <p:ph type="title"/>
          </p:nvPr>
        </p:nvSpPr>
        <p:spPr/>
        <p:txBody>
          <a:bodyPr/>
          <a:lstStyle/>
          <a:p>
            <a:r>
              <a:rPr lang="en-US" dirty="0"/>
              <a:t>Test Session Status Report</a:t>
            </a:r>
          </a:p>
        </p:txBody>
      </p:sp>
      <p:sp>
        <p:nvSpPr>
          <p:cNvPr id="5" name="Slide Number Placeholder 4">
            <a:extLst>
              <a:ext uri="{FF2B5EF4-FFF2-40B4-BE49-F238E27FC236}">
                <a16:creationId xmlns:a16="http://schemas.microsoft.com/office/drawing/2014/main" id="{B0904123-54B0-49AD-836B-ED38D02904C0}"/>
              </a:ext>
            </a:extLst>
          </p:cNvPr>
          <p:cNvSpPr>
            <a:spLocks noGrp="1"/>
          </p:cNvSpPr>
          <p:nvPr>
            <p:ph type="sldNum" sz="quarter" idx="12"/>
          </p:nvPr>
        </p:nvSpPr>
        <p:spPr/>
        <p:txBody>
          <a:bodyPr/>
          <a:lstStyle/>
          <a:p>
            <a:r>
              <a:rPr lang="en-US" dirty="0"/>
              <a:t> </a:t>
            </a:r>
            <a:fld id="{C26AAFF7-C4D7-4A72-B8FA-A17532192431}" type="slidenum">
              <a:rPr lang="en-US" smtClean="0"/>
              <a:pPr/>
              <a:t>111</a:t>
            </a:fld>
            <a:endParaRPr lang="en-US" dirty="0"/>
          </a:p>
        </p:txBody>
      </p:sp>
      <p:pic>
        <p:nvPicPr>
          <p:cNvPr id="7" name="Picture 6">
            <a:extLst>
              <a:ext uri="{FF2B5EF4-FFF2-40B4-BE49-F238E27FC236}">
                <a16:creationId xmlns:a16="http://schemas.microsoft.com/office/drawing/2014/main" id="{F3202D2A-D074-4EF8-8ED9-AD97153D38B3}"/>
              </a:ext>
            </a:extLst>
          </p:cNvPr>
          <p:cNvPicPr>
            <a:picLocks noChangeAspect="1"/>
          </p:cNvPicPr>
          <p:nvPr/>
        </p:nvPicPr>
        <p:blipFill>
          <a:blip r:embed="rId3"/>
          <a:stretch>
            <a:fillRect/>
          </a:stretch>
        </p:blipFill>
        <p:spPr>
          <a:xfrm>
            <a:off x="258673" y="1643517"/>
            <a:ext cx="3019425" cy="211455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54A2421E-9E8B-4CF4-A78F-0C2D6C028930}"/>
              </a:ext>
            </a:extLst>
          </p:cNvPr>
          <p:cNvSpPr/>
          <p:nvPr/>
        </p:nvSpPr>
        <p:spPr>
          <a:xfrm>
            <a:off x="724511" y="2425291"/>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C735152-58EE-4672-89F8-50F40497A341}"/>
              </a:ext>
            </a:extLst>
          </p:cNvPr>
          <p:cNvPicPr>
            <a:picLocks noChangeAspect="1"/>
          </p:cNvPicPr>
          <p:nvPr/>
        </p:nvPicPr>
        <p:blipFill>
          <a:blip r:embed="rId4"/>
          <a:stretch>
            <a:fillRect/>
          </a:stretch>
        </p:blipFill>
        <p:spPr>
          <a:xfrm>
            <a:off x="3487627" y="4014716"/>
            <a:ext cx="7462277" cy="2170426"/>
          </a:xfrm>
          <a:prstGeom prst="rect">
            <a:avLst/>
          </a:prstGeom>
          <a:ln>
            <a:no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6C4FEB6D-779B-4273-BE93-1F1CE9FB24A0}"/>
              </a:ext>
            </a:extLst>
          </p:cNvPr>
          <p:cNvSpPr/>
          <p:nvPr/>
        </p:nvSpPr>
        <p:spPr>
          <a:xfrm rot="10800000">
            <a:off x="7269077" y="4457986"/>
            <a:ext cx="284117" cy="2142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AE3057D-AB74-4630-AF7B-7275C50C2D3B}"/>
              </a:ext>
            </a:extLst>
          </p:cNvPr>
          <p:cNvPicPr>
            <a:picLocks noChangeAspect="1"/>
          </p:cNvPicPr>
          <p:nvPr/>
        </p:nvPicPr>
        <p:blipFill>
          <a:blip r:embed="rId5"/>
          <a:stretch>
            <a:fillRect/>
          </a:stretch>
        </p:blipFill>
        <p:spPr>
          <a:xfrm>
            <a:off x="4671311" y="1190625"/>
            <a:ext cx="6781800" cy="22383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E6DAB4AF-E08A-4593-9454-07B4F9CE5D73}"/>
              </a:ext>
            </a:extLst>
          </p:cNvPr>
          <p:cNvSpPr/>
          <p:nvPr/>
        </p:nvSpPr>
        <p:spPr>
          <a:xfrm rot="5400000">
            <a:off x="7598539" y="3613373"/>
            <a:ext cx="927344" cy="3814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7102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112</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Completion Rates</a:t>
            </a:r>
          </a:p>
        </p:txBody>
      </p:sp>
      <p:pic>
        <p:nvPicPr>
          <p:cNvPr id="8" name="Picture 7">
            <a:extLst>
              <a:ext uri="{FF2B5EF4-FFF2-40B4-BE49-F238E27FC236}">
                <a16:creationId xmlns:a16="http://schemas.microsoft.com/office/drawing/2014/main" id="{F227CF95-C4F1-4B11-B8A4-C115E91FCB49}"/>
              </a:ext>
            </a:extLst>
          </p:cNvPr>
          <p:cNvPicPr>
            <a:picLocks noChangeAspect="1"/>
          </p:cNvPicPr>
          <p:nvPr/>
        </p:nvPicPr>
        <p:blipFill>
          <a:blip r:embed="rId3"/>
          <a:stretch>
            <a:fillRect/>
          </a:stretch>
        </p:blipFill>
        <p:spPr>
          <a:xfrm>
            <a:off x="225812" y="1531224"/>
            <a:ext cx="3019425" cy="211455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A2CD2F51-B124-49EE-83DB-B8E5F94F85F5}"/>
              </a:ext>
            </a:extLst>
          </p:cNvPr>
          <p:cNvSpPr/>
          <p:nvPr/>
        </p:nvSpPr>
        <p:spPr>
          <a:xfrm>
            <a:off x="604744" y="2588499"/>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118A06-1AB5-4E29-BD84-61CC2C57E568}"/>
              </a:ext>
            </a:extLst>
          </p:cNvPr>
          <p:cNvPicPr>
            <a:picLocks noChangeAspect="1"/>
          </p:cNvPicPr>
          <p:nvPr/>
        </p:nvPicPr>
        <p:blipFill>
          <a:blip r:embed="rId4"/>
          <a:stretch>
            <a:fillRect/>
          </a:stretch>
        </p:blipFill>
        <p:spPr>
          <a:xfrm>
            <a:off x="3782215" y="1222198"/>
            <a:ext cx="7448550" cy="25622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4CFA6E4-8EF0-4891-BB6E-3FBDCD5D8E8C}"/>
              </a:ext>
            </a:extLst>
          </p:cNvPr>
          <p:cNvPicPr>
            <a:picLocks noChangeAspect="1"/>
          </p:cNvPicPr>
          <p:nvPr/>
        </p:nvPicPr>
        <p:blipFill>
          <a:blip r:embed="rId5"/>
          <a:stretch>
            <a:fillRect/>
          </a:stretch>
        </p:blipFill>
        <p:spPr>
          <a:xfrm>
            <a:off x="1191415" y="4188398"/>
            <a:ext cx="10039350" cy="1876425"/>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F60AA505-99B7-42E2-A80F-2972B2DC4F2E}"/>
              </a:ext>
            </a:extLst>
          </p:cNvPr>
          <p:cNvSpPr/>
          <p:nvPr/>
        </p:nvSpPr>
        <p:spPr>
          <a:xfrm rot="5400000">
            <a:off x="7112746" y="3993286"/>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77638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113</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Status Code Report</a:t>
            </a:r>
          </a:p>
        </p:txBody>
      </p:sp>
      <p:pic>
        <p:nvPicPr>
          <p:cNvPr id="6" name="Picture 5">
            <a:extLst>
              <a:ext uri="{FF2B5EF4-FFF2-40B4-BE49-F238E27FC236}">
                <a16:creationId xmlns:a16="http://schemas.microsoft.com/office/drawing/2014/main" id="{36E37FA7-CF9C-47D4-ABB1-2119D6DB94EB}"/>
              </a:ext>
            </a:extLst>
          </p:cNvPr>
          <p:cNvPicPr>
            <a:picLocks noChangeAspect="1"/>
          </p:cNvPicPr>
          <p:nvPr/>
        </p:nvPicPr>
        <p:blipFill>
          <a:blip r:embed="rId3"/>
          <a:stretch>
            <a:fillRect/>
          </a:stretch>
        </p:blipFill>
        <p:spPr>
          <a:xfrm>
            <a:off x="434304" y="1678340"/>
            <a:ext cx="3114675" cy="2124075"/>
          </a:xfrm>
          <a:prstGeom prst="rect">
            <a:avLst/>
          </a:prstGeom>
        </p:spPr>
      </p:pic>
      <p:sp>
        <p:nvSpPr>
          <p:cNvPr id="10" name="Rectangle 9">
            <a:extLst>
              <a:ext uri="{FF2B5EF4-FFF2-40B4-BE49-F238E27FC236}">
                <a16:creationId xmlns:a16="http://schemas.microsoft.com/office/drawing/2014/main" id="{D68F9B68-F74C-4196-8599-401D84D6E518}"/>
              </a:ext>
            </a:extLst>
          </p:cNvPr>
          <p:cNvSpPr/>
          <p:nvPr/>
        </p:nvSpPr>
        <p:spPr>
          <a:xfrm>
            <a:off x="892611" y="30118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5F2A157-5688-40A7-BDEB-4A68A1362563}"/>
              </a:ext>
            </a:extLst>
          </p:cNvPr>
          <p:cNvPicPr>
            <a:picLocks noChangeAspect="1"/>
          </p:cNvPicPr>
          <p:nvPr/>
        </p:nvPicPr>
        <p:blipFill>
          <a:blip r:embed="rId4"/>
          <a:stretch>
            <a:fillRect/>
          </a:stretch>
        </p:blipFill>
        <p:spPr>
          <a:xfrm>
            <a:off x="4136589" y="1648409"/>
            <a:ext cx="7162800" cy="16954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FD2CF08-A519-4104-9F34-6815FFC77B2F}"/>
              </a:ext>
            </a:extLst>
          </p:cNvPr>
          <p:cNvPicPr>
            <a:picLocks noChangeAspect="1"/>
          </p:cNvPicPr>
          <p:nvPr/>
        </p:nvPicPr>
        <p:blipFill>
          <a:blip r:embed="rId5"/>
          <a:stretch>
            <a:fillRect/>
          </a:stretch>
        </p:blipFill>
        <p:spPr>
          <a:xfrm>
            <a:off x="1991641" y="4035350"/>
            <a:ext cx="9153525" cy="200025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CB9F9389-C492-4C0A-B368-DB9B6F979A87}"/>
              </a:ext>
            </a:extLst>
          </p:cNvPr>
          <p:cNvSpPr/>
          <p:nvPr/>
        </p:nvSpPr>
        <p:spPr>
          <a:xfrm rot="5400000">
            <a:off x="6612667" y="3598073"/>
            <a:ext cx="8781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984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23F-A899-4200-8486-9DA78F51A664}"/>
              </a:ext>
            </a:extLst>
          </p:cNvPr>
          <p:cNvSpPr>
            <a:spLocks noGrp="1"/>
          </p:cNvSpPr>
          <p:nvPr>
            <p:ph type="title"/>
          </p:nvPr>
        </p:nvSpPr>
        <p:spPr/>
        <p:txBody>
          <a:bodyPr/>
          <a:lstStyle/>
          <a:p>
            <a:r>
              <a:rPr lang="en-US" dirty="0"/>
              <a:t>Participation Search by EDUID</a:t>
            </a:r>
          </a:p>
        </p:txBody>
      </p:sp>
      <p:sp>
        <p:nvSpPr>
          <p:cNvPr id="5" name="Slide Number Placeholder 4">
            <a:extLst>
              <a:ext uri="{FF2B5EF4-FFF2-40B4-BE49-F238E27FC236}">
                <a16:creationId xmlns:a16="http://schemas.microsoft.com/office/drawing/2014/main" id="{D98B0E93-61F7-494D-9C5B-3C56FA19CB06}"/>
              </a:ext>
            </a:extLst>
          </p:cNvPr>
          <p:cNvSpPr>
            <a:spLocks noGrp="1"/>
          </p:cNvSpPr>
          <p:nvPr>
            <p:ph type="sldNum" sz="quarter" idx="12"/>
          </p:nvPr>
        </p:nvSpPr>
        <p:spPr/>
        <p:txBody>
          <a:bodyPr/>
          <a:lstStyle/>
          <a:p>
            <a:r>
              <a:rPr lang="en-US" dirty="0"/>
              <a:t> </a:t>
            </a:r>
            <a:fld id="{C26AAFF7-C4D7-4A72-B8FA-A17532192431}" type="slidenum">
              <a:rPr lang="en-US" smtClean="0"/>
              <a:pPr/>
              <a:t>114</a:t>
            </a:fld>
            <a:endParaRPr lang="en-US" dirty="0"/>
          </a:p>
        </p:txBody>
      </p:sp>
      <p:pic>
        <p:nvPicPr>
          <p:cNvPr id="6" name="Picture 5">
            <a:extLst>
              <a:ext uri="{FF2B5EF4-FFF2-40B4-BE49-F238E27FC236}">
                <a16:creationId xmlns:a16="http://schemas.microsoft.com/office/drawing/2014/main" id="{F33D5E2C-EF15-437B-8BC7-3E4F7449D9C7}"/>
              </a:ext>
            </a:extLst>
          </p:cNvPr>
          <p:cNvPicPr>
            <a:picLocks noChangeAspect="1"/>
          </p:cNvPicPr>
          <p:nvPr/>
        </p:nvPicPr>
        <p:blipFill>
          <a:blip r:embed="rId3"/>
          <a:stretch>
            <a:fillRect/>
          </a:stretch>
        </p:blipFill>
        <p:spPr>
          <a:xfrm>
            <a:off x="434304" y="1841178"/>
            <a:ext cx="3114675" cy="212407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1FD2196-1348-4C3D-A4B1-E84AAA82C1BD}"/>
              </a:ext>
            </a:extLst>
          </p:cNvPr>
          <p:cNvSpPr/>
          <p:nvPr/>
        </p:nvSpPr>
        <p:spPr>
          <a:xfrm>
            <a:off x="869647" y="3526174"/>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9C2F7A0-3385-42F2-93BC-00A4EF6C534B}"/>
              </a:ext>
            </a:extLst>
          </p:cNvPr>
          <p:cNvPicPr>
            <a:picLocks noChangeAspect="1"/>
          </p:cNvPicPr>
          <p:nvPr/>
        </p:nvPicPr>
        <p:blipFill>
          <a:blip r:embed="rId4"/>
          <a:stretch>
            <a:fillRect/>
          </a:stretch>
        </p:blipFill>
        <p:spPr>
          <a:xfrm>
            <a:off x="869647" y="4692981"/>
            <a:ext cx="6388535" cy="170043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84F160F-7287-4F2F-83F0-48EEE3547478}"/>
              </a:ext>
            </a:extLst>
          </p:cNvPr>
          <p:cNvPicPr>
            <a:picLocks noChangeAspect="1"/>
          </p:cNvPicPr>
          <p:nvPr/>
        </p:nvPicPr>
        <p:blipFill>
          <a:blip r:embed="rId5"/>
          <a:stretch>
            <a:fillRect/>
          </a:stretch>
        </p:blipFill>
        <p:spPr>
          <a:xfrm>
            <a:off x="3787437" y="1134045"/>
            <a:ext cx="4859089" cy="261807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CFC07C-19EE-490D-B94D-B00E1851E76A}"/>
              </a:ext>
            </a:extLst>
          </p:cNvPr>
          <p:cNvPicPr>
            <a:picLocks noChangeAspect="1"/>
          </p:cNvPicPr>
          <p:nvPr/>
        </p:nvPicPr>
        <p:blipFill>
          <a:blip r:embed="rId6"/>
          <a:stretch>
            <a:fillRect/>
          </a:stretch>
        </p:blipFill>
        <p:spPr>
          <a:xfrm>
            <a:off x="7049338" y="2614204"/>
            <a:ext cx="4859090" cy="1823940"/>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227C789C-AE2B-4584-8DA3-5619C7A7810E}"/>
              </a:ext>
            </a:extLst>
          </p:cNvPr>
          <p:cNvSpPr/>
          <p:nvPr/>
        </p:nvSpPr>
        <p:spPr>
          <a:xfrm>
            <a:off x="6096000" y="3858201"/>
            <a:ext cx="267222" cy="738851"/>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Up 11">
            <a:extLst>
              <a:ext uri="{FF2B5EF4-FFF2-40B4-BE49-F238E27FC236}">
                <a16:creationId xmlns:a16="http://schemas.microsoft.com/office/drawing/2014/main" id="{A51F0F47-B80D-4CF3-8C67-93F3E053B5CB}"/>
              </a:ext>
            </a:extLst>
          </p:cNvPr>
          <p:cNvSpPr/>
          <p:nvPr/>
        </p:nvSpPr>
        <p:spPr>
          <a:xfrm>
            <a:off x="7415409" y="4564149"/>
            <a:ext cx="2229632" cy="568540"/>
          </a:xfrm>
          <a:prstGeom prst="leftUpArrow">
            <a:avLst>
              <a:gd name="adj1" fmla="val 25000"/>
              <a:gd name="adj2" fmla="val 21859"/>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8488B6C5-4E75-400A-83E5-26EB7A3743E9}"/>
              </a:ext>
            </a:extLst>
          </p:cNvPr>
          <p:cNvSpPr/>
          <p:nvPr/>
        </p:nvSpPr>
        <p:spPr>
          <a:xfrm rot="5400000">
            <a:off x="5223398" y="1538401"/>
            <a:ext cx="137787" cy="38821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70386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1F72-5DCB-4FD5-9AD7-1195BC90CD02}"/>
              </a:ext>
            </a:extLst>
          </p:cNvPr>
          <p:cNvSpPr>
            <a:spLocks noGrp="1"/>
          </p:cNvSpPr>
          <p:nvPr>
            <p:ph type="title"/>
          </p:nvPr>
        </p:nvSpPr>
        <p:spPr/>
        <p:txBody>
          <a:bodyPr/>
          <a:lstStyle/>
          <a:p>
            <a:r>
              <a:rPr lang="en-US" dirty="0"/>
              <a:t>After Testing</a:t>
            </a:r>
          </a:p>
        </p:txBody>
      </p:sp>
      <p:sp>
        <p:nvSpPr>
          <p:cNvPr id="3" name="Content Placeholder 2">
            <a:extLst>
              <a:ext uri="{FF2B5EF4-FFF2-40B4-BE49-F238E27FC236}">
                <a16:creationId xmlns:a16="http://schemas.microsoft.com/office/drawing/2014/main" id="{E6E83F5E-998F-4F58-99FB-1361EF1ED7D0}"/>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Viewing non-participation codes</a:t>
            </a:r>
          </a:p>
          <a:p>
            <a:endParaRPr lang="en-US" dirty="0"/>
          </a:p>
        </p:txBody>
      </p:sp>
      <p:sp>
        <p:nvSpPr>
          <p:cNvPr id="4" name="Slide Number Placeholder 3">
            <a:extLst>
              <a:ext uri="{FF2B5EF4-FFF2-40B4-BE49-F238E27FC236}">
                <a16:creationId xmlns:a16="http://schemas.microsoft.com/office/drawing/2014/main" id="{0AA2066E-0486-4DA8-9A0D-3FC77CFFE146}"/>
              </a:ext>
            </a:extLst>
          </p:cNvPr>
          <p:cNvSpPr>
            <a:spLocks noGrp="1"/>
          </p:cNvSpPr>
          <p:nvPr>
            <p:ph type="sldNum" sz="quarter" idx="12"/>
          </p:nvPr>
        </p:nvSpPr>
        <p:spPr/>
        <p:txBody>
          <a:bodyPr/>
          <a:lstStyle/>
          <a:p>
            <a:r>
              <a:rPr lang="en-US" dirty="0"/>
              <a:t> </a:t>
            </a:r>
            <a:fld id="{C26AAFF7-C4D7-4A72-B8FA-A17532192431}" type="slidenum">
              <a:rPr lang="en-US" smtClean="0"/>
              <a:pPr/>
              <a:t>115</a:t>
            </a:fld>
            <a:endParaRPr lang="en-US" dirty="0"/>
          </a:p>
        </p:txBody>
      </p:sp>
    </p:spTree>
    <p:extLst>
      <p:ext uri="{BB962C8B-B14F-4D97-AF65-F5344CB8AC3E}">
        <p14:creationId xmlns:p14="http://schemas.microsoft.com/office/powerpoint/2010/main" val="24636820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116</a:t>
            </a:fld>
            <a:endParaRPr lang="en-US" dirty="0"/>
          </a:p>
        </p:txBody>
      </p:sp>
      <p:sp>
        <p:nvSpPr>
          <p:cNvPr id="6" name="TextBox 5"/>
          <p:cNvSpPr txBox="1"/>
          <p:nvPr/>
        </p:nvSpPr>
        <p:spPr>
          <a:xfrm>
            <a:off x="6155818" y="3982082"/>
            <a:ext cx="2515689" cy="1200329"/>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
            </a:pPr>
            <a:r>
              <a:rPr lang="en-US" sz="2400" dirty="0">
                <a:ea typeface="ＭＳ Ｐゴシック"/>
              </a:rPr>
              <a:t>Refusal-Student</a:t>
            </a:r>
          </a:p>
          <a:p>
            <a:pPr marL="342900" indent="-342900" fontAlgn="base">
              <a:spcBef>
                <a:spcPct val="0"/>
              </a:spcBef>
              <a:spcAft>
                <a:spcPct val="0"/>
              </a:spcAft>
              <a:buFont typeface="Wingdings" panose="05000000000000000000" pitchFamily="2" charset="2"/>
              <a:buChar char="§"/>
            </a:pPr>
            <a:r>
              <a:rPr lang="en-US" sz="2400" dirty="0">
                <a:ea typeface="ＭＳ Ｐゴシック"/>
              </a:rPr>
              <a:t>Year 1 LEP</a:t>
            </a:r>
          </a:p>
          <a:p>
            <a:pPr marL="342900" indent="-342900" fontAlgn="base">
              <a:spcBef>
                <a:spcPct val="0"/>
              </a:spcBef>
              <a:spcAft>
                <a:spcPct val="0"/>
              </a:spcAft>
              <a:buFont typeface="Wingdings" panose="05000000000000000000" pitchFamily="2" charset="2"/>
              <a:buChar char="§"/>
            </a:pPr>
            <a:r>
              <a:rPr lang="en-US" sz="2400" dirty="0">
                <a:ea typeface="ＭＳ Ｐゴシック"/>
              </a:rPr>
              <a:t>Withdrawn</a:t>
            </a:r>
          </a:p>
        </p:txBody>
      </p:sp>
      <p:sp>
        <p:nvSpPr>
          <p:cNvPr id="5" name="TextBox 4"/>
          <p:cNvSpPr txBox="1"/>
          <p:nvPr/>
        </p:nvSpPr>
        <p:spPr>
          <a:xfrm>
            <a:off x="2087838" y="3982082"/>
            <a:ext cx="3139482" cy="2308324"/>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Absent		</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Invalidated</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Medical</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Refusal-Parent</a:t>
            </a:r>
            <a:endParaRPr lang="en-US" sz="2400" dirty="0">
              <a:solidFill>
                <a:srgbClr val="000000"/>
              </a:solidFill>
              <a:latin typeface="Arial" panose="020B0604020202020204" pitchFamily="34" charset="0"/>
              <a:ea typeface="ＭＳ Ｐゴシック"/>
              <a:cs typeface="Arial" panose="020B0604020202020204" pitchFamily="34" charset="0"/>
            </a:endParaRP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Refusal-Student</a:t>
            </a:r>
          </a:p>
          <a:p>
            <a:pPr marL="342900" indent="-342900" fontAlgn="base">
              <a:spcBef>
                <a:spcPct val="0"/>
              </a:spcBef>
              <a:spcAft>
                <a:spcPct val="0"/>
              </a:spcAft>
              <a:buFont typeface="Wingdings" panose="05000000000000000000" pitchFamily="2" charset="2"/>
              <a:buChar char="§"/>
            </a:pPr>
            <a:endParaRPr lang="en-US" sz="2400" dirty="0">
              <a:latin typeface="Arial" panose="020B0604020202020204" pitchFamily="34" charset="0"/>
              <a:ea typeface="ＭＳ Ｐゴシック"/>
              <a:cs typeface="Arial" panose="020B0604020202020204" pitchFamily="34" charset="0"/>
            </a:endParaRPr>
          </a:p>
        </p:txBody>
      </p:sp>
      <p:sp>
        <p:nvSpPr>
          <p:cNvPr id="4" name="Content Placeholder 1"/>
          <p:cNvSpPr txBox="1">
            <a:spLocks/>
          </p:cNvSpPr>
          <p:nvPr/>
        </p:nvSpPr>
        <p:spPr bwMode="gray">
          <a:xfrm>
            <a:off x="1468990" y="1395372"/>
            <a:ext cx="8722760" cy="1102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A non-participation event occurs when a student does not take a test as scheduled. Users should assign a special code to explain the non-participation. </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b="0" i="0" u="none" strike="noStrike" kern="120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There are 9 non-participation (special) codes available. These codes include:</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a:bodyPr>
          <a:lstStyle/>
          <a:p>
            <a:r>
              <a:rPr lang="en-US" dirty="0"/>
              <a:t>Non-Participation (Special) Codes</a:t>
            </a:r>
          </a:p>
        </p:txBody>
      </p:sp>
      <p:sp>
        <p:nvSpPr>
          <p:cNvPr id="3" name="TextBox 2"/>
          <p:cNvSpPr txBox="1"/>
          <p:nvPr/>
        </p:nvSpPr>
        <p:spPr>
          <a:xfrm>
            <a:off x="5974080" y="3982082"/>
            <a:ext cx="4038600" cy="1569660"/>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Year 1 EL</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Withdrawn</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Dual Enrolled</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Foreign Exchange</a:t>
            </a:r>
          </a:p>
        </p:txBody>
      </p:sp>
    </p:spTree>
    <p:extLst>
      <p:ext uri="{BB962C8B-B14F-4D97-AF65-F5344CB8AC3E}">
        <p14:creationId xmlns:p14="http://schemas.microsoft.com/office/powerpoint/2010/main" val="28017005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526B5C-2E83-4E52-8B8D-8902E8572E7C}"/>
              </a:ext>
            </a:extLst>
          </p:cNvPr>
          <p:cNvPicPr>
            <a:picLocks noChangeAspect="1"/>
          </p:cNvPicPr>
          <p:nvPr/>
        </p:nvPicPr>
        <p:blipFill>
          <a:blip r:embed="rId3"/>
          <a:stretch>
            <a:fillRect/>
          </a:stretch>
        </p:blipFill>
        <p:spPr>
          <a:xfrm>
            <a:off x="3808270" y="1275286"/>
            <a:ext cx="7163327" cy="4642897"/>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117</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Searching for Non-Participation Codes</a:t>
            </a:r>
          </a:p>
        </p:txBody>
      </p:sp>
      <p:pic>
        <p:nvPicPr>
          <p:cNvPr id="3" name="Picture 2">
            <a:extLst>
              <a:ext uri="{FF2B5EF4-FFF2-40B4-BE49-F238E27FC236}">
                <a16:creationId xmlns:a16="http://schemas.microsoft.com/office/drawing/2014/main" id="{74037B55-84FC-4380-BB39-1895044DA301}"/>
              </a:ext>
            </a:extLst>
          </p:cNvPr>
          <p:cNvPicPr>
            <a:picLocks noChangeAspect="1"/>
          </p:cNvPicPr>
          <p:nvPr/>
        </p:nvPicPr>
        <p:blipFill>
          <a:blip r:embed="rId4"/>
          <a:stretch>
            <a:fillRect/>
          </a:stretch>
        </p:blipFill>
        <p:spPr>
          <a:xfrm>
            <a:off x="284412" y="2100262"/>
            <a:ext cx="2809875" cy="265747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C7513DE-7A29-4264-BCC7-7817006B8E0E}"/>
              </a:ext>
            </a:extLst>
          </p:cNvPr>
          <p:cNvSpPr/>
          <p:nvPr/>
        </p:nvSpPr>
        <p:spPr>
          <a:xfrm>
            <a:off x="577018" y="4191521"/>
            <a:ext cx="228626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3D9567AF-8673-47E8-8403-29ACE3C6C7F5}"/>
              </a:ext>
            </a:extLst>
          </p:cNvPr>
          <p:cNvSpPr/>
          <p:nvPr/>
        </p:nvSpPr>
        <p:spPr>
          <a:xfrm>
            <a:off x="6469770" y="3596734"/>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67294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55D8-ABC8-4A33-A287-186EA17DE94D}"/>
              </a:ext>
            </a:extLst>
          </p:cNvPr>
          <p:cNvSpPr>
            <a:spLocks noGrp="1"/>
          </p:cNvSpPr>
          <p:nvPr>
            <p:ph type="title"/>
          </p:nvPr>
        </p:nvSpPr>
        <p:spPr/>
        <p:txBody>
          <a:bodyPr>
            <a:normAutofit/>
          </a:bodyPr>
          <a:lstStyle/>
          <a:p>
            <a:r>
              <a:rPr lang="en-US" dirty="0"/>
              <a:t>Test Administrator (TA)-Level Tasks</a:t>
            </a:r>
          </a:p>
        </p:txBody>
      </p:sp>
      <p:sp>
        <p:nvSpPr>
          <p:cNvPr id="3" name="Content Placeholder 2">
            <a:extLst>
              <a:ext uri="{FF2B5EF4-FFF2-40B4-BE49-F238E27FC236}">
                <a16:creationId xmlns:a16="http://schemas.microsoft.com/office/drawing/2014/main" id="{5781BE63-5199-47B0-A027-A823DF26A0FE}"/>
              </a:ext>
            </a:extLst>
          </p:cNvPr>
          <p:cNvSpPr>
            <a:spLocks noGrp="1"/>
          </p:cNvSpPr>
          <p:nvPr>
            <p:ph idx="13"/>
          </p:nvPr>
        </p:nvSpPr>
        <p:spPr>
          <a:xfrm>
            <a:off x="751112" y="1340124"/>
            <a:ext cx="10515600" cy="5055650"/>
          </a:xfrm>
        </p:spPr>
        <p:txBody>
          <a:bodyPr>
            <a:normAutofit fontScale="47500" lnSpcReduction="20000"/>
          </a:bodyPr>
          <a:lstStyle/>
          <a:p>
            <a:pPr marL="0" lvl="0" indent="0">
              <a:lnSpc>
                <a:spcPct val="100000"/>
              </a:lnSpc>
              <a:spcBef>
                <a:spcPts val="600"/>
              </a:spcBef>
              <a:buClr>
                <a:srgbClr val="FFFFFF">
                  <a:lumMod val="65000"/>
                </a:srgbClr>
              </a:buClr>
              <a:buNone/>
              <a:defRPr/>
            </a:pPr>
            <a:r>
              <a:rPr lang="en-US" sz="7200" b="1" dirty="0">
                <a:solidFill>
                  <a:schemeClr val="tx1"/>
                </a:solidFill>
                <a:latin typeface="Arial"/>
              </a:rPr>
              <a:t>Preparing for Testing</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user accounts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Managing student information</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Uploading interim grades</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Viewing students</a:t>
            </a:r>
          </a:p>
          <a:p>
            <a:pPr marL="0" lvl="0" indent="0">
              <a:lnSpc>
                <a:spcPct val="100000"/>
              </a:lnSpc>
              <a:spcBef>
                <a:spcPts val="600"/>
              </a:spcBef>
              <a:buClr>
                <a:srgbClr val="FFFFFF">
                  <a:lumMod val="65000"/>
                </a:srgbClr>
              </a:buClr>
              <a:buNone/>
              <a:defRPr/>
            </a:pPr>
            <a:r>
              <a:rPr lang="en-US" sz="7200" b="1" dirty="0">
                <a:solidFill>
                  <a:schemeClr val="tx1"/>
                </a:solidFill>
                <a:latin typeface="Arial"/>
              </a:rPr>
              <a:t>Administering Tests (During Testing)</a:t>
            </a:r>
            <a:endParaRPr lang="en-US" sz="7200" dirty="0">
              <a:solidFill>
                <a:schemeClr val="tx1"/>
              </a:solidFill>
              <a:latin typeface="Arial"/>
            </a:endParaRPr>
          </a:p>
          <a:p>
            <a:pPr marL="342900" lvl="0" indent="-342900">
              <a:lnSpc>
                <a:spcPct val="100000"/>
              </a:lnSpc>
              <a:spcBef>
                <a:spcPts val="600"/>
              </a:spcBef>
              <a:buClr>
                <a:srgbClr val="FFFFFF">
                  <a:lumMod val="65000"/>
                </a:srgbClr>
              </a:buClr>
              <a:defRPr/>
            </a:pPr>
            <a:r>
              <a:rPr lang="en-US" sz="7200"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Monitoring test progress</a:t>
            </a:r>
          </a:p>
          <a:p>
            <a:pPr marL="0" lvl="0" indent="0">
              <a:lnSpc>
                <a:spcPct val="100000"/>
              </a:lnSpc>
              <a:spcBef>
                <a:spcPts val="600"/>
              </a:spcBef>
              <a:buClr>
                <a:srgbClr val="FFFFFF">
                  <a:lumMod val="65000"/>
                </a:srgbClr>
              </a:buClr>
              <a:buNone/>
              <a:defRPr/>
            </a:pPr>
            <a:r>
              <a:rPr lang="en-US" sz="7200" b="1" dirty="0">
                <a:solidFill>
                  <a:schemeClr val="tx1"/>
                </a:solidFill>
                <a:latin typeface="Arial"/>
              </a:rPr>
              <a:t>After Testing</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non-participation codes</a:t>
            </a:r>
          </a:p>
          <a:p>
            <a:endParaRPr lang="en-US" dirty="0"/>
          </a:p>
        </p:txBody>
      </p:sp>
      <p:sp>
        <p:nvSpPr>
          <p:cNvPr id="4" name="Slide Number Placeholder 3">
            <a:extLst>
              <a:ext uri="{FF2B5EF4-FFF2-40B4-BE49-F238E27FC236}">
                <a16:creationId xmlns:a16="http://schemas.microsoft.com/office/drawing/2014/main" id="{085C1F3F-9AC7-4C39-8DAB-103CF7A4F704}"/>
              </a:ext>
            </a:extLst>
          </p:cNvPr>
          <p:cNvSpPr>
            <a:spLocks noGrp="1"/>
          </p:cNvSpPr>
          <p:nvPr>
            <p:ph type="sldNum" sz="quarter" idx="12"/>
          </p:nvPr>
        </p:nvSpPr>
        <p:spPr/>
        <p:txBody>
          <a:bodyPr/>
          <a:lstStyle/>
          <a:p>
            <a:r>
              <a:rPr lang="en-US" dirty="0"/>
              <a:t> </a:t>
            </a:r>
            <a:fld id="{C26AAFF7-C4D7-4A72-B8FA-A17532192431}" type="slidenum">
              <a:rPr lang="en-US" smtClean="0"/>
              <a:pPr/>
              <a:t>118</a:t>
            </a:fld>
            <a:endParaRPr lang="en-US" dirty="0"/>
          </a:p>
        </p:txBody>
      </p:sp>
    </p:spTree>
    <p:extLst>
      <p:ext uri="{BB962C8B-B14F-4D97-AF65-F5344CB8AC3E}">
        <p14:creationId xmlns:p14="http://schemas.microsoft.com/office/powerpoint/2010/main" val="32009585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1AC7-E59F-428D-9B23-7A7BE6C4A613}"/>
              </a:ext>
            </a:extLst>
          </p:cNvPr>
          <p:cNvSpPr>
            <a:spLocks noGrp="1"/>
          </p:cNvSpPr>
          <p:nvPr>
            <p:ph type="title"/>
          </p:nvPr>
        </p:nvSpPr>
        <p:spPr/>
        <p:txBody>
          <a:bodyPr/>
          <a:lstStyle/>
          <a:p>
            <a:r>
              <a:rPr lang="en-US" dirty="0"/>
              <a:t>Preparing for Testing</a:t>
            </a:r>
          </a:p>
        </p:txBody>
      </p:sp>
      <p:sp>
        <p:nvSpPr>
          <p:cNvPr id="3" name="Content Placeholder 2">
            <a:extLst>
              <a:ext uri="{FF2B5EF4-FFF2-40B4-BE49-F238E27FC236}">
                <a16:creationId xmlns:a16="http://schemas.microsoft.com/office/drawing/2014/main" id="{C1E37D35-CF1D-4E5B-B6D3-8F59F714D269}"/>
              </a:ext>
            </a:extLst>
          </p:cNvPr>
          <p:cNvSpPr>
            <a:spLocks noGrp="1"/>
          </p:cNvSpPr>
          <p:nvPr>
            <p:ph idx="13"/>
          </p:nvPr>
        </p:nvSpPr>
        <p:spPr/>
        <p:txBody>
          <a:bodyPr anchor="ctr">
            <a:normAutofit/>
          </a:bodyPr>
          <a:lstStyle/>
          <a:p>
            <a:pPr marL="342900" lvl="0" indent="-342900">
              <a:lnSpc>
                <a:spcPct val="100000"/>
              </a:lnSpc>
              <a:spcBef>
                <a:spcPts val="600"/>
              </a:spcBef>
              <a:buClr>
                <a:srgbClr val="FFFFFF">
                  <a:lumMod val="65000"/>
                </a:srgbClr>
              </a:buClr>
              <a:defRPr/>
            </a:pPr>
            <a:r>
              <a:rPr lang="en-US" sz="4400" dirty="0">
                <a:solidFill>
                  <a:schemeClr val="tx1"/>
                </a:solidFill>
                <a:latin typeface="Arial"/>
              </a:rPr>
              <a:t>Viewing user accounts</a:t>
            </a:r>
          </a:p>
          <a:p>
            <a:pPr marL="342900" lvl="0" indent="-342900">
              <a:lnSpc>
                <a:spcPct val="100000"/>
              </a:lnSpc>
              <a:spcBef>
                <a:spcPts val="600"/>
              </a:spcBef>
              <a:buClr>
                <a:srgbClr val="FFFFFF">
                  <a:lumMod val="65000"/>
                </a:srgbClr>
              </a:buClr>
              <a:defRPr/>
            </a:pPr>
            <a:endParaRPr lang="en-US" sz="4400" dirty="0">
              <a:solidFill>
                <a:schemeClr val="tx1"/>
              </a:solidFill>
              <a:latin typeface="Arial"/>
            </a:endParaRP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student information</a:t>
            </a:r>
          </a:p>
          <a:p>
            <a:pPr marL="800100" lvl="1" indent="-342900">
              <a:lnSpc>
                <a:spcPct val="100000"/>
              </a:lnSpc>
              <a:spcBef>
                <a:spcPts val="600"/>
              </a:spcBef>
              <a:buClr>
                <a:srgbClr val="FFFFFF">
                  <a:lumMod val="65000"/>
                </a:srgbClr>
              </a:buClr>
              <a:defRPr/>
            </a:pPr>
            <a:r>
              <a:rPr lang="en-US" sz="4400" dirty="0">
                <a:solidFill>
                  <a:schemeClr val="tx1"/>
                </a:solidFill>
                <a:latin typeface="Arial"/>
              </a:rPr>
              <a:t>Uploading interim grades</a:t>
            </a:r>
          </a:p>
          <a:p>
            <a:pPr marL="800100" lvl="1" indent="-342900">
              <a:lnSpc>
                <a:spcPct val="100000"/>
              </a:lnSpc>
              <a:spcBef>
                <a:spcPts val="600"/>
              </a:spcBef>
              <a:buClr>
                <a:srgbClr val="FFFFFF">
                  <a:lumMod val="65000"/>
                </a:srgbClr>
              </a:buClr>
              <a:defRPr/>
            </a:pPr>
            <a:r>
              <a:rPr lang="en-US" sz="4400" dirty="0">
                <a:solidFill>
                  <a:schemeClr val="tx1"/>
                </a:solidFill>
                <a:latin typeface="Arial"/>
              </a:rPr>
              <a:t>Viewing students</a:t>
            </a:r>
          </a:p>
        </p:txBody>
      </p:sp>
      <p:sp>
        <p:nvSpPr>
          <p:cNvPr id="4" name="Slide Number Placeholder 3">
            <a:extLst>
              <a:ext uri="{FF2B5EF4-FFF2-40B4-BE49-F238E27FC236}">
                <a16:creationId xmlns:a16="http://schemas.microsoft.com/office/drawing/2014/main" id="{643DACEB-7B85-46A8-8A26-D2BCD2ECECB6}"/>
              </a:ext>
            </a:extLst>
          </p:cNvPr>
          <p:cNvSpPr>
            <a:spLocks noGrp="1"/>
          </p:cNvSpPr>
          <p:nvPr>
            <p:ph type="sldNum" sz="quarter" idx="12"/>
          </p:nvPr>
        </p:nvSpPr>
        <p:spPr/>
        <p:txBody>
          <a:bodyPr/>
          <a:lstStyle/>
          <a:p>
            <a:fld id="{C26AAFF7-C4D7-4A72-B8FA-A17532192431}" type="slidenum">
              <a:rPr lang="en-US" smtClean="0"/>
              <a:pPr/>
              <a:t>119</a:t>
            </a:fld>
            <a:endParaRPr lang="en-US" dirty="0"/>
          </a:p>
        </p:txBody>
      </p:sp>
    </p:spTree>
    <p:extLst>
      <p:ext uri="{BB962C8B-B14F-4D97-AF65-F5344CB8AC3E}">
        <p14:creationId xmlns:p14="http://schemas.microsoft.com/office/powerpoint/2010/main" val="116023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12</a:t>
            </a:fld>
            <a:endParaRPr lang="en-US" dirty="0"/>
          </a:p>
        </p:txBody>
      </p:sp>
      <p:sp>
        <p:nvSpPr>
          <p:cNvPr id="2" name="Title 1"/>
          <p:cNvSpPr>
            <a:spLocks noGrp="1"/>
          </p:cNvSpPr>
          <p:nvPr>
            <p:ph type="title"/>
          </p:nvPr>
        </p:nvSpPr>
        <p:spPr>
          <a:xfrm>
            <a:off x="434304" y="0"/>
            <a:ext cx="10515600" cy="988601"/>
          </a:xfrm>
        </p:spPr>
        <p:txBody>
          <a:bodyPr/>
          <a:lstStyle/>
          <a:p>
            <a:r>
              <a:rPr lang="en-US" dirty="0"/>
              <a:t>Add Users &amp; Upload Users</a:t>
            </a:r>
          </a:p>
        </p:txBody>
      </p:sp>
      <p:pic>
        <p:nvPicPr>
          <p:cNvPr id="3" name="Picture 2">
            <a:extLst>
              <a:ext uri="{FF2B5EF4-FFF2-40B4-BE49-F238E27FC236}">
                <a16:creationId xmlns:a16="http://schemas.microsoft.com/office/drawing/2014/main" id="{E2150723-5C29-43B6-A829-3A5C1CE572D5}"/>
              </a:ext>
            </a:extLst>
          </p:cNvPr>
          <p:cNvPicPr>
            <a:picLocks noChangeAspect="1"/>
          </p:cNvPicPr>
          <p:nvPr/>
        </p:nvPicPr>
        <p:blipFill>
          <a:blip r:embed="rId3"/>
          <a:stretch>
            <a:fillRect/>
          </a:stretch>
        </p:blipFill>
        <p:spPr>
          <a:xfrm>
            <a:off x="1804518" y="5769728"/>
            <a:ext cx="9050495" cy="724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Down 4">
            <a:extLst>
              <a:ext uri="{FF2B5EF4-FFF2-40B4-BE49-F238E27FC236}">
                <a16:creationId xmlns:a16="http://schemas.microsoft.com/office/drawing/2014/main" id="{36720FCE-0DF0-4D88-B2A0-71D259FF840F}"/>
              </a:ext>
            </a:extLst>
          </p:cNvPr>
          <p:cNvSpPr/>
          <p:nvPr/>
        </p:nvSpPr>
        <p:spPr>
          <a:xfrm rot="1486114">
            <a:off x="10687632" y="5189444"/>
            <a:ext cx="524544" cy="7450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37BDBE4-BE84-44D2-9BB6-BFD6A9DA2CB5}"/>
              </a:ext>
            </a:extLst>
          </p:cNvPr>
          <p:cNvPicPr>
            <a:picLocks noChangeAspect="1"/>
          </p:cNvPicPr>
          <p:nvPr/>
        </p:nvPicPr>
        <p:blipFill>
          <a:blip r:embed="rId4"/>
          <a:stretch>
            <a:fillRect/>
          </a:stretch>
        </p:blipFill>
        <p:spPr>
          <a:xfrm>
            <a:off x="5400731" y="1040257"/>
            <a:ext cx="6230692" cy="252472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916C7DA-AFBE-450B-AF54-304D10AECB55}"/>
              </a:ext>
            </a:extLst>
          </p:cNvPr>
          <p:cNvPicPr>
            <a:picLocks noChangeAspect="1"/>
          </p:cNvPicPr>
          <p:nvPr/>
        </p:nvPicPr>
        <p:blipFill>
          <a:blip r:embed="rId5"/>
          <a:stretch>
            <a:fillRect/>
          </a:stretch>
        </p:blipFill>
        <p:spPr>
          <a:xfrm>
            <a:off x="224074" y="1497863"/>
            <a:ext cx="3160889" cy="396613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823BF986-DC4B-493D-93FF-1EF87C9178AC}"/>
              </a:ext>
            </a:extLst>
          </p:cNvPr>
          <p:cNvSpPr/>
          <p:nvPr/>
        </p:nvSpPr>
        <p:spPr>
          <a:xfrm>
            <a:off x="772961" y="4157750"/>
            <a:ext cx="2313638" cy="426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103184A-12CA-408D-A0ED-60EEC373C8DE}"/>
              </a:ext>
            </a:extLst>
          </p:cNvPr>
          <p:cNvSpPr/>
          <p:nvPr/>
        </p:nvSpPr>
        <p:spPr>
          <a:xfrm>
            <a:off x="772961" y="4874064"/>
            <a:ext cx="2313638" cy="426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FE4A148-2F4F-40DC-8731-0AFE29CC9B51}"/>
              </a:ext>
            </a:extLst>
          </p:cNvPr>
          <p:cNvPicPr>
            <a:picLocks noChangeAspect="1"/>
          </p:cNvPicPr>
          <p:nvPr/>
        </p:nvPicPr>
        <p:blipFill>
          <a:blip r:embed="rId6"/>
          <a:stretch>
            <a:fillRect/>
          </a:stretch>
        </p:blipFill>
        <p:spPr>
          <a:xfrm>
            <a:off x="3623451" y="2733932"/>
            <a:ext cx="6800796" cy="2379902"/>
          </a:xfrm>
          <a:prstGeom prst="rect">
            <a:avLst/>
          </a:prstGeom>
          <a:ln>
            <a:no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D92584B0-4C53-410D-910A-76614F2C8536}"/>
              </a:ext>
            </a:extLst>
          </p:cNvPr>
          <p:cNvSpPr/>
          <p:nvPr/>
        </p:nvSpPr>
        <p:spPr>
          <a:xfrm>
            <a:off x="9347258" y="3193348"/>
            <a:ext cx="524544" cy="25247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929BEAC6-CB9E-4869-89FE-BBFEE12E98D1}"/>
              </a:ext>
            </a:extLst>
          </p:cNvPr>
          <p:cNvSpPr/>
          <p:nvPr/>
        </p:nvSpPr>
        <p:spPr>
          <a:xfrm rot="5400000">
            <a:off x="4940087" y="3895478"/>
            <a:ext cx="187890" cy="5245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45467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52CC1A-25FB-4E07-92C6-CE9571AAEBCE}"/>
              </a:ext>
            </a:extLst>
          </p:cNvPr>
          <p:cNvPicPr>
            <a:picLocks noChangeAspect="1"/>
          </p:cNvPicPr>
          <p:nvPr/>
        </p:nvPicPr>
        <p:blipFill>
          <a:blip r:embed="rId3"/>
          <a:stretch>
            <a:fillRect/>
          </a:stretch>
        </p:blipFill>
        <p:spPr>
          <a:xfrm>
            <a:off x="434304" y="2136812"/>
            <a:ext cx="2819400" cy="25431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120</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and Exporting Users</a:t>
            </a:r>
          </a:p>
        </p:txBody>
      </p:sp>
      <p:pic>
        <p:nvPicPr>
          <p:cNvPr id="5" name="Picture 4">
            <a:extLst>
              <a:ext uri="{FF2B5EF4-FFF2-40B4-BE49-F238E27FC236}">
                <a16:creationId xmlns:a16="http://schemas.microsoft.com/office/drawing/2014/main" id="{F2E49957-1B2A-4591-A9B1-F2753B78EACB}"/>
              </a:ext>
            </a:extLst>
          </p:cNvPr>
          <p:cNvPicPr>
            <a:picLocks noChangeAspect="1"/>
          </p:cNvPicPr>
          <p:nvPr/>
        </p:nvPicPr>
        <p:blipFill>
          <a:blip r:embed="rId4"/>
          <a:stretch>
            <a:fillRect/>
          </a:stretch>
        </p:blipFill>
        <p:spPr>
          <a:xfrm>
            <a:off x="4125260" y="988601"/>
            <a:ext cx="6817783" cy="295798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9FE728E-E961-4585-A554-B0F7EB66FF5C}"/>
              </a:ext>
            </a:extLst>
          </p:cNvPr>
          <p:cNvPicPr>
            <a:picLocks noChangeAspect="1"/>
          </p:cNvPicPr>
          <p:nvPr/>
        </p:nvPicPr>
        <p:blipFill>
          <a:blip r:embed="rId5"/>
          <a:stretch>
            <a:fillRect/>
          </a:stretch>
        </p:blipFill>
        <p:spPr>
          <a:xfrm>
            <a:off x="3350969" y="2963391"/>
            <a:ext cx="8366367" cy="312420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F529D7C-4C11-42EC-887C-84AA72F20559}"/>
              </a:ext>
            </a:extLst>
          </p:cNvPr>
          <p:cNvPicPr>
            <a:picLocks noChangeAspect="1"/>
          </p:cNvPicPr>
          <p:nvPr/>
        </p:nvPicPr>
        <p:blipFill>
          <a:blip r:embed="rId6"/>
          <a:stretch>
            <a:fillRect/>
          </a:stretch>
        </p:blipFill>
        <p:spPr>
          <a:xfrm>
            <a:off x="4900890" y="4539426"/>
            <a:ext cx="6665785" cy="197599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0596CD5-46D5-40C1-988B-085FA453C772}"/>
              </a:ext>
            </a:extLst>
          </p:cNvPr>
          <p:cNvSpPr/>
          <p:nvPr/>
        </p:nvSpPr>
        <p:spPr>
          <a:xfrm>
            <a:off x="984915" y="4230433"/>
            <a:ext cx="2036974" cy="308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20701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FC930F-0B15-98E7-456D-42673E582BFE}"/>
              </a:ext>
            </a:extLst>
          </p:cNvPr>
          <p:cNvPicPr>
            <a:picLocks noChangeAspect="1"/>
          </p:cNvPicPr>
          <p:nvPr/>
        </p:nvPicPr>
        <p:blipFill>
          <a:blip r:embed="rId3"/>
          <a:stretch>
            <a:fillRect/>
          </a:stretch>
        </p:blipFill>
        <p:spPr>
          <a:xfrm>
            <a:off x="4862180" y="1562833"/>
            <a:ext cx="4028576" cy="2277290"/>
          </a:xfrm>
          <a:prstGeom prst="rect">
            <a:avLst/>
          </a:prstGeom>
        </p:spPr>
      </p:pic>
      <p:pic>
        <p:nvPicPr>
          <p:cNvPr id="18" name="Picture 17">
            <a:extLst>
              <a:ext uri="{FF2B5EF4-FFF2-40B4-BE49-F238E27FC236}">
                <a16:creationId xmlns:a16="http://schemas.microsoft.com/office/drawing/2014/main" id="{3EFCE18D-3DE0-4C8A-897C-48BC40B7F3D8}"/>
              </a:ext>
            </a:extLst>
          </p:cNvPr>
          <p:cNvPicPr>
            <a:picLocks noChangeAspect="1"/>
          </p:cNvPicPr>
          <p:nvPr/>
        </p:nvPicPr>
        <p:blipFill>
          <a:blip r:embed="rId4"/>
          <a:stretch>
            <a:fillRect/>
          </a:stretch>
        </p:blipFill>
        <p:spPr>
          <a:xfrm>
            <a:off x="434304" y="1799943"/>
            <a:ext cx="2762250" cy="3533775"/>
          </a:xfrm>
          <a:prstGeom prst="rect">
            <a:avLst/>
          </a:prstGeom>
        </p:spPr>
      </p:pic>
      <p:sp>
        <p:nvSpPr>
          <p:cNvPr id="14" name="Slide Number Placeholder 13"/>
          <p:cNvSpPr>
            <a:spLocks noGrp="1"/>
          </p:cNvSpPr>
          <p:nvPr>
            <p:ph type="sldNum" sz="quarter" idx="12"/>
          </p:nvPr>
        </p:nvSpPr>
        <p:spPr/>
        <p:txBody>
          <a:bodyPr/>
          <a:lstStyle/>
          <a:p>
            <a:fld id="{C26AAFF7-C4D7-4A72-B8FA-A17532192431}" type="slidenum">
              <a:rPr lang="en-US" smtClean="0"/>
              <a:pPr/>
              <a:t>121</a:t>
            </a:fld>
            <a:endParaRPr lang="en-US" dirty="0"/>
          </a:p>
        </p:txBody>
      </p:sp>
      <p:sp>
        <p:nvSpPr>
          <p:cNvPr id="9" name="TextBox 8">
            <a:extLst>
              <a:ext uri="{FF2B5EF4-FFF2-40B4-BE49-F238E27FC236}">
                <a16:creationId xmlns:a16="http://schemas.microsoft.com/office/drawing/2014/main" id="{2870CE56-E8E0-4126-85C5-1D00E42B80F9}"/>
              </a:ext>
            </a:extLst>
          </p:cNvPr>
          <p:cNvSpPr txBox="1"/>
          <p:nvPr/>
        </p:nvSpPr>
        <p:spPr>
          <a:xfrm>
            <a:off x="3396668" y="4661660"/>
            <a:ext cx="835436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a:t>If the upload file includes </a:t>
            </a:r>
            <a:r>
              <a:rPr lang="en-US" sz="1600" u="sng" dirty="0"/>
              <a:t>two rows </a:t>
            </a:r>
            <a:r>
              <a:rPr lang="en-US" sz="1600" dirty="0"/>
              <a:t>specifying </a:t>
            </a:r>
            <a:r>
              <a:rPr lang="en-US" sz="1600" i="1" dirty="0"/>
              <a:t>different grades </a:t>
            </a:r>
            <a:r>
              <a:rPr lang="en-US" sz="1600" dirty="0"/>
              <a:t>for the </a:t>
            </a:r>
            <a:r>
              <a:rPr lang="en-US" sz="1600" b="1" dirty="0"/>
              <a:t>same student </a:t>
            </a:r>
            <a:r>
              <a:rPr lang="en-US" sz="1600" dirty="0"/>
              <a:t>and </a:t>
            </a:r>
            <a:r>
              <a:rPr lang="en-US" sz="1600" b="1" dirty="0"/>
              <a:t>subject</a:t>
            </a:r>
            <a:r>
              <a:rPr lang="en-US" sz="1600" dirty="0"/>
              <a:t>, then </a:t>
            </a:r>
            <a:r>
              <a:rPr lang="en-US" sz="1600" dirty="0">
                <a:highlight>
                  <a:srgbClr val="FFFF00"/>
                </a:highlight>
              </a:rPr>
              <a:t>both grades will be set up as interim grades </a:t>
            </a:r>
            <a:r>
              <a:rPr lang="en-US" sz="1600" dirty="0"/>
              <a:t>for the student’s subject.</a:t>
            </a:r>
          </a:p>
          <a:p>
            <a:pPr marL="285750" indent="-285750">
              <a:buFont typeface="Wingdings" panose="05000000000000000000" pitchFamily="2" charset="2"/>
              <a:buChar char="§"/>
            </a:pPr>
            <a:r>
              <a:rPr lang="en-US" sz="1600" dirty="0"/>
              <a:t>If the upload file includes </a:t>
            </a:r>
            <a:r>
              <a:rPr lang="en-US" sz="1600" u="sng" dirty="0"/>
              <a:t>two rows</a:t>
            </a:r>
            <a:r>
              <a:rPr lang="en-US" sz="1600" dirty="0"/>
              <a:t> for the </a:t>
            </a:r>
            <a:r>
              <a:rPr lang="en-US" sz="1600" b="1" dirty="0"/>
              <a:t>same student </a:t>
            </a:r>
            <a:r>
              <a:rPr lang="en-US" sz="1600" dirty="0"/>
              <a:t>and </a:t>
            </a:r>
            <a:r>
              <a:rPr lang="en-US" sz="1600" b="1" dirty="0"/>
              <a:t>subject</a:t>
            </a:r>
            <a:r>
              <a:rPr lang="en-US" sz="1600" dirty="0"/>
              <a:t> and the </a:t>
            </a:r>
            <a:r>
              <a:rPr lang="en-US" sz="1600" i="1" dirty="0"/>
              <a:t>second row has a value “None”</a:t>
            </a:r>
            <a:r>
              <a:rPr lang="en-US" sz="1600" dirty="0"/>
              <a:t>, then </a:t>
            </a:r>
            <a:r>
              <a:rPr lang="en-US" sz="1600" dirty="0">
                <a:highlight>
                  <a:srgbClr val="FFFF00"/>
                </a:highlight>
              </a:rPr>
              <a:t>all interim grades </a:t>
            </a:r>
            <a:r>
              <a:rPr lang="en-US" sz="1600" dirty="0"/>
              <a:t>established for the student’s subject up to that point </a:t>
            </a:r>
            <a:r>
              <a:rPr lang="en-US" sz="1600" dirty="0">
                <a:highlight>
                  <a:srgbClr val="FFFF00"/>
                </a:highlight>
              </a:rPr>
              <a:t>will be removed</a:t>
            </a:r>
            <a:r>
              <a:rPr lang="en-US" sz="1600" dirty="0"/>
              <a:t>.</a:t>
            </a:r>
          </a:p>
          <a:p>
            <a:pPr marL="285750" indent="-285750">
              <a:buFont typeface="Wingdings" panose="05000000000000000000" pitchFamily="2" charset="2"/>
              <a:buChar char="§"/>
            </a:pPr>
            <a:r>
              <a:rPr lang="en-US" sz="1600" dirty="0"/>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2" name="Title 1"/>
          <p:cNvSpPr>
            <a:spLocks noGrp="1"/>
          </p:cNvSpPr>
          <p:nvPr>
            <p:ph type="title"/>
          </p:nvPr>
        </p:nvSpPr>
        <p:spPr>
          <a:xfrm>
            <a:off x="434304" y="0"/>
            <a:ext cx="10515600" cy="988601"/>
          </a:xfrm>
        </p:spPr>
        <p:txBody>
          <a:bodyPr>
            <a:noAutofit/>
          </a:bodyPr>
          <a:lstStyle/>
          <a:p>
            <a:r>
              <a:rPr lang="en-US" sz="3600" dirty="0"/>
              <a:t>Upload</a:t>
            </a:r>
            <a:r>
              <a:rPr lang="en-US" dirty="0"/>
              <a:t> Students</a:t>
            </a:r>
            <a:br>
              <a:rPr lang="en-US" dirty="0"/>
            </a:br>
            <a:r>
              <a:rPr lang="en-US" sz="3600" dirty="0"/>
              <a:t>Interim</a:t>
            </a:r>
            <a:r>
              <a:rPr lang="en-US" dirty="0"/>
              <a:t> Testing Grade </a:t>
            </a:r>
          </a:p>
        </p:txBody>
      </p:sp>
      <p:pic>
        <p:nvPicPr>
          <p:cNvPr id="7" name="Picture 6">
            <a:extLst>
              <a:ext uri="{FF2B5EF4-FFF2-40B4-BE49-F238E27FC236}">
                <a16:creationId xmlns:a16="http://schemas.microsoft.com/office/drawing/2014/main" id="{3759E23A-FD85-48A5-BA8F-20A78F5776D6}"/>
              </a:ext>
            </a:extLst>
          </p:cNvPr>
          <p:cNvPicPr>
            <a:picLocks noChangeAspect="1"/>
          </p:cNvPicPr>
          <p:nvPr/>
        </p:nvPicPr>
        <p:blipFill>
          <a:blip r:embed="rId5"/>
          <a:stretch>
            <a:fillRect/>
          </a:stretch>
        </p:blipFill>
        <p:spPr>
          <a:xfrm>
            <a:off x="4426570" y="3865088"/>
            <a:ext cx="6056679" cy="731253"/>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5A80976D-E9BB-4E38-8BE0-E003FB461BE6}"/>
              </a:ext>
            </a:extLst>
          </p:cNvPr>
          <p:cNvSpPr/>
          <p:nvPr/>
        </p:nvSpPr>
        <p:spPr>
          <a:xfrm flipV="1">
            <a:off x="982419" y="4661660"/>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8178063-8780-4259-8D88-9EEEAFE598D9}"/>
              </a:ext>
            </a:extLst>
          </p:cNvPr>
          <p:cNvSpPr/>
          <p:nvPr/>
        </p:nvSpPr>
        <p:spPr>
          <a:xfrm>
            <a:off x="5692104" y="3251515"/>
            <a:ext cx="1059185" cy="4471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DFEA7C2-16FC-4C21-AE8B-65B5793BF928}"/>
              </a:ext>
            </a:extLst>
          </p:cNvPr>
          <p:cNvSpPr/>
          <p:nvPr/>
        </p:nvSpPr>
        <p:spPr>
          <a:xfrm rot="5400000">
            <a:off x="7686952" y="3459147"/>
            <a:ext cx="1001635" cy="2949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1E8962C-80BD-F800-5EB4-B1C4DCAF35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0970" y="1078743"/>
            <a:ext cx="7248934" cy="4640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68725962-A969-4B6C-8D5D-206725C13392}"/>
              </a:ext>
            </a:extLst>
          </p:cNvPr>
          <p:cNvSpPr/>
          <p:nvPr/>
        </p:nvSpPr>
        <p:spPr>
          <a:xfrm>
            <a:off x="9148208" y="1158935"/>
            <a:ext cx="612996" cy="3838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5443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122</a:t>
            </a:fld>
            <a:endParaRPr lang="en-US" dirty="0"/>
          </a:p>
        </p:txBody>
      </p:sp>
      <p:pic>
        <p:nvPicPr>
          <p:cNvPr id="10" name="Picture 9" descr="The image displays the &quot;Help&quot; option of the TIDE banner in between text." title="Troubleshooting Tips for Uploading Files"/>
          <p:cNvPicPr>
            <a:picLocks noChangeAspect="1"/>
          </p:cNvPicPr>
          <p:nvPr/>
        </p:nvPicPr>
        <p:blipFill>
          <a:blip r:embed="rId3"/>
          <a:stretch>
            <a:fillRect/>
          </a:stretch>
        </p:blipFill>
        <p:spPr>
          <a:xfrm>
            <a:off x="6392015" y="4226139"/>
            <a:ext cx="554784" cy="237765"/>
          </a:xfrm>
          <a:prstGeom prst="rect">
            <a:avLst/>
          </a:prstGeom>
        </p:spPr>
      </p:pic>
      <p:sp>
        <p:nvSpPr>
          <p:cNvPr id="9" name="Content Placeholder 10"/>
          <p:cNvSpPr txBox="1">
            <a:spLocks/>
          </p:cNvSpPr>
          <p:nvPr/>
        </p:nvSpPr>
        <p:spPr bwMode="gray">
          <a:xfrm>
            <a:off x="1692543" y="1302778"/>
            <a:ext cx="8224699" cy="52755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lang="en-US" sz="1900" dirty="0">
              <a:solidFill>
                <a:schemeClr val="tx1"/>
              </a:solidFill>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lang="en-US" sz="1900" dirty="0">
              <a:solidFill>
                <a:schemeClr val="tx1"/>
              </a:solidFill>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leading zeros are maintained in the files by formatting all numeric fields/cells in TEXT format. </a:t>
            </a:r>
            <a:r>
              <a:rPr kumimoji="0" lang="en-US" sz="1900" b="1" i="0" u="none" strike="noStrike" kern="1200" cap="none" spc="0" normalizeH="0" baseline="0" noProof="0" dirty="0">
                <a:ln>
                  <a:noFill/>
                </a:ln>
                <a:solidFill>
                  <a:schemeClr val="tx1"/>
                </a:solidFill>
                <a:effectLst/>
                <a:uLnTx/>
                <a:uFillTx/>
                <a:latin typeface="Arial"/>
              </a:rPr>
              <a:t>NOTE: </a:t>
            </a:r>
            <a:r>
              <a:rPr kumimoji="0" lang="en-US" sz="1900" b="0" i="0" u="none" strike="noStrike" kern="1200" cap="none" spc="0" normalizeH="0" baseline="0" noProof="0" dirty="0">
                <a:ln>
                  <a:noFill/>
                </a:ln>
                <a:solidFill>
                  <a:schemeClr val="tx1"/>
                </a:solidFill>
                <a:effectLst/>
                <a:uLnTx/>
                <a:uFillTx/>
                <a:latin typeface="Arial"/>
              </a:rPr>
              <a:t>If the original document is a CSV file, opening the document in Excel will cause the leading zeros to be wiped out. To retain them, continue to open the file using CSV format.</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values contain only the acceptable values for the field you are trying to enter. When in doubt, select the             button in the </a:t>
            </a:r>
            <a:r>
              <a:rPr kumimoji="0" lang="en-US" sz="1900" b="1" i="0" u="none" strike="noStrike" kern="1200" cap="none" spc="0" normalizeH="0" baseline="0" noProof="0" dirty="0">
                <a:ln>
                  <a:noFill/>
                </a:ln>
                <a:solidFill>
                  <a:schemeClr val="tx1"/>
                </a:solidFill>
                <a:effectLst/>
                <a:uLnTx/>
                <a:uFillTx/>
                <a:latin typeface="Arial"/>
              </a:rPr>
              <a:t>Upload</a:t>
            </a:r>
            <a:r>
              <a:rPr kumimoji="0" lang="en-US" sz="1900" b="0" i="0" u="none" strike="noStrike" kern="1200" cap="none" spc="0" normalizeH="0" baseline="0" noProof="0" dirty="0">
                <a:ln>
                  <a:noFill/>
                </a:ln>
                <a:solidFill>
                  <a:schemeClr val="tx1"/>
                </a:solidFill>
                <a:effectLst/>
                <a:uLnTx/>
                <a:uFillTx/>
                <a:latin typeface="Arial"/>
              </a:rPr>
              <a:t> page or refer to the </a:t>
            </a:r>
            <a:r>
              <a:rPr lang="en-US" sz="1900" i="1" dirty="0">
                <a:solidFill>
                  <a:schemeClr val="tx1"/>
                </a:solidFill>
                <a:latin typeface="Arial"/>
              </a:rPr>
              <a:t>TIDE User </a:t>
            </a:r>
            <a:r>
              <a:rPr kumimoji="0" lang="en-US" sz="1900" b="0" i="1" u="none" strike="noStrike" kern="1200" cap="none" spc="0" normalizeH="0" baseline="0" noProof="0" dirty="0">
                <a:ln>
                  <a:noFill/>
                </a:ln>
                <a:solidFill>
                  <a:schemeClr val="tx1"/>
                </a:solidFill>
                <a:effectLst/>
                <a:uLnTx/>
                <a:uFillTx/>
                <a:latin typeface="Arial"/>
              </a:rPr>
              <a:t>Guide </a:t>
            </a:r>
            <a:r>
              <a:rPr kumimoji="0" lang="en-US" sz="1900" b="0" i="0" u="none" strike="noStrike" kern="1200" cap="none" spc="0" normalizeH="0" baseline="0" noProof="0" dirty="0">
                <a:ln>
                  <a:noFill/>
                </a:ln>
                <a:solidFill>
                  <a:schemeClr val="tx1"/>
                </a:solidFill>
                <a:effectLst/>
                <a:uLnTx/>
                <a:uFillTx/>
                <a:latin typeface="Arial"/>
              </a:rPr>
              <a:t>for a list of acceptable values.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8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it-IT"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fontScale="90000"/>
          </a:bodyPr>
          <a:lstStyle/>
          <a:p>
            <a:r>
              <a:rPr lang="en-US" dirty="0"/>
              <a:t>Troubleshooting Tips for Uploading</a:t>
            </a:r>
            <a:br>
              <a:rPr lang="en-US" dirty="0"/>
            </a:br>
            <a:r>
              <a:rPr lang="en-US" dirty="0"/>
              <a:t>Files</a:t>
            </a:r>
          </a:p>
        </p:txBody>
      </p:sp>
    </p:spTree>
    <p:extLst>
      <p:ext uri="{BB962C8B-B14F-4D97-AF65-F5344CB8AC3E}">
        <p14:creationId xmlns:p14="http://schemas.microsoft.com/office/powerpoint/2010/main" val="28036460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B24A35-D696-41B5-A8F0-7C4E6C9FA333}"/>
              </a:ext>
            </a:extLst>
          </p:cNvPr>
          <p:cNvPicPr>
            <a:picLocks noChangeAspect="1"/>
          </p:cNvPicPr>
          <p:nvPr/>
        </p:nvPicPr>
        <p:blipFill>
          <a:blip r:embed="rId3"/>
          <a:stretch>
            <a:fillRect/>
          </a:stretch>
        </p:blipFill>
        <p:spPr>
          <a:xfrm>
            <a:off x="434304" y="1799943"/>
            <a:ext cx="2762250" cy="35337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123</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Viewing and Exporting Students</a:t>
            </a:r>
          </a:p>
        </p:txBody>
      </p:sp>
      <p:pic>
        <p:nvPicPr>
          <p:cNvPr id="3" name="Picture 2">
            <a:extLst>
              <a:ext uri="{FF2B5EF4-FFF2-40B4-BE49-F238E27FC236}">
                <a16:creationId xmlns:a16="http://schemas.microsoft.com/office/drawing/2014/main" id="{E83818B3-F749-48C7-B055-8542F98EE0DE}"/>
              </a:ext>
            </a:extLst>
          </p:cNvPr>
          <p:cNvPicPr>
            <a:picLocks noChangeAspect="1"/>
          </p:cNvPicPr>
          <p:nvPr/>
        </p:nvPicPr>
        <p:blipFill>
          <a:blip r:embed="rId4"/>
          <a:stretch>
            <a:fillRect/>
          </a:stretch>
        </p:blipFill>
        <p:spPr>
          <a:xfrm>
            <a:off x="3898422" y="1079827"/>
            <a:ext cx="7337414" cy="549850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7A21E1A-0280-4C93-9D2D-791D73ECC415}"/>
              </a:ext>
            </a:extLst>
          </p:cNvPr>
          <p:cNvSpPr/>
          <p:nvPr/>
        </p:nvSpPr>
        <p:spPr>
          <a:xfrm>
            <a:off x="868482" y="4897384"/>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AE72ACD-8D48-4BB3-B87E-4DA46AF7C3E3}"/>
              </a:ext>
            </a:extLst>
          </p:cNvPr>
          <p:cNvSpPr/>
          <p:nvPr/>
        </p:nvSpPr>
        <p:spPr>
          <a:xfrm>
            <a:off x="4111409" y="2992577"/>
            <a:ext cx="1420147"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A8197E-2A23-4C8C-99DC-518F4880CDD6}"/>
              </a:ext>
            </a:extLst>
          </p:cNvPr>
          <p:cNvSpPr/>
          <p:nvPr/>
        </p:nvSpPr>
        <p:spPr>
          <a:xfrm rot="10800000">
            <a:off x="8147616" y="620822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62371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E64269-A640-9C15-357B-94C480A217C9}"/>
              </a:ext>
            </a:extLst>
          </p:cNvPr>
          <p:cNvPicPr>
            <a:picLocks noChangeAspect="1"/>
          </p:cNvPicPr>
          <p:nvPr/>
        </p:nvPicPr>
        <p:blipFill>
          <a:blip r:embed="rId3"/>
          <a:stretch>
            <a:fillRect/>
          </a:stretch>
        </p:blipFill>
        <p:spPr>
          <a:xfrm>
            <a:off x="4054929" y="1736590"/>
            <a:ext cx="7619804" cy="4508013"/>
          </a:xfrm>
          <a:prstGeom prst="rect">
            <a:avLst/>
          </a:prstGeom>
        </p:spPr>
      </p:pic>
      <p:pic>
        <p:nvPicPr>
          <p:cNvPr id="7" name="Picture 6">
            <a:extLst>
              <a:ext uri="{FF2B5EF4-FFF2-40B4-BE49-F238E27FC236}">
                <a16:creationId xmlns:a16="http://schemas.microsoft.com/office/drawing/2014/main" id="{44DCBA88-E183-BD70-350A-67EE550B3E33}"/>
              </a:ext>
            </a:extLst>
          </p:cNvPr>
          <p:cNvPicPr>
            <a:picLocks noChangeAspect="1"/>
          </p:cNvPicPr>
          <p:nvPr/>
        </p:nvPicPr>
        <p:blipFill>
          <a:blip r:embed="rId4"/>
          <a:stretch>
            <a:fillRect/>
          </a:stretch>
        </p:blipFill>
        <p:spPr>
          <a:xfrm>
            <a:off x="6424576" y="2657138"/>
            <a:ext cx="4887007" cy="2476846"/>
          </a:xfrm>
          <a:prstGeom prst="rect">
            <a:avLst/>
          </a:prstGeom>
        </p:spPr>
      </p:pic>
      <p:pic>
        <p:nvPicPr>
          <p:cNvPr id="13" name="Picture 12">
            <a:extLst>
              <a:ext uri="{FF2B5EF4-FFF2-40B4-BE49-F238E27FC236}">
                <a16:creationId xmlns:a16="http://schemas.microsoft.com/office/drawing/2014/main" id="{7D65A5EE-49EA-49B1-B41D-0F2CD5AFDC53}"/>
              </a:ext>
            </a:extLst>
          </p:cNvPr>
          <p:cNvPicPr>
            <a:picLocks noChangeAspect="1"/>
          </p:cNvPicPr>
          <p:nvPr/>
        </p:nvPicPr>
        <p:blipFill>
          <a:blip r:embed="rId5"/>
          <a:stretch>
            <a:fillRect/>
          </a:stretch>
        </p:blipFill>
        <p:spPr>
          <a:xfrm>
            <a:off x="495501" y="1898539"/>
            <a:ext cx="2762250" cy="35337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124</a:t>
            </a:fld>
            <a:endParaRPr lang="en-US" dirty="0"/>
          </a:p>
        </p:txBody>
      </p:sp>
      <p:sp>
        <p:nvSpPr>
          <p:cNvPr id="2" name="Title 1"/>
          <p:cNvSpPr>
            <a:spLocks noGrp="1"/>
          </p:cNvSpPr>
          <p:nvPr>
            <p:ph type="title"/>
          </p:nvPr>
        </p:nvSpPr>
        <p:spPr>
          <a:xfrm>
            <a:off x="434304" y="0"/>
            <a:ext cx="10515600" cy="988601"/>
          </a:xfrm>
        </p:spPr>
        <p:txBody>
          <a:bodyPr/>
          <a:lstStyle/>
          <a:p>
            <a:r>
              <a:rPr lang="en-US" dirty="0"/>
              <a:t>Searching for Students</a:t>
            </a:r>
          </a:p>
        </p:txBody>
      </p:sp>
      <p:sp>
        <p:nvSpPr>
          <p:cNvPr id="6" name="Rectangle 5">
            <a:extLst>
              <a:ext uri="{FF2B5EF4-FFF2-40B4-BE49-F238E27FC236}">
                <a16:creationId xmlns:a16="http://schemas.microsoft.com/office/drawing/2014/main" id="{524EE72F-65FF-42E8-8BAB-78E6EE17443B}"/>
              </a:ext>
            </a:extLst>
          </p:cNvPr>
          <p:cNvSpPr/>
          <p:nvPr/>
        </p:nvSpPr>
        <p:spPr>
          <a:xfrm>
            <a:off x="1018252" y="4985066"/>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82BD60-3734-4E16-A520-5EAAE54B7DDC}"/>
              </a:ext>
            </a:extLst>
          </p:cNvPr>
          <p:cNvSpPr/>
          <p:nvPr/>
        </p:nvSpPr>
        <p:spPr>
          <a:xfrm>
            <a:off x="4052711" y="3015878"/>
            <a:ext cx="1828800" cy="517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355F59-720F-40D3-8808-17B759E49F5C}"/>
              </a:ext>
            </a:extLst>
          </p:cNvPr>
          <p:cNvSpPr/>
          <p:nvPr/>
        </p:nvSpPr>
        <p:spPr>
          <a:xfrm>
            <a:off x="6713034" y="4482790"/>
            <a:ext cx="4236870" cy="502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5A8A2A0-CFCF-4FE6-B958-C5252CF43C2A}"/>
              </a:ext>
            </a:extLst>
          </p:cNvPr>
          <p:cNvSpPr/>
          <p:nvPr/>
        </p:nvSpPr>
        <p:spPr>
          <a:xfrm>
            <a:off x="3303055" y="203103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78CD672-AEFF-4FB5-ABEE-4B268FCD3EE7}"/>
              </a:ext>
            </a:extLst>
          </p:cNvPr>
          <p:cNvSpPr/>
          <p:nvPr/>
        </p:nvSpPr>
        <p:spPr>
          <a:xfrm>
            <a:off x="3511864" y="512141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89127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8C34AD-0880-45C2-A747-9AC90BB7898D}"/>
              </a:ext>
            </a:extLst>
          </p:cNvPr>
          <p:cNvPicPr>
            <a:picLocks noChangeAspect="1"/>
          </p:cNvPicPr>
          <p:nvPr/>
        </p:nvPicPr>
        <p:blipFill>
          <a:blip r:embed="rId3"/>
          <a:stretch>
            <a:fillRect/>
          </a:stretch>
        </p:blipFill>
        <p:spPr>
          <a:xfrm>
            <a:off x="3675415" y="1193723"/>
            <a:ext cx="7825316" cy="447055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1287551-329C-EA4D-6AA6-513D8B36BB0A}"/>
              </a:ext>
            </a:extLst>
          </p:cNvPr>
          <p:cNvPicPr>
            <a:picLocks noChangeAspect="1"/>
          </p:cNvPicPr>
          <p:nvPr/>
        </p:nvPicPr>
        <p:blipFill>
          <a:blip r:embed="rId4"/>
          <a:stretch>
            <a:fillRect/>
          </a:stretch>
        </p:blipFill>
        <p:spPr>
          <a:xfrm>
            <a:off x="222095" y="4114800"/>
            <a:ext cx="4317179" cy="2425082"/>
          </a:xfrm>
          <a:prstGeom prst="rect">
            <a:avLst/>
          </a:prstGeom>
        </p:spPr>
      </p:pic>
      <p:pic>
        <p:nvPicPr>
          <p:cNvPr id="5" name="Picture 4">
            <a:extLst>
              <a:ext uri="{FF2B5EF4-FFF2-40B4-BE49-F238E27FC236}">
                <a16:creationId xmlns:a16="http://schemas.microsoft.com/office/drawing/2014/main" id="{4094E756-4AC2-4076-9E68-51195658ACF6}"/>
              </a:ext>
            </a:extLst>
          </p:cNvPr>
          <p:cNvPicPr>
            <a:picLocks noChangeAspect="1"/>
          </p:cNvPicPr>
          <p:nvPr/>
        </p:nvPicPr>
        <p:blipFill>
          <a:blip r:embed="rId5"/>
          <a:stretch>
            <a:fillRect/>
          </a:stretch>
        </p:blipFill>
        <p:spPr>
          <a:xfrm>
            <a:off x="344009" y="1984625"/>
            <a:ext cx="2886075" cy="847725"/>
          </a:xfrm>
          <a:prstGeom prst="rect">
            <a:avLst/>
          </a:prstGeom>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125</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Test Settings and Tools</a:t>
            </a:r>
          </a:p>
        </p:txBody>
      </p:sp>
      <p:sp>
        <p:nvSpPr>
          <p:cNvPr id="7" name="Rectangle 6">
            <a:extLst>
              <a:ext uri="{FF2B5EF4-FFF2-40B4-BE49-F238E27FC236}">
                <a16:creationId xmlns:a16="http://schemas.microsoft.com/office/drawing/2014/main" id="{573186B2-779F-4A11-8B75-DD65042CB6AB}"/>
              </a:ext>
            </a:extLst>
          </p:cNvPr>
          <p:cNvSpPr/>
          <p:nvPr/>
        </p:nvSpPr>
        <p:spPr>
          <a:xfrm>
            <a:off x="871495" y="2408487"/>
            <a:ext cx="2255526" cy="321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90C3DC-D96F-4A54-93DD-A372F9F2276F}"/>
              </a:ext>
            </a:extLst>
          </p:cNvPr>
          <p:cNvSpPr/>
          <p:nvPr/>
        </p:nvSpPr>
        <p:spPr>
          <a:xfrm>
            <a:off x="3862564" y="2740377"/>
            <a:ext cx="1183569" cy="273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0AC314B8-269F-4263-96BE-8D0F23FF5353}"/>
              </a:ext>
            </a:extLst>
          </p:cNvPr>
          <p:cNvSpPr/>
          <p:nvPr/>
        </p:nvSpPr>
        <p:spPr>
          <a:xfrm rot="10800000">
            <a:off x="8140735" y="528917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982D4D28-632C-41C2-B2DB-310508A9220E}"/>
              </a:ext>
            </a:extLst>
          </p:cNvPr>
          <p:cNvSpPr/>
          <p:nvPr/>
        </p:nvSpPr>
        <p:spPr>
          <a:xfrm>
            <a:off x="721803" y="602067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1E35A8B-3D3C-4A0F-AB0E-42AC6EE0E93D}"/>
              </a:ext>
            </a:extLst>
          </p:cNvPr>
          <p:cNvSpPr/>
          <p:nvPr/>
        </p:nvSpPr>
        <p:spPr>
          <a:xfrm rot="10800000">
            <a:off x="4072337" y="546554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84702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126</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Secure Test Materials</a:t>
            </a:r>
          </a:p>
        </p:txBody>
      </p:sp>
      <p:pic>
        <p:nvPicPr>
          <p:cNvPr id="3" name="Picture 2">
            <a:extLst>
              <a:ext uri="{FF2B5EF4-FFF2-40B4-BE49-F238E27FC236}">
                <a16:creationId xmlns:a16="http://schemas.microsoft.com/office/drawing/2014/main" id="{8A8DA146-1B48-45C6-AF76-610002668447}"/>
              </a:ext>
            </a:extLst>
          </p:cNvPr>
          <p:cNvPicPr>
            <a:picLocks noChangeAspect="1"/>
          </p:cNvPicPr>
          <p:nvPr/>
        </p:nvPicPr>
        <p:blipFill>
          <a:blip r:embed="rId3"/>
          <a:stretch>
            <a:fillRect/>
          </a:stretch>
        </p:blipFill>
        <p:spPr>
          <a:xfrm>
            <a:off x="442819" y="1370494"/>
            <a:ext cx="2766773" cy="902209"/>
          </a:xfrm>
          <a:prstGeom prst="rect">
            <a:avLst/>
          </a:prstGeom>
          <a:ln>
            <a:noFill/>
          </a:ln>
          <a:effectLst>
            <a:outerShdw blurRad="292100" dist="139700" dir="2700000" algn="tl" rotWithShape="0">
              <a:srgbClr val="333333">
                <a:alpha val="65000"/>
              </a:srgbClr>
            </a:outerShdw>
          </a:effectLst>
        </p:spPr>
      </p:pic>
      <p:sp>
        <p:nvSpPr>
          <p:cNvPr id="5" name="Arrow: Bent-Up 4">
            <a:extLst>
              <a:ext uri="{FF2B5EF4-FFF2-40B4-BE49-F238E27FC236}">
                <a16:creationId xmlns:a16="http://schemas.microsoft.com/office/drawing/2014/main" id="{A9A68DDD-7A5C-40D9-9399-50AB2993F7F3}"/>
              </a:ext>
            </a:extLst>
          </p:cNvPr>
          <p:cNvSpPr/>
          <p:nvPr/>
        </p:nvSpPr>
        <p:spPr>
          <a:xfrm rot="5400000">
            <a:off x="2164514" y="2018308"/>
            <a:ext cx="1276267" cy="1785058"/>
          </a:xfrm>
          <a:prstGeom prst="ben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1B25390-5C7A-34A5-FDC0-387C44C7059E}"/>
              </a:ext>
            </a:extLst>
          </p:cNvPr>
          <p:cNvGrpSpPr>
            <a:grpSpLocks noChangeAspect="1"/>
          </p:cNvGrpSpPr>
          <p:nvPr/>
        </p:nvGrpSpPr>
        <p:grpSpPr>
          <a:xfrm>
            <a:off x="3802565" y="2023333"/>
            <a:ext cx="8255620" cy="3774734"/>
            <a:chOff x="1780031" y="1802039"/>
            <a:chExt cx="8631936" cy="3946797"/>
          </a:xfrm>
        </p:grpSpPr>
        <p:pic>
          <p:nvPicPr>
            <p:cNvPr id="7" name="Picture 6" descr="A screenshot of a computer&#10;&#10;Description automatically generated">
              <a:extLst>
                <a:ext uri="{FF2B5EF4-FFF2-40B4-BE49-F238E27FC236}">
                  <a16:creationId xmlns:a16="http://schemas.microsoft.com/office/drawing/2014/main" id="{D0BD7AEB-EB3D-C871-428B-62BE46750926}"/>
                </a:ext>
              </a:extLst>
            </p:cNvPr>
            <p:cNvPicPr>
              <a:picLocks noChangeAspect="1"/>
            </p:cNvPicPr>
            <p:nvPr/>
          </p:nvPicPr>
          <p:blipFill rotWithShape="1">
            <a:blip r:embed="rId4">
              <a:extLst>
                <a:ext uri="{28A0092B-C50C-407E-A947-70E740481C1C}">
                  <a14:useLocalDpi xmlns:a14="http://schemas.microsoft.com/office/drawing/2010/main" val="0"/>
                </a:ext>
              </a:extLst>
            </a:blip>
            <a:srcRect b="17698"/>
            <a:stretch/>
          </p:blipFill>
          <p:spPr>
            <a:xfrm>
              <a:off x="1780031" y="1802039"/>
              <a:ext cx="8631936" cy="394679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1EF3BEB-6733-719D-8456-41FBAD5D896A}"/>
                </a:ext>
              </a:extLst>
            </p:cNvPr>
            <p:cNvPicPr>
              <a:picLocks noChangeAspect="1"/>
            </p:cNvPicPr>
            <p:nvPr/>
          </p:nvPicPr>
          <p:blipFill>
            <a:blip r:embed="rId5"/>
            <a:stretch>
              <a:fillRect/>
            </a:stretch>
          </p:blipFill>
          <p:spPr>
            <a:xfrm>
              <a:off x="5753173" y="1802039"/>
              <a:ext cx="676201" cy="276191"/>
            </a:xfrm>
            <a:prstGeom prst="rect">
              <a:avLst/>
            </a:prstGeom>
          </p:spPr>
        </p:pic>
      </p:grpSp>
    </p:spTree>
    <p:extLst>
      <p:ext uri="{BB962C8B-B14F-4D97-AF65-F5344CB8AC3E}">
        <p14:creationId xmlns:p14="http://schemas.microsoft.com/office/powerpoint/2010/main" val="9386225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9BCE-C177-4073-BAB7-A975B9FE176E}"/>
              </a:ext>
            </a:extLst>
          </p:cNvPr>
          <p:cNvSpPr>
            <a:spLocks noGrp="1"/>
          </p:cNvSpPr>
          <p:nvPr>
            <p:ph type="title"/>
          </p:nvPr>
        </p:nvSpPr>
        <p:spPr/>
        <p:txBody>
          <a:bodyPr/>
          <a:lstStyle/>
          <a:p>
            <a:r>
              <a:rPr lang="en-US" dirty="0"/>
              <a:t>Administering Tests</a:t>
            </a:r>
          </a:p>
        </p:txBody>
      </p:sp>
      <p:sp>
        <p:nvSpPr>
          <p:cNvPr id="4" name="Slide Number Placeholder 3">
            <a:extLst>
              <a:ext uri="{FF2B5EF4-FFF2-40B4-BE49-F238E27FC236}">
                <a16:creationId xmlns:a16="http://schemas.microsoft.com/office/drawing/2014/main" id="{269077CB-005B-4AB8-8A91-24C007D6E87A}"/>
              </a:ext>
            </a:extLst>
          </p:cNvPr>
          <p:cNvSpPr>
            <a:spLocks noGrp="1"/>
          </p:cNvSpPr>
          <p:nvPr>
            <p:ph type="sldNum" sz="quarter" idx="12"/>
          </p:nvPr>
        </p:nvSpPr>
        <p:spPr/>
        <p:txBody>
          <a:bodyPr/>
          <a:lstStyle/>
          <a:p>
            <a:fld id="{C26AAFF7-C4D7-4A72-B8FA-A17532192431}" type="slidenum">
              <a:rPr lang="en-US" smtClean="0"/>
              <a:pPr/>
              <a:t>127</a:t>
            </a:fld>
            <a:endParaRPr lang="en-US" dirty="0"/>
          </a:p>
        </p:txBody>
      </p:sp>
      <p:sp>
        <p:nvSpPr>
          <p:cNvPr id="6" name="Content Placeholder 5">
            <a:extLst>
              <a:ext uri="{FF2B5EF4-FFF2-40B4-BE49-F238E27FC236}">
                <a16:creationId xmlns:a16="http://schemas.microsoft.com/office/drawing/2014/main" id="{05FCF897-B0F9-4567-8E4A-C14E6B5F605F}"/>
              </a:ext>
            </a:extLst>
          </p:cNvPr>
          <p:cNvSpPr>
            <a:spLocks noGrp="1"/>
          </p:cNvSpPr>
          <p:nvPr>
            <p:ph idx="13"/>
          </p:nvPr>
        </p:nvSpPr>
        <p:spPr>
          <a:xfrm>
            <a:off x="713533" y="1127181"/>
            <a:ext cx="10515600" cy="4351338"/>
          </a:xfrm>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Monitoring test progress</a:t>
            </a:r>
          </a:p>
        </p:txBody>
      </p:sp>
    </p:spTree>
    <p:extLst>
      <p:ext uri="{BB962C8B-B14F-4D97-AF65-F5344CB8AC3E}">
        <p14:creationId xmlns:p14="http://schemas.microsoft.com/office/powerpoint/2010/main" val="6513491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556FC9-EB11-4234-9A41-10BBE10ED5B1}"/>
              </a:ext>
            </a:extLst>
          </p:cNvPr>
          <p:cNvPicPr>
            <a:picLocks noChangeAspect="1"/>
          </p:cNvPicPr>
          <p:nvPr/>
        </p:nvPicPr>
        <p:blipFill>
          <a:blip r:embed="rId3"/>
          <a:stretch>
            <a:fillRect/>
          </a:stretch>
        </p:blipFill>
        <p:spPr>
          <a:xfrm>
            <a:off x="255523" y="2252778"/>
            <a:ext cx="2606450" cy="246697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44891B5-6AD0-499F-A722-A890D1B10AC8}"/>
              </a:ext>
            </a:extLst>
          </p:cNvPr>
          <p:cNvPicPr>
            <a:picLocks noChangeAspect="1"/>
          </p:cNvPicPr>
          <p:nvPr/>
        </p:nvPicPr>
        <p:blipFill>
          <a:blip r:embed="rId4"/>
          <a:stretch>
            <a:fillRect/>
          </a:stretch>
        </p:blipFill>
        <p:spPr>
          <a:xfrm>
            <a:off x="3410552" y="1465789"/>
            <a:ext cx="5440718" cy="4040952"/>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128</a:t>
            </a:fld>
            <a:endParaRPr lang="en-US" dirty="0"/>
          </a:p>
        </p:txBody>
      </p:sp>
      <p:sp>
        <p:nvSpPr>
          <p:cNvPr id="15" name="TextBox 14" descr="Text box with the following information: Print from Student List">
            <a:extLst>
              <a:ext uri="{FF2B5EF4-FFF2-40B4-BE49-F238E27FC236}">
                <a16:creationId xmlns:a16="http://schemas.microsoft.com/office/drawing/2014/main" id="{8EF043AE-6E31-499D-9959-63E301E89E5B}"/>
              </a:ext>
            </a:extLst>
          </p:cNvPr>
          <p:cNvSpPr txBox="1"/>
          <p:nvPr/>
        </p:nvSpPr>
        <p:spPr>
          <a:xfrm>
            <a:off x="9624860" y="2426862"/>
            <a:ext cx="2489365" cy="707886"/>
          </a:xfrm>
          <a:prstGeom prst="rect">
            <a:avLst/>
          </a:prstGeom>
          <a:noFill/>
          <a:ln>
            <a:solidFill>
              <a:schemeClr val="bg1">
                <a:lumMod val="50000"/>
              </a:schemeClr>
            </a:solidFill>
          </a:ln>
          <a:effectLst/>
        </p:spPr>
        <p:txBody>
          <a:bodyPr wrap="square" rtlCol="0">
            <a:spAutoFit/>
          </a:bodyPr>
          <a:lstStyle/>
          <a:p>
            <a:r>
              <a:rPr lang="en-US" sz="2000" b="1" dirty="0"/>
              <a:t>Print from Student List</a:t>
            </a:r>
          </a:p>
        </p:txBody>
      </p:sp>
      <p:sp>
        <p:nvSpPr>
          <p:cNvPr id="2" name="Title 1"/>
          <p:cNvSpPr>
            <a:spLocks noGrp="1"/>
          </p:cNvSpPr>
          <p:nvPr>
            <p:ph type="title"/>
          </p:nvPr>
        </p:nvSpPr>
        <p:spPr>
          <a:xfrm>
            <a:off x="86662" y="25393"/>
            <a:ext cx="9884056" cy="988601"/>
          </a:xfrm>
        </p:spPr>
        <p:txBody>
          <a:bodyPr>
            <a:normAutofit fontScale="90000"/>
          </a:bodyPr>
          <a:lstStyle/>
          <a:p>
            <a:r>
              <a:rPr lang="en-US" dirty="0"/>
              <a:t>Print </a:t>
            </a:r>
            <a:r>
              <a:rPr lang="en-US" sz="4400" dirty="0"/>
              <a:t>Testing</a:t>
            </a:r>
            <a:r>
              <a:rPr lang="en-US" dirty="0"/>
              <a:t> Tickets Student Information</a:t>
            </a:r>
          </a:p>
        </p:txBody>
      </p:sp>
      <p:sp>
        <p:nvSpPr>
          <p:cNvPr id="10" name="Arrow: Right 9">
            <a:extLst>
              <a:ext uri="{FF2B5EF4-FFF2-40B4-BE49-F238E27FC236}">
                <a16:creationId xmlns:a16="http://schemas.microsoft.com/office/drawing/2014/main" id="{D8413A0A-0B11-4EC1-9E57-54244ECE8CBF}"/>
              </a:ext>
            </a:extLst>
          </p:cNvPr>
          <p:cNvSpPr/>
          <p:nvPr/>
        </p:nvSpPr>
        <p:spPr>
          <a:xfrm rot="10800000">
            <a:off x="8999562" y="2438044"/>
            <a:ext cx="554781" cy="387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7DEC88-057F-46FF-A9DE-4CA117E8CF27}"/>
              </a:ext>
            </a:extLst>
          </p:cNvPr>
          <p:cNvSpPr/>
          <p:nvPr/>
        </p:nvSpPr>
        <p:spPr>
          <a:xfrm>
            <a:off x="3410552" y="3607496"/>
            <a:ext cx="434938" cy="3350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E5A131-C03A-49E0-9B95-983C664F438A}"/>
              </a:ext>
            </a:extLst>
          </p:cNvPr>
          <p:cNvSpPr/>
          <p:nvPr/>
        </p:nvSpPr>
        <p:spPr>
          <a:xfrm>
            <a:off x="792260" y="4328045"/>
            <a:ext cx="1721551" cy="281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14483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129</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1)</a:t>
            </a:r>
          </a:p>
        </p:txBody>
      </p:sp>
      <p:pic>
        <p:nvPicPr>
          <p:cNvPr id="7" name="Picture 6">
            <a:extLst>
              <a:ext uri="{FF2B5EF4-FFF2-40B4-BE49-F238E27FC236}">
                <a16:creationId xmlns:a16="http://schemas.microsoft.com/office/drawing/2014/main" id="{CAF18DA5-43D5-49EA-8D6B-653BECEFBB63}"/>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4A949EC9-D508-4A73-A047-EEBEA4FAD19A}"/>
              </a:ext>
            </a:extLst>
          </p:cNvPr>
          <p:cNvPicPr>
            <a:picLocks noChangeAspect="1"/>
          </p:cNvPicPr>
          <p:nvPr/>
        </p:nvPicPr>
        <p:blipFill>
          <a:blip r:embed="rId4"/>
          <a:stretch>
            <a:fillRect/>
          </a:stretch>
        </p:blipFill>
        <p:spPr>
          <a:xfrm>
            <a:off x="7565143" y="1466850"/>
            <a:ext cx="3857625" cy="19621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792974F-F65F-47E1-9D52-2D90EB5D62DA}"/>
              </a:ext>
            </a:extLst>
          </p:cNvPr>
          <p:cNvPicPr>
            <a:picLocks noChangeAspect="1"/>
          </p:cNvPicPr>
          <p:nvPr/>
        </p:nvPicPr>
        <p:blipFill>
          <a:blip r:embed="rId5"/>
          <a:stretch>
            <a:fillRect/>
          </a:stretch>
        </p:blipFill>
        <p:spPr>
          <a:xfrm>
            <a:off x="7540277" y="3690589"/>
            <a:ext cx="3882492" cy="1956859"/>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A900E71C-EEB1-4C58-A58B-B5884C835348}"/>
              </a:ext>
            </a:extLst>
          </p:cNvPr>
          <p:cNvSpPr/>
          <p:nvPr/>
        </p:nvSpPr>
        <p:spPr>
          <a:xfrm rot="750971" flipV="1">
            <a:off x="1769475" y="3726136"/>
            <a:ext cx="6030040" cy="46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2A3FF8DF-5CCA-4284-A1E7-1A704F77DBB0}"/>
              </a:ext>
            </a:extLst>
          </p:cNvPr>
          <p:cNvSpPr/>
          <p:nvPr/>
        </p:nvSpPr>
        <p:spPr>
          <a:xfrm rot="160706" flipV="1">
            <a:off x="1834035" y="2500978"/>
            <a:ext cx="573506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865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D833F-66D8-4DB5-AF8A-0CCCB7A2A53A}"/>
              </a:ext>
            </a:extLst>
          </p:cNvPr>
          <p:cNvPicPr>
            <a:picLocks noChangeAspect="1"/>
          </p:cNvPicPr>
          <p:nvPr/>
        </p:nvPicPr>
        <p:blipFill>
          <a:blip r:embed="rId3"/>
          <a:stretch>
            <a:fillRect/>
          </a:stretch>
        </p:blipFill>
        <p:spPr>
          <a:xfrm>
            <a:off x="3849469" y="1003564"/>
            <a:ext cx="7724775" cy="295275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13</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Editing, and Exporting Users</a:t>
            </a:r>
          </a:p>
        </p:txBody>
      </p:sp>
      <p:pic>
        <p:nvPicPr>
          <p:cNvPr id="6" name="Picture 5">
            <a:extLst>
              <a:ext uri="{FF2B5EF4-FFF2-40B4-BE49-F238E27FC236}">
                <a16:creationId xmlns:a16="http://schemas.microsoft.com/office/drawing/2014/main" id="{4BCBD253-D33A-4C50-A52D-193AF786C9E8}"/>
              </a:ext>
            </a:extLst>
          </p:cNvPr>
          <p:cNvPicPr>
            <a:picLocks noChangeAspect="1"/>
          </p:cNvPicPr>
          <p:nvPr/>
        </p:nvPicPr>
        <p:blipFill>
          <a:blip r:embed="rId4"/>
          <a:stretch>
            <a:fillRect/>
          </a:stretch>
        </p:blipFill>
        <p:spPr>
          <a:xfrm>
            <a:off x="434305" y="1748815"/>
            <a:ext cx="2696096" cy="338293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9FE728E-E961-4585-A554-B0F7EB66FF5C}"/>
              </a:ext>
            </a:extLst>
          </p:cNvPr>
          <p:cNvPicPr>
            <a:picLocks noChangeAspect="1"/>
          </p:cNvPicPr>
          <p:nvPr/>
        </p:nvPicPr>
        <p:blipFill>
          <a:blip r:embed="rId5"/>
          <a:stretch>
            <a:fillRect/>
          </a:stretch>
        </p:blipFill>
        <p:spPr>
          <a:xfrm>
            <a:off x="3350965" y="2963389"/>
            <a:ext cx="8366367" cy="312420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F529D7C-4C11-42EC-887C-84AA72F20559}"/>
              </a:ext>
            </a:extLst>
          </p:cNvPr>
          <p:cNvPicPr>
            <a:picLocks noChangeAspect="1"/>
          </p:cNvPicPr>
          <p:nvPr/>
        </p:nvPicPr>
        <p:blipFill>
          <a:blip r:embed="rId6"/>
          <a:stretch>
            <a:fillRect/>
          </a:stretch>
        </p:blipFill>
        <p:spPr>
          <a:xfrm>
            <a:off x="5526215" y="4454727"/>
            <a:ext cx="6665785" cy="197599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0596CD5-46D5-40C1-988B-085FA453C772}"/>
              </a:ext>
            </a:extLst>
          </p:cNvPr>
          <p:cNvSpPr/>
          <p:nvPr/>
        </p:nvSpPr>
        <p:spPr>
          <a:xfrm>
            <a:off x="906808" y="4370994"/>
            <a:ext cx="2036974" cy="308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29852D5F-87C4-40C9-91E9-09E14FF7712C}"/>
              </a:ext>
            </a:extLst>
          </p:cNvPr>
          <p:cNvSpPr/>
          <p:nvPr/>
        </p:nvSpPr>
        <p:spPr>
          <a:xfrm rot="16200000">
            <a:off x="3054047" y="5452781"/>
            <a:ext cx="524544" cy="7450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7C3E6FA8-7C00-4799-9F4E-E856EC5D4BBD}"/>
              </a:ext>
            </a:extLst>
          </p:cNvPr>
          <p:cNvSpPr/>
          <p:nvPr/>
        </p:nvSpPr>
        <p:spPr>
          <a:xfrm rot="3091642">
            <a:off x="3736743" y="3101206"/>
            <a:ext cx="260608" cy="5043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14172896-E75C-435C-AC76-1A25A90672F7}"/>
              </a:ext>
            </a:extLst>
          </p:cNvPr>
          <p:cNvSpPr/>
          <p:nvPr/>
        </p:nvSpPr>
        <p:spPr>
          <a:xfrm rot="5400000">
            <a:off x="4400302" y="3686745"/>
            <a:ext cx="260608" cy="5043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377B0920-68C4-4197-AB66-B23B335EC349}"/>
              </a:ext>
            </a:extLst>
          </p:cNvPr>
          <p:cNvSpPr/>
          <p:nvPr/>
        </p:nvSpPr>
        <p:spPr>
          <a:xfrm rot="16200000">
            <a:off x="2973972" y="3686745"/>
            <a:ext cx="260608" cy="5043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9968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130</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2)</a:t>
            </a:r>
          </a:p>
        </p:txBody>
      </p:sp>
      <p:pic>
        <p:nvPicPr>
          <p:cNvPr id="7" name="Picture 6">
            <a:extLst>
              <a:ext uri="{FF2B5EF4-FFF2-40B4-BE49-F238E27FC236}">
                <a16:creationId xmlns:a16="http://schemas.microsoft.com/office/drawing/2014/main" id="{BB0640BA-AC85-4F4C-94E5-78479264FBCB}"/>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53A63F17-DCAD-491D-B5B5-429AA3E1C7F9}"/>
              </a:ext>
            </a:extLst>
          </p:cNvPr>
          <p:cNvPicPr>
            <a:picLocks noChangeAspect="1"/>
          </p:cNvPicPr>
          <p:nvPr/>
        </p:nvPicPr>
        <p:blipFill>
          <a:blip r:embed="rId4"/>
          <a:stretch>
            <a:fillRect/>
          </a:stretch>
        </p:blipFill>
        <p:spPr>
          <a:xfrm>
            <a:off x="5531555" y="2538456"/>
            <a:ext cx="5949597" cy="3476750"/>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F90FD8EE-354E-48E3-BECE-CA6876D917FC}"/>
              </a:ext>
            </a:extLst>
          </p:cNvPr>
          <p:cNvSpPr/>
          <p:nvPr/>
        </p:nvSpPr>
        <p:spPr>
          <a:xfrm rot="455227">
            <a:off x="1794715" y="4366595"/>
            <a:ext cx="746638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93227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9F1F8A-B286-4278-84C0-902802CFEA92}"/>
              </a:ext>
            </a:extLst>
          </p:cNvPr>
          <p:cNvPicPr>
            <a:picLocks noChangeAspect="1"/>
          </p:cNvPicPr>
          <p:nvPr/>
        </p:nvPicPr>
        <p:blipFill>
          <a:blip r:embed="rId3"/>
          <a:stretch>
            <a:fillRect/>
          </a:stretch>
        </p:blipFill>
        <p:spPr>
          <a:xfrm>
            <a:off x="434304" y="2817988"/>
            <a:ext cx="2857500" cy="83820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131</a:t>
            </a:fld>
            <a:endParaRPr lang="en-US" dirty="0"/>
          </a:p>
        </p:txBody>
      </p:sp>
      <p:sp>
        <p:nvSpPr>
          <p:cNvPr id="5" name="TextBox 4" descr="Text box with the following information:&#10;To view the status of a test impropriety that was created manually or via an upload file (followed by 3 bullet points):&#10;From the Test Improprieties task menu, select the View Test Improprieties page. &#10;Retrieve the test improprieties you want to view by selecting the Request Type, Request Status, and Additional Search Criteria&#10;Click Search&#10;">
            <a:extLst>
              <a:ext uri="{FF2B5EF4-FFF2-40B4-BE49-F238E27FC236}">
                <a16:creationId xmlns:a16="http://schemas.microsoft.com/office/drawing/2014/main" id="{6C24B314-CB6C-4397-B6A4-5DDDBF11F4E0}"/>
              </a:ext>
            </a:extLst>
          </p:cNvPr>
          <p:cNvSpPr txBox="1"/>
          <p:nvPr/>
        </p:nvSpPr>
        <p:spPr>
          <a:xfrm>
            <a:off x="2701053" y="5027557"/>
            <a:ext cx="7695210" cy="1323439"/>
          </a:xfrm>
          <a:prstGeom prst="rect">
            <a:avLst/>
          </a:prstGeom>
          <a:noFill/>
          <a:ln>
            <a:solidFill>
              <a:schemeClr val="bg1">
                <a:lumMod val="50000"/>
              </a:schemeClr>
            </a:solidFill>
          </a:ln>
          <a:effectLst/>
        </p:spPr>
        <p:txBody>
          <a:bodyPr wrap="square" rtlCol="0">
            <a:spAutoFit/>
          </a:bodyPr>
          <a:lstStyle/>
          <a:p>
            <a:pPr lvl="0"/>
            <a:r>
              <a:rPr lang="en-US" sz="1600" dirty="0">
                <a:solidFill>
                  <a:prstClr val="black"/>
                </a:solidFill>
              </a:rPr>
              <a:t>To view the status of a test impropriety that was created manually or via an upload file:</a:t>
            </a:r>
          </a:p>
          <a:p>
            <a:pPr marL="171450" lvl="0" indent="-171450">
              <a:buFont typeface="Wingdings" panose="05000000000000000000" pitchFamily="2" charset="2"/>
              <a:buChar char="§"/>
            </a:pPr>
            <a:r>
              <a:rPr lang="en-US" sz="1600" dirty="0">
                <a:solidFill>
                  <a:prstClr val="black"/>
                </a:solidFill>
              </a:rPr>
              <a:t>From the </a:t>
            </a:r>
            <a:r>
              <a:rPr lang="en-US" sz="1600" b="1" dirty="0">
                <a:solidFill>
                  <a:prstClr val="black"/>
                </a:solidFill>
              </a:rPr>
              <a:t>Test Improprieties </a:t>
            </a:r>
            <a:r>
              <a:rPr lang="en-US" sz="1600" dirty="0">
                <a:solidFill>
                  <a:prstClr val="black"/>
                </a:solidFill>
              </a:rPr>
              <a:t>task menu, select the </a:t>
            </a:r>
            <a:r>
              <a:rPr lang="en-US" sz="1600" b="1" dirty="0">
                <a:solidFill>
                  <a:prstClr val="black"/>
                </a:solidFill>
              </a:rPr>
              <a:t>View Test Improprieties </a:t>
            </a:r>
            <a:r>
              <a:rPr lang="en-US" sz="1600" dirty="0">
                <a:solidFill>
                  <a:prstClr val="black"/>
                </a:solidFill>
              </a:rPr>
              <a:t>page. </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Retrieve the test improprieties you want to view by selecting the </a:t>
            </a:r>
            <a:r>
              <a:rPr lang="en-US" sz="1600" b="1" dirty="0">
                <a:solidFill>
                  <a:prstClr val="black"/>
                </a:solidFill>
                <a:cs typeface="Arial" panose="020B0604020202020204" pitchFamily="34" charset="0"/>
              </a:rPr>
              <a:t>Request Type</a:t>
            </a:r>
            <a:r>
              <a:rPr lang="en-US" sz="1600" dirty="0">
                <a:solidFill>
                  <a:prstClr val="black"/>
                </a:solidFill>
                <a:cs typeface="Arial" panose="020B0604020202020204" pitchFamily="34" charset="0"/>
              </a:rPr>
              <a:t>, </a:t>
            </a:r>
            <a:r>
              <a:rPr lang="en-US" sz="1600" b="1" dirty="0">
                <a:solidFill>
                  <a:prstClr val="black"/>
                </a:solidFill>
                <a:cs typeface="Arial" panose="020B0604020202020204" pitchFamily="34" charset="0"/>
              </a:rPr>
              <a:t>Request Status</a:t>
            </a:r>
            <a:r>
              <a:rPr lang="en-US" sz="1600" dirty="0">
                <a:solidFill>
                  <a:prstClr val="black"/>
                </a:solidFill>
                <a:cs typeface="Arial" panose="020B0604020202020204" pitchFamily="34" charset="0"/>
              </a:rPr>
              <a:t>, and </a:t>
            </a:r>
            <a:r>
              <a:rPr lang="en-US" sz="1600" b="1" dirty="0">
                <a:solidFill>
                  <a:prstClr val="black"/>
                </a:solidFill>
                <a:cs typeface="Arial" panose="020B0604020202020204" pitchFamily="34" charset="0"/>
              </a:rPr>
              <a:t>Additional Request Criteria</a:t>
            </a:r>
            <a:r>
              <a:rPr lang="en-US" sz="1600" dirty="0">
                <a:solidFill>
                  <a:prstClr val="black"/>
                </a:solidFill>
                <a:cs typeface="Arial" panose="020B0604020202020204" pitchFamily="34" charset="0"/>
              </a:rPr>
              <a:t>.</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Click </a:t>
            </a:r>
            <a:r>
              <a:rPr lang="en-US" sz="1600" b="1" dirty="0">
                <a:solidFill>
                  <a:prstClr val="black"/>
                </a:solidFill>
                <a:cs typeface="Arial" panose="020B0604020202020204" pitchFamily="34" charset="0"/>
              </a:rPr>
              <a:t>Search</a:t>
            </a:r>
            <a:r>
              <a:rPr lang="en-US" sz="1600" dirty="0">
                <a:solidFill>
                  <a:prstClr val="black"/>
                </a:solidFill>
                <a:cs typeface="Arial" panose="020B0604020202020204" pitchFamily="34" charset="0"/>
              </a:rPr>
              <a:t>.</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Viewing a Test Impropriety</a:t>
            </a:r>
          </a:p>
        </p:txBody>
      </p:sp>
      <p:pic>
        <p:nvPicPr>
          <p:cNvPr id="3" name="Picture 2">
            <a:extLst>
              <a:ext uri="{FF2B5EF4-FFF2-40B4-BE49-F238E27FC236}">
                <a16:creationId xmlns:a16="http://schemas.microsoft.com/office/drawing/2014/main" id="{47C6C22D-535A-496A-9083-C7561F1ADD7A}"/>
              </a:ext>
            </a:extLst>
          </p:cNvPr>
          <p:cNvPicPr>
            <a:picLocks noChangeAspect="1"/>
          </p:cNvPicPr>
          <p:nvPr/>
        </p:nvPicPr>
        <p:blipFill>
          <a:blip r:embed="rId4"/>
          <a:stretch>
            <a:fillRect/>
          </a:stretch>
        </p:blipFill>
        <p:spPr>
          <a:xfrm>
            <a:off x="3488112" y="1168723"/>
            <a:ext cx="8104469" cy="342171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ECAD361-25FC-43D9-8DD7-FB224385F402}"/>
              </a:ext>
            </a:extLst>
          </p:cNvPr>
          <p:cNvSpPr/>
          <p:nvPr/>
        </p:nvSpPr>
        <p:spPr>
          <a:xfrm>
            <a:off x="809358" y="3237088"/>
            <a:ext cx="2272046"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0554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FE31E9-50E2-4108-BA7A-49C08346899E}"/>
              </a:ext>
            </a:extLst>
          </p:cNvPr>
          <p:cNvPicPr>
            <a:picLocks noChangeAspect="1"/>
          </p:cNvPicPr>
          <p:nvPr/>
        </p:nvPicPr>
        <p:blipFill>
          <a:blip r:embed="rId3"/>
          <a:stretch>
            <a:fillRect/>
          </a:stretch>
        </p:blipFill>
        <p:spPr>
          <a:xfrm>
            <a:off x="8140810" y="1530998"/>
            <a:ext cx="2981325" cy="175260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132</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Plan and Manage Testing (Part 1)</a:t>
            </a:r>
          </a:p>
        </p:txBody>
      </p:sp>
      <p:sp>
        <p:nvSpPr>
          <p:cNvPr id="4" name="Rectangle 3">
            <a:extLst>
              <a:ext uri="{FF2B5EF4-FFF2-40B4-BE49-F238E27FC236}">
                <a16:creationId xmlns:a16="http://schemas.microsoft.com/office/drawing/2014/main" id="{36020281-074C-4F4E-AD06-BBC4E8B97933}"/>
              </a:ext>
            </a:extLst>
          </p:cNvPr>
          <p:cNvSpPr/>
          <p:nvPr/>
        </p:nvSpPr>
        <p:spPr>
          <a:xfrm>
            <a:off x="5022759" y="988600"/>
            <a:ext cx="309095" cy="308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FBA7871-B4D8-4622-919D-F7BA30BF9573}"/>
              </a:ext>
            </a:extLst>
          </p:cNvPr>
          <p:cNvSpPr/>
          <p:nvPr/>
        </p:nvSpPr>
        <p:spPr>
          <a:xfrm>
            <a:off x="5019499" y="6437741"/>
            <a:ext cx="309095" cy="28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3"/>
          <p:cNvSpPr txBox="1">
            <a:spLocks/>
          </p:cNvSpPr>
          <p:nvPr/>
        </p:nvSpPr>
        <p:spPr>
          <a:xfrm>
            <a:off x="9361514" y="6437741"/>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132</a:t>
            </a:fld>
            <a:endParaRPr lang="en-US" dirty="0"/>
          </a:p>
        </p:txBody>
      </p:sp>
      <p:pic>
        <p:nvPicPr>
          <p:cNvPr id="6" name="Picture 5">
            <a:extLst>
              <a:ext uri="{FF2B5EF4-FFF2-40B4-BE49-F238E27FC236}">
                <a16:creationId xmlns:a16="http://schemas.microsoft.com/office/drawing/2014/main" id="{506ACF6E-96C0-46F2-9410-6F319D89F7DC}"/>
              </a:ext>
            </a:extLst>
          </p:cNvPr>
          <p:cNvPicPr>
            <a:picLocks noChangeAspect="1"/>
          </p:cNvPicPr>
          <p:nvPr/>
        </p:nvPicPr>
        <p:blipFill>
          <a:blip r:embed="rId4"/>
          <a:stretch>
            <a:fillRect/>
          </a:stretch>
        </p:blipFill>
        <p:spPr>
          <a:xfrm>
            <a:off x="493761" y="1090598"/>
            <a:ext cx="6785867" cy="552970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C76502F-5A51-448C-948D-27C8B2A300C7}"/>
              </a:ext>
            </a:extLst>
          </p:cNvPr>
          <p:cNvPicPr>
            <a:picLocks noChangeAspect="1"/>
          </p:cNvPicPr>
          <p:nvPr/>
        </p:nvPicPr>
        <p:blipFill>
          <a:blip r:embed="rId5"/>
          <a:stretch>
            <a:fillRect/>
          </a:stretch>
        </p:blipFill>
        <p:spPr>
          <a:xfrm>
            <a:off x="5692104" y="4219598"/>
            <a:ext cx="6291213" cy="1831245"/>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F4C50-1C0F-4590-B72D-422D0FA671CE}"/>
              </a:ext>
            </a:extLst>
          </p:cNvPr>
          <p:cNvSpPr/>
          <p:nvPr/>
        </p:nvSpPr>
        <p:spPr>
          <a:xfrm>
            <a:off x="8619629" y="1971420"/>
            <a:ext cx="2330276"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60532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4241-C539-479E-BA2B-876F361A9502}"/>
              </a:ext>
            </a:extLst>
          </p:cNvPr>
          <p:cNvSpPr>
            <a:spLocks noGrp="1"/>
          </p:cNvSpPr>
          <p:nvPr>
            <p:ph type="title"/>
          </p:nvPr>
        </p:nvSpPr>
        <p:spPr/>
        <p:txBody>
          <a:bodyPr/>
          <a:lstStyle/>
          <a:p>
            <a:r>
              <a:rPr lang="en-US" dirty="0"/>
              <a:t>Plan and Manage Testing (Part 2)</a:t>
            </a:r>
          </a:p>
        </p:txBody>
      </p:sp>
      <p:sp>
        <p:nvSpPr>
          <p:cNvPr id="4" name="Slide Number Placeholder 3">
            <a:extLst>
              <a:ext uri="{FF2B5EF4-FFF2-40B4-BE49-F238E27FC236}">
                <a16:creationId xmlns:a16="http://schemas.microsoft.com/office/drawing/2014/main" id="{3044A68C-5C5A-47A4-89B6-0489591316FB}"/>
              </a:ext>
            </a:extLst>
          </p:cNvPr>
          <p:cNvSpPr>
            <a:spLocks noGrp="1"/>
          </p:cNvSpPr>
          <p:nvPr>
            <p:ph type="sldNum" sz="quarter" idx="12"/>
          </p:nvPr>
        </p:nvSpPr>
        <p:spPr/>
        <p:txBody>
          <a:bodyPr/>
          <a:lstStyle/>
          <a:p>
            <a:r>
              <a:rPr lang="en-US" dirty="0"/>
              <a:t> </a:t>
            </a:r>
            <a:fld id="{C26AAFF7-C4D7-4A72-B8FA-A17532192431}" type="slidenum">
              <a:rPr lang="en-US" smtClean="0"/>
              <a:pPr/>
              <a:t>133</a:t>
            </a:fld>
            <a:endParaRPr lang="en-US" dirty="0"/>
          </a:p>
        </p:txBody>
      </p:sp>
      <p:pic>
        <p:nvPicPr>
          <p:cNvPr id="5" name="Picture 4">
            <a:extLst>
              <a:ext uri="{FF2B5EF4-FFF2-40B4-BE49-F238E27FC236}">
                <a16:creationId xmlns:a16="http://schemas.microsoft.com/office/drawing/2014/main" id="{10AF5F74-4424-4F3A-9CCF-9E1DD6299014}"/>
              </a:ext>
            </a:extLst>
          </p:cNvPr>
          <p:cNvPicPr>
            <a:picLocks noChangeAspect="1"/>
          </p:cNvPicPr>
          <p:nvPr/>
        </p:nvPicPr>
        <p:blipFill>
          <a:blip r:embed="rId3"/>
          <a:stretch>
            <a:fillRect/>
          </a:stretch>
        </p:blipFill>
        <p:spPr>
          <a:xfrm>
            <a:off x="1082004" y="2069534"/>
            <a:ext cx="9220200" cy="514350"/>
          </a:xfrm>
          <a:prstGeom prst="rect">
            <a:avLst/>
          </a:prstGeom>
        </p:spPr>
      </p:pic>
      <p:sp>
        <p:nvSpPr>
          <p:cNvPr id="7" name="TextBox 6">
            <a:extLst>
              <a:ext uri="{FF2B5EF4-FFF2-40B4-BE49-F238E27FC236}">
                <a16:creationId xmlns:a16="http://schemas.microsoft.com/office/drawing/2014/main" id="{46E38468-AB89-4A7C-AF8D-9FDD23C6182F}"/>
              </a:ext>
            </a:extLst>
          </p:cNvPr>
          <p:cNvSpPr txBox="1"/>
          <p:nvPr/>
        </p:nvSpPr>
        <p:spPr>
          <a:xfrm>
            <a:off x="864296" y="1528175"/>
            <a:ext cx="9220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Did all the students in a test session submit their test? </a:t>
            </a:r>
          </a:p>
        </p:txBody>
      </p:sp>
      <p:pic>
        <p:nvPicPr>
          <p:cNvPr id="8" name="Picture 7">
            <a:extLst>
              <a:ext uri="{FF2B5EF4-FFF2-40B4-BE49-F238E27FC236}">
                <a16:creationId xmlns:a16="http://schemas.microsoft.com/office/drawing/2014/main" id="{26514CAC-C367-49EF-9143-9ACA782D2D20}"/>
              </a:ext>
            </a:extLst>
          </p:cNvPr>
          <p:cNvPicPr>
            <a:picLocks noChangeAspect="1"/>
          </p:cNvPicPr>
          <p:nvPr/>
        </p:nvPicPr>
        <p:blipFill>
          <a:blip r:embed="rId4"/>
          <a:stretch>
            <a:fillRect/>
          </a:stretch>
        </p:blipFill>
        <p:spPr>
          <a:xfrm>
            <a:off x="1082004" y="3388290"/>
            <a:ext cx="5819775" cy="447675"/>
          </a:xfrm>
          <a:prstGeom prst="rect">
            <a:avLst/>
          </a:prstGeom>
        </p:spPr>
      </p:pic>
      <p:sp>
        <p:nvSpPr>
          <p:cNvPr id="9" name="TextBox 8">
            <a:extLst>
              <a:ext uri="{FF2B5EF4-FFF2-40B4-BE49-F238E27FC236}">
                <a16:creationId xmlns:a16="http://schemas.microsoft.com/office/drawing/2014/main" id="{7E8E8545-3B39-4270-BBAE-1DF1C380B30D}"/>
              </a:ext>
            </a:extLst>
          </p:cNvPr>
          <p:cNvSpPr txBox="1"/>
          <p:nvPr/>
        </p:nvSpPr>
        <p:spPr>
          <a:xfrm>
            <a:off x="826718" y="2993721"/>
            <a:ext cx="6676372"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test opportunities are about to expire?</a:t>
            </a:r>
          </a:p>
        </p:txBody>
      </p:sp>
      <p:pic>
        <p:nvPicPr>
          <p:cNvPr id="10" name="Picture 9">
            <a:extLst>
              <a:ext uri="{FF2B5EF4-FFF2-40B4-BE49-F238E27FC236}">
                <a16:creationId xmlns:a16="http://schemas.microsoft.com/office/drawing/2014/main" id="{6B7B8F3F-099D-4C2E-A3BC-B7BBE2A4EBE7}"/>
              </a:ext>
            </a:extLst>
          </p:cNvPr>
          <p:cNvPicPr>
            <a:picLocks noChangeAspect="1"/>
          </p:cNvPicPr>
          <p:nvPr/>
        </p:nvPicPr>
        <p:blipFill>
          <a:blip r:embed="rId5"/>
          <a:stretch>
            <a:fillRect/>
          </a:stretch>
        </p:blipFill>
        <p:spPr>
          <a:xfrm>
            <a:off x="8427015" y="2913316"/>
            <a:ext cx="2909887" cy="1710076"/>
          </a:xfrm>
          <a:prstGeom prst="rect">
            <a:avLst/>
          </a:prstGeom>
        </p:spPr>
      </p:pic>
      <p:pic>
        <p:nvPicPr>
          <p:cNvPr id="11" name="Picture 10">
            <a:extLst>
              <a:ext uri="{FF2B5EF4-FFF2-40B4-BE49-F238E27FC236}">
                <a16:creationId xmlns:a16="http://schemas.microsoft.com/office/drawing/2014/main" id="{F44E6892-C058-4C6E-9AAC-9817FDD6BAD0}"/>
              </a:ext>
            </a:extLst>
          </p:cNvPr>
          <p:cNvPicPr>
            <a:picLocks noChangeAspect="1"/>
          </p:cNvPicPr>
          <p:nvPr/>
        </p:nvPicPr>
        <p:blipFill>
          <a:blip r:embed="rId6"/>
          <a:stretch>
            <a:fillRect/>
          </a:stretch>
        </p:blipFill>
        <p:spPr>
          <a:xfrm>
            <a:off x="3991891" y="3781630"/>
            <a:ext cx="4435124" cy="400050"/>
          </a:xfrm>
          <a:prstGeom prst="rect">
            <a:avLst/>
          </a:prstGeom>
        </p:spPr>
      </p:pic>
      <p:pic>
        <p:nvPicPr>
          <p:cNvPr id="12" name="Picture 11">
            <a:extLst>
              <a:ext uri="{FF2B5EF4-FFF2-40B4-BE49-F238E27FC236}">
                <a16:creationId xmlns:a16="http://schemas.microsoft.com/office/drawing/2014/main" id="{8AA489DC-FA5E-4113-8551-39EECA69E0B3}"/>
              </a:ext>
            </a:extLst>
          </p:cNvPr>
          <p:cNvPicPr>
            <a:picLocks noChangeAspect="1"/>
          </p:cNvPicPr>
          <p:nvPr/>
        </p:nvPicPr>
        <p:blipFill>
          <a:blip r:embed="rId7"/>
          <a:stretch>
            <a:fillRect/>
          </a:stretch>
        </p:blipFill>
        <p:spPr>
          <a:xfrm>
            <a:off x="989556" y="5191712"/>
            <a:ext cx="5724525" cy="276225"/>
          </a:xfrm>
          <a:prstGeom prst="rect">
            <a:avLst/>
          </a:prstGeom>
        </p:spPr>
      </p:pic>
      <p:sp>
        <p:nvSpPr>
          <p:cNvPr id="13" name="TextBox 12">
            <a:extLst>
              <a:ext uri="{FF2B5EF4-FFF2-40B4-BE49-F238E27FC236}">
                <a16:creationId xmlns:a16="http://schemas.microsoft.com/office/drawing/2014/main" id="{26032A72-CBAD-4B4C-8223-0F0B3CEDA88D}"/>
              </a:ext>
            </a:extLst>
          </p:cNvPr>
          <p:cNvSpPr txBox="1"/>
          <p:nvPr/>
        </p:nvSpPr>
        <p:spPr>
          <a:xfrm>
            <a:off x="864296" y="4623392"/>
            <a:ext cx="55490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not yet tested?</a:t>
            </a:r>
          </a:p>
        </p:txBody>
      </p:sp>
    </p:spTree>
    <p:extLst>
      <p:ext uri="{BB962C8B-B14F-4D97-AF65-F5344CB8AC3E}">
        <p14:creationId xmlns:p14="http://schemas.microsoft.com/office/powerpoint/2010/main" val="33612703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89FC-82EF-41C9-BDAF-3EDA905A6802}"/>
              </a:ext>
            </a:extLst>
          </p:cNvPr>
          <p:cNvSpPr>
            <a:spLocks noGrp="1"/>
          </p:cNvSpPr>
          <p:nvPr>
            <p:ph type="title"/>
          </p:nvPr>
        </p:nvSpPr>
        <p:spPr/>
        <p:txBody>
          <a:bodyPr/>
          <a:lstStyle/>
          <a:p>
            <a:r>
              <a:rPr lang="en-US" dirty="0"/>
              <a:t>Plan and Manage Testing (Part 3)</a:t>
            </a:r>
          </a:p>
        </p:txBody>
      </p:sp>
      <p:sp>
        <p:nvSpPr>
          <p:cNvPr id="4" name="Slide Number Placeholder 3">
            <a:extLst>
              <a:ext uri="{FF2B5EF4-FFF2-40B4-BE49-F238E27FC236}">
                <a16:creationId xmlns:a16="http://schemas.microsoft.com/office/drawing/2014/main" id="{6A19E773-F689-40FC-9B86-A4127219B1E7}"/>
              </a:ext>
            </a:extLst>
          </p:cNvPr>
          <p:cNvSpPr>
            <a:spLocks noGrp="1"/>
          </p:cNvSpPr>
          <p:nvPr>
            <p:ph type="sldNum" sz="quarter" idx="12"/>
          </p:nvPr>
        </p:nvSpPr>
        <p:spPr/>
        <p:txBody>
          <a:bodyPr/>
          <a:lstStyle/>
          <a:p>
            <a:r>
              <a:rPr lang="en-US" dirty="0"/>
              <a:t>  </a:t>
            </a:r>
            <a:fld id="{C26AAFF7-C4D7-4A72-B8FA-A17532192431}" type="slidenum">
              <a:rPr lang="en-US" smtClean="0"/>
              <a:pPr/>
              <a:t>134</a:t>
            </a:fld>
            <a:endParaRPr lang="en-US" dirty="0"/>
          </a:p>
        </p:txBody>
      </p:sp>
      <p:pic>
        <p:nvPicPr>
          <p:cNvPr id="5" name="Picture 4">
            <a:extLst>
              <a:ext uri="{FF2B5EF4-FFF2-40B4-BE49-F238E27FC236}">
                <a16:creationId xmlns:a16="http://schemas.microsoft.com/office/drawing/2014/main" id="{F413D3F3-794A-4077-88FB-1B453543DB0E}"/>
              </a:ext>
            </a:extLst>
          </p:cNvPr>
          <p:cNvPicPr>
            <a:picLocks noChangeAspect="1"/>
          </p:cNvPicPr>
          <p:nvPr/>
        </p:nvPicPr>
        <p:blipFill>
          <a:blip r:embed="rId3"/>
          <a:stretch>
            <a:fillRect/>
          </a:stretch>
        </p:blipFill>
        <p:spPr>
          <a:xfrm>
            <a:off x="1265716" y="2542120"/>
            <a:ext cx="7305675" cy="352425"/>
          </a:xfrm>
          <a:prstGeom prst="rect">
            <a:avLst/>
          </a:prstGeom>
        </p:spPr>
      </p:pic>
      <p:sp>
        <p:nvSpPr>
          <p:cNvPr id="6" name="TextBox 5">
            <a:extLst>
              <a:ext uri="{FF2B5EF4-FFF2-40B4-BE49-F238E27FC236}">
                <a16:creationId xmlns:a16="http://schemas.microsoft.com/office/drawing/2014/main" id="{22EAC91B-362D-41D1-BEE3-D600893C8927}"/>
              </a:ext>
            </a:extLst>
          </p:cNvPr>
          <p:cNvSpPr txBox="1"/>
          <p:nvPr/>
        </p:nvSpPr>
        <p:spPr>
          <a:xfrm>
            <a:off x="1064712" y="2091847"/>
            <a:ext cx="7415409"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paused their test?</a:t>
            </a:r>
          </a:p>
        </p:txBody>
      </p:sp>
      <p:pic>
        <p:nvPicPr>
          <p:cNvPr id="7" name="Picture 6">
            <a:extLst>
              <a:ext uri="{FF2B5EF4-FFF2-40B4-BE49-F238E27FC236}">
                <a16:creationId xmlns:a16="http://schemas.microsoft.com/office/drawing/2014/main" id="{4FDA2428-32E5-41D4-9779-BFF2B0A3FD59}"/>
              </a:ext>
            </a:extLst>
          </p:cNvPr>
          <p:cNvPicPr>
            <a:picLocks noChangeAspect="1"/>
          </p:cNvPicPr>
          <p:nvPr/>
        </p:nvPicPr>
        <p:blipFill>
          <a:blip r:embed="rId4"/>
          <a:stretch>
            <a:fillRect/>
          </a:stretch>
        </p:blipFill>
        <p:spPr>
          <a:xfrm>
            <a:off x="1265716" y="3963456"/>
            <a:ext cx="5305425" cy="352425"/>
          </a:xfrm>
          <a:prstGeom prst="rect">
            <a:avLst/>
          </a:prstGeom>
        </p:spPr>
      </p:pic>
      <p:sp>
        <p:nvSpPr>
          <p:cNvPr id="8" name="TextBox 7">
            <a:extLst>
              <a:ext uri="{FF2B5EF4-FFF2-40B4-BE49-F238E27FC236}">
                <a16:creationId xmlns:a16="http://schemas.microsoft.com/office/drawing/2014/main" id="{70B5EDAB-352A-45AE-B3DF-BA17C338F9BD}"/>
              </a:ext>
            </a:extLst>
          </p:cNvPr>
          <p:cNvSpPr txBox="1"/>
          <p:nvPr/>
        </p:nvSpPr>
        <p:spPr>
          <a:xfrm>
            <a:off x="1064712" y="3429000"/>
            <a:ext cx="43089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Search by EDUID</a:t>
            </a:r>
          </a:p>
        </p:txBody>
      </p:sp>
    </p:spTree>
    <p:extLst>
      <p:ext uri="{BB962C8B-B14F-4D97-AF65-F5344CB8AC3E}">
        <p14:creationId xmlns:p14="http://schemas.microsoft.com/office/powerpoint/2010/main" val="41181074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EC699-9FB0-4F3E-9506-A42A3303AB3B}"/>
              </a:ext>
            </a:extLst>
          </p:cNvPr>
          <p:cNvPicPr>
            <a:picLocks noChangeAspect="1"/>
          </p:cNvPicPr>
          <p:nvPr/>
        </p:nvPicPr>
        <p:blipFill>
          <a:blip r:embed="rId3"/>
          <a:stretch>
            <a:fillRect/>
          </a:stretch>
        </p:blipFill>
        <p:spPr>
          <a:xfrm>
            <a:off x="355304" y="1676400"/>
            <a:ext cx="2981325" cy="175260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135</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Completion Rates</a:t>
            </a:r>
          </a:p>
        </p:txBody>
      </p:sp>
      <p:sp>
        <p:nvSpPr>
          <p:cNvPr id="9" name="Rectangle 8">
            <a:extLst>
              <a:ext uri="{FF2B5EF4-FFF2-40B4-BE49-F238E27FC236}">
                <a16:creationId xmlns:a16="http://schemas.microsoft.com/office/drawing/2014/main" id="{A2CD2F51-B124-49EE-83DB-B8E5F94F85F5}"/>
              </a:ext>
            </a:extLst>
          </p:cNvPr>
          <p:cNvSpPr/>
          <p:nvPr/>
        </p:nvSpPr>
        <p:spPr>
          <a:xfrm>
            <a:off x="730005" y="2386686"/>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118A06-1AB5-4E29-BD84-61CC2C57E568}"/>
              </a:ext>
            </a:extLst>
          </p:cNvPr>
          <p:cNvPicPr>
            <a:picLocks noChangeAspect="1"/>
          </p:cNvPicPr>
          <p:nvPr/>
        </p:nvPicPr>
        <p:blipFill>
          <a:blip r:embed="rId4"/>
          <a:stretch>
            <a:fillRect/>
          </a:stretch>
        </p:blipFill>
        <p:spPr>
          <a:xfrm>
            <a:off x="3782215" y="1222198"/>
            <a:ext cx="7448550" cy="25622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4CFA6E4-8EF0-4891-BB6E-3FBDCD5D8E8C}"/>
              </a:ext>
            </a:extLst>
          </p:cNvPr>
          <p:cNvPicPr>
            <a:picLocks noChangeAspect="1"/>
          </p:cNvPicPr>
          <p:nvPr/>
        </p:nvPicPr>
        <p:blipFill>
          <a:blip r:embed="rId5"/>
          <a:stretch>
            <a:fillRect/>
          </a:stretch>
        </p:blipFill>
        <p:spPr>
          <a:xfrm>
            <a:off x="1191415" y="4188398"/>
            <a:ext cx="10039350" cy="1876425"/>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F60AA505-99B7-42E2-A80F-2972B2DC4F2E}"/>
              </a:ext>
            </a:extLst>
          </p:cNvPr>
          <p:cNvSpPr/>
          <p:nvPr/>
        </p:nvSpPr>
        <p:spPr>
          <a:xfrm rot="5400000">
            <a:off x="7112746" y="3993286"/>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18983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617B2-FE54-4168-BA88-3A9081F074C5}"/>
              </a:ext>
            </a:extLst>
          </p:cNvPr>
          <p:cNvPicPr>
            <a:picLocks noChangeAspect="1"/>
          </p:cNvPicPr>
          <p:nvPr/>
        </p:nvPicPr>
        <p:blipFill>
          <a:blip r:embed="rId3"/>
          <a:stretch>
            <a:fillRect/>
          </a:stretch>
        </p:blipFill>
        <p:spPr>
          <a:xfrm>
            <a:off x="393733" y="1776086"/>
            <a:ext cx="2981325" cy="175260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136</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Status Code Report</a:t>
            </a:r>
          </a:p>
        </p:txBody>
      </p:sp>
      <p:sp>
        <p:nvSpPr>
          <p:cNvPr id="10" name="Rectangle 9">
            <a:extLst>
              <a:ext uri="{FF2B5EF4-FFF2-40B4-BE49-F238E27FC236}">
                <a16:creationId xmlns:a16="http://schemas.microsoft.com/office/drawing/2014/main" id="{D68F9B68-F74C-4196-8599-401D84D6E518}"/>
              </a:ext>
            </a:extLst>
          </p:cNvPr>
          <p:cNvSpPr/>
          <p:nvPr/>
        </p:nvSpPr>
        <p:spPr>
          <a:xfrm>
            <a:off x="750417" y="2836468"/>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5F2A157-5688-40A7-BDEB-4A68A1362563}"/>
              </a:ext>
            </a:extLst>
          </p:cNvPr>
          <p:cNvPicPr>
            <a:picLocks noChangeAspect="1"/>
          </p:cNvPicPr>
          <p:nvPr/>
        </p:nvPicPr>
        <p:blipFill>
          <a:blip r:embed="rId4"/>
          <a:stretch>
            <a:fillRect/>
          </a:stretch>
        </p:blipFill>
        <p:spPr>
          <a:xfrm>
            <a:off x="4136589" y="1648409"/>
            <a:ext cx="7162800" cy="16954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FD2CF08-A519-4104-9F34-6815FFC77B2F}"/>
              </a:ext>
            </a:extLst>
          </p:cNvPr>
          <p:cNvPicPr>
            <a:picLocks noChangeAspect="1"/>
          </p:cNvPicPr>
          <p:nvPr/>
        </p:nvPicPr>
        <p:blipFill>
          <a:blip r:embed="rId5"/>
          <a:stretch>
            <a:fillRect/>
          </a:stretch>
        </p:blipFill>
        <p:spPr>
          <a:xfrm>
            <a:off x="1991641" y="4035350"/>
            <a:ext cx="9153525" cy="200025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CB9F9389-C492-4C0A-B368-DB9B6F979A87}"/>
              </a:ext>
            </a:extLst>
          </p:cNvPr>
          <p:cNvSpPr/>
          <p:nvPr/>
        </p:nvSpPr>
        <p:spPr>
          <a:xfrm rot="5400000">
            <a:off x="6612667" y="3598073"/>
            <a:ext cx="8781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81963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23F-A899-4200-8486-9DA78F51A664}"/>
              </a:ext>
            </a:extLst>
          </p:cNvPr>
          <p:cNvSpPr>
            <a:spLocks noGrp="1"/>
          </p:cNvSpPr>
          <p:nvPr>
            <p:ph type="title"/>
          </p:nvPr>
        </p:nvSpPr>
        <p:spPr/>
        <p:txBody>
          <a:bodyPr/>
          <a:lstStyle/>
          <a:p>
            <a:r>
              <a:rPr lang="en-US" dirty="0"/>
              <a:t>Participation Search by EDUID</a:t>
            </a:r>
          </a:p>
        </p:txBody>
      </p:sp>
      <p:sp>
        <p:nvSpPr>
          <p:cNvPr id="5" name="Slide Number Placeholder 4">
            <a:extLst>
              <a:ext uri="{FF2B5EF4-FFF2-40B4-BE49-F238E27FC236}">
                <a16:creationId xmlns:a16="http://schemas.microsoft.com/office/drawing/2014/main" id="{D98B0E93-61F7-494D-9C5B-3C56FA19CB06}"/>
              </a:ext>
            </a:extLst>
          </p:cNvPr>
          <p:cNvSpPr>
            <a:spLocks noGrp="1"/>
          </p:cNvSpPr>
          <p:nvPr>
            <p:ph type="sldNum" sz="quarter" idx="12"/>
          </p:nvPr>
        </p:nvSpPr>
        <p:spPr/>
        <p:txBody>
          <a:bodyPr/>
          <a:lstStyle/>
          <a:p>
            <a:fld id="{C26AAFF7-C4D7-4A72-B8FA-A17532192431}" type="slidenum">
              <a:rPr lang="en-US" smtClean="0"/>
              <a:pPr/>
              <a:t>137</a:t>
            </a:fld>
            <a:endParaRPr lang="en-US" dirty="0"/>
          </a:p>
        </p:txBody>
      </p:sp>
      <p:pic>
        <p:nvPicPr>
          <p:cNvPr id="8" name="Picture 7">
            <a:extLst>
              <a:ext uri="{FF2B5EF4-FFF2-40B4-BE49-F238E27FC236}">
                <a16:creationId xmlns:a16="http://schemas.microsoft.com/office/drawing/2014/main" id="{59C2F7A0-3385-42F2-93BC-00A4EF6C534B}"/>
              </a:ext>
            </a:extLst>
          </p:cNvPr>
          <p:cNvPicPr>
            <a:picLocks noChangeAspect="1"/>
          </p:cNvPicPr>
          <p:nvPr/>
        </p:nvPicPr>
        <p:blipFill>
          <a:blip r:embed="rId3"/>
          <a:stretch>
            <a:fillRect/>
          </a:stretch>
        </p:blipFill>
        <p:spPr>
          <a:xfrm>
            <a:off x="869647" y="4692981"/>
            <a:ext cx="6388535" cy="170043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84F160F-7287-4F2F-83F0-48EEE3547478}"/>
              </a:ext>
            </a:extLst>
          </p:cNvPr>
          <p:cNvPicPr>
            <a:picLocks noChangeAspect="1"/>
          </p:cNvPicPr>
          <p:nvPr/>
        </p:nvPicPr>
        <p:blipFill>
          <a:blip r:embed="rId4"/>
          <a:stretch>
            <a:fillRect/>
          </a:stretch>
        </p:blipFill>
        <p:spPr>
          <a:xfrm>
            <a:off x="3787437" y="1134045"/>
            <a:ext cx="4859089" cy="261807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CFC07C-19EE-490D-B94D-B00E1851E76A}"/>
              </a:ext>
            </a:extLst>
          </p:cNvPr>
          <p:cNvPicPr>
            <a:picLocks noChangeAspect="1"/>
          </p:cNvPicPr>
          <p:nvPr/>
        </p:nvPicPr>
        <p:blipFill>
          <a:blip r:embed="rId5"/>
          <a:stretch>
            <a:fillRect/>
          </a:stretch>
        </p:blipFill>
        <p:spPr>
          <a:xfrm>
            <a:off x="7049338" y="2614204"/>
            <a:ext cx="4859090" cy="1823940"/>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227C789C-AE2B-4584-8DA3-5619C7A7810E}"/>
              </a:ext>
            </a:extLst>
          </p:cNvPr>
          <p:cNvSpPr/>
          <p:nvPr/>
        </p:nvSpPr>
        <p:spPr>
          <a:xfrm>
            <a:off x="6096000" y="3858201"/>
            <a:ext cx="267222" cy="738851"/>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Up 11">
            <a:extLst>
              <a:ext uri="{FF2B5EF4-FFF2-40B4-BE49-F238E27FC236}">
                <a16:creationId xmlns:a16="http://schemas.microsoft.com/office/drawing/2014/main" id="{A51F0F47-B80D-4CF3-8C67-93F3E053B5CB}"/>
              </a:ext>
            </a:extLst>
          </p:cNvPr>
          <p:cNvSpPr/>
          <p:nvPr/>
        </p:nvSpPr>
        <p:spPr>
          <a:xfrm>
            <a:off x="7415409" y="4564149"/>
            <a:ext cx="2229632" cy="568540"/>
          </a:xfrm>
          <a:prstGeom prst="leftUpArrow">
            <a:avLst>
              <a:gd name="adj1" fmla="val 25000"/>
              <a:gd name="adj2" fmla="val 21859"/>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8488B6C5-4E75-400A-83E5-26EB7A3743E9}"/>
              </a:ext>
            </a:extLst>
          </p:cNvPr>
          <p:cNvSpPr/>
          <p:nvPr/>
        </p:nvSpPr>
        <p:spPr>
          <a:xfrm rot="5400000">
            <a:off x="5223398" y="1538401"/>
            <a:ext cx="137787" cy="38821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F61B86F-5CE8-49AE-B412-6EB1A35F6583}"/>
              </a:ext>
            </a:extLst>
          </p:cNvPr>
          <p:cNvPicPr>
            <a:picLocks noChangeAspect="1"/>
          </p:cNvPicPr>
          <p:nvPr/>
        </p:nvPicPr>
        <p:blipFill>
          <a:blip r:embed="rId6"/>
          <a:stretch>
            <a:fillRect/>
          </a:stretch>
        </p:blipFill>
        <p:spPr>
          <a:xfrm>
            <a:off x="434304" y="1860667"/>
            <a:ext cx="2981325" cy="17526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1FD2196-1348-4C3D-A4B1-E84AAA82C1BD}"/>
              </a:ext>
            </a:extLst>
          </p:cNvPr>
          <p:cNvSpPr/>
          <p:nvPr/>
        </p:nvSpPr>
        <p:spPr>
          <a:xfrm>
            <a:off x="869648" y="3213510"/>
            <a:ext cx="2337016"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9642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F1A0-4A95-4F09-9440-3C77167A2851}"/>
              </a:ext>
            </a:extLst>
          </p:cNvPr>
          <p:cNvSpPr>
            <a:spLocks noGrp="1"/>
          </p:cNvSpPr>
          <p:nvPr>
            <p:ph type="title"/>
          </p:nvPr>
        </p:nvSpPr>
        <p:spPr/>
        <p:txBody>
          <a:bodyPr/>
          <a:lstStyle/>
          <a:p>
            <a:r>
              <a:rPr lang="en-US" dirty="0"/>
              <a:t>After Testing</a:t>
            </a:r>
          </a:p>
        </p:txBody>
      </p:sp>
      <p:sp>
        <p:nvSpPr>
          <p:cNvPr id="3" name="Content Placeholder 2">
            <a:extLst>
              <a:ext uri="{FF2B5EF4-FFF2-40B4-BE49-F238E27FC236}">
                <a16:creationId xmlns:a16="http://schemas.microsoft.com/office/drawing/2014/main" id="{8D4F3A1C-945E-4684-8AB5-F2EAD54C4DE5}"/>
              </a:ext>
            </a:extLst>
          </p:cNvPr>
          <p:cNvSpPr>
            <a:spLocks noGrp="1"/>
          </p:cNvSpPr>
          <p:nvPr>
            <p:ph idx="13"/>
          </p:nvPr>
        </p:nvSpPr>
        <p:spPr>
          <a:xfrm>
            <a:off x="575747" y="1516518"/>
            <a:ext cx="10515600" cy="4351338"/>
          </a:xfrm>
        </p:spPr>
        <p:txBody>
          <a:bodyPr anchor="ctr"/>
          <a:lstStyle/>
          <a:p>
            <a:r>
              <a:rPr lang="en-US" dirty="0">
                <a:solidFill>
                  <a:schemeClr val="tx1"/>
                </a:solidFill>
                <a:latin typeface="Arial"/>
              </a:rPr>
              <a:t>Viewing non-participation codes</a:t>
            </a:r>
          </a:p>
          <a:p>
            <a:endParaRPr lang="en-US" dirty="0"/>
          </a:p>
        </p:txBody>
      </p:sp>
      <p:sp>
        <p:nvSpPr>
          <p:cNvPr id="4" name="Slide Number Placeholder 3">
            <a:extLst>
              <a:ext uri="{FF2B5EF4-FFF2-40B4-BE49-F238E27FC236}">
                <a16:creationId xmlns:a16="http://schemas.microsoft.com/office/drawing/2014/main" id="{46392D2E-4A10-4140-8851-AB3507E068B7}"/>
              </a:ext>
            </a:extLst>
          </p:cNvPr>
          <p:cNvSpPr>
            <a:spLocks noGrp="1"/>
          </p:cNvSpPr>
          <p:nvPr>
            <p:ph type="sldNum" sz="quarter" idx="12"/>
          </p:nvPr>
        </p:nvSpPr>
        <p:spPr/>
        <p:txBody>
          <a:bodyPr/>
          <a:lstStyle/>
          <a:p>
            <a:fld id="{C26AAFF7-C4D7-4A72-B8FA-A17532192431}" type="slidenum">
              <a:rPr lang="en-US" smtClean="0"/>
              <a:pPr/>
              <a:t>138</a:t>
            </a:fld>
            <a:endParaRPr lang="en-US" dirty="0"/>
          </a:p>
        </p:txBody>
      </p:sp>
    </p:spTree>
    <p:extLst>
      <p:ext uri="{BB962C8B-B14F-4D97-AF65-F5344CB8AC3E}">
        <p14:creationId xmlns:p14="http://schemas.microsoft.com/office/powerpoint/2010/main" val="19557034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139</a:t>
            </a:fld>
            <a:endParaRPr lang="en-US" dirty="0"/>
          </a:p>
        </p:txBody>
      </p:sp>
      <p:sp>
        <p:nvSpPr>
          <p:cNvPr id="6" name="TextBox 5"/>
          <p:cNvSpPr txBox="1"/>
          <p:nvPr/>
        </p:nvSpPr>
        <p:spPr>
          <a:xfrm>
            <a:off x="6155818" y="3982082"/>
            <a:ext cx="2515689" cy="1200329"/>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
            </a:pPr>
            <a:r>
              <a:rPr lang="en-US" sz="2400" dirty="0">
                <a:ea typeface="ＭＳ Ｐゴシック"/>
              </a:rPr>
              <a:t>Refusal-Student</a:t>
            </a:r>
          </a:p>
          <a:p>
            <a:pPr marL="342900" indent="-342900" fontAlgn="base">
              <a:spcBef>
                <a:spcPct val="0"/>
              </a:spcBef>
              <a:spcAft>
                <a:spcPct val="0"/>
              </a:spcAft>
              <a:buFont typeface="Wingdings" panose="05000000000000000000" pitchFamily="2" charset="2"/>
              <a:buChar char="§"/>
            </a:pPr>
            <a:r>
              <a:rPr lang="en-US" sz="2400" dirty="0">
                <a:ea typeface="ＭＳ Ｐゴシック"/>
              </a:rPr>
              <a:t>Year 1 LEP</a:t>
            </a:r>
          </a:p>
          <a:p>
            <a:pPr marL="342900" indent="-342900" fontAlgn="base">
              <a:spcBef>
                <a:spcPct val="0"/>
              </a:spcBef>
              <a:spcAft>
                <a:spcPct val="0"/>
              </a:spcAft>
              <a:buFont typeface="Wingdings" panose="05000000000000000000" pitchFamily="2" charset="2"/>
              <a:buChar char="§"/>
            </a:pPr>
            <a:r>
              <a:rPr lang="en-US" sz="2400" dirty="0">
                <a:ea typeface="ＭＳ Ｐゴシック"/>
              </a:rPr>
              <a:t>Withdrawn</a:t>
            </a:r>
          </a:p>
        </p:txBody>
      </p:sp>
      <p:sp>
        <p:nvSpPr>
          <p:cNvPr id="5" name="TextBox 4"/>
          <p:cNvSpPr txBox="1"/>
          <p:nvPr/>
        </p:nvSpPr>
        <p:spPr>
          <a:xfrm>
            <a:off x="2087838" y="3982082"/>
            <a:ext cx="3139482" cy="2616101"/>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
            </a:pPr>
            <a:r>
              <a:rPr lang="en-US" sz="2000" dirty="0">
                <a:latin typeface="Arial" panose="020B0604020202020204" pitchFamily="34" charset="0"/>
                <a:ea typeface="ＭＳ Ｐゴシック"/>
                <a:cs typeface="Arial" panose="020B0604020202020204" pitchFamily="34" charset="0"/>
              </a:rPr>
              <a:t>Absent		</a:t>
            </a:r>
          </a:p>
          <a:p>
            <a:pPr marL="342900" indent="-342900" fontAlgn="base">
              <a:spcBef>
                <a:spcPct val="0"/>
              </a:spcBef>
              <a:spcAft>
                <a:spcPct val="0"/>
              </a:spcAft>
              <a:buFont typeface="Wingdings" panose="05000000000000000000" pitchFamily="2" charset="2"/>
              <a:buChar char="§"/>
            </a:pPr>
            <a:r>
              <a:rPr lang="en-US" sz="2000" dirty="0">
                <a:latin typeface="Arial" panose="020B0604020202020204" pitchFamily="34" charset="0"/>
                <a:ea typeface="ＭＳ Ｐゴシック"/>
                <a:cs typeface="Arial" panose="020B0604020202020204" pitchFamily="34" charset="0"/>
              </a:rPr>
              <a:t>Invalidated</a:t>
            </a:r>
          </a:p>
          <a:p>
            <a:pPr marL="342900" indent="-342900" fontAlgn="base">
              <a:spcBef>
                <a:spcPct val="0"/>
              </a:spcBef>
              <a:spcAft>
                <a:spcPct val="0"/>
              </a:spcAft>
              <a:buFont typeface="Wingdings" panose="05000000000000000000" pitchFamily="2" charset="2"/>
              <a:buChar char="§"/>
            </a:pPr>
            <a:r>
              <a:rPr lang="en-US" sz="2000" dirty="0">
                <a:latin typeface="Arial" panose="020B0604020202020204" pitchFamily="34" charset="0"/>
                <a:ea typeface="ＭＳ Ｐゴシック"/>
                <a:cs typeface="Arial" panose="020B0604020202020204" pitchFamily="34" charset="0"/>
              </a:rPr>
              <a:t>Medical</a:t>
            </a:r>
          </a:p>
          <a:p>
            <a:pPr marL="342900" indent="-342900" fontAlgn="base">
              <a:spcBef>
                <a:spcPct val="0"/>
              </a:spcBef>
              <a:spcAft>
                <a:spcPct val="0"/>
              </a:spcAft>
              <a:buFont typeface="Wingdings" panose="05000000000000000000" pitchFamily="2" charset="2"/>
              <a:buChar char="§"/>
            </a:pPr>
            <a:r>
              <a:rPr lang="en-US" sz="2000" dirty="0">
                <a:latin typeface="Arial" panose="020B0604020202020204" pitchFamily="34" charset="0"/>
                <a:ea typeface="ＭＳ Ｐゴシック"/>
                <a:cs typeface="Arial" panose="020B0604020202020204" pitchFamily="34" charset="0"/>
              </a:rPr>
              <a:t>Refusal-Parent</a:t>
            </a:r>
            <a:endParaRPr lang="en-US" sz="2000" dirty="0">
              <a:solidFill>
                <a:srgbClr val="000000"/>
              </a:solidFill>
              <a:latin typeface="Arial" panose="020B0604020202020204" pitchFamily="34" charset="0"/>
              <a:ea typeface="ＭＳ Ｐゴシック"/>
              <a:cs typeface="Arial" panose="020B0604020202020204" pitchFamily="34" charset="0"/>
            </a:endParaRPr>
          </a:p>
          <a:p>
            <a:pPr marL="342900" indent="-342900" fontAlgn="base">
              <a:spcBef>
                <a:spcPct val="0"/>
              </a:spcBef>
              <a:spcAft>
                <a:spcPct val="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Refusal-Student</a:t>
            </a:r>
          </a:p>
          <a:p>
            <a:pPr marL="342900" indent="-342900" fontAlgn="base">
              <a:spcBef>
                <a:spcPct val="0"/>
              </a:spcBef>
              <a:spcAft>
                <a:spcPct val="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Missed Test Window</a:t>
            </a:r>
          </a:p>
          <a:p>
            <a:pPr marL="342900" indent="-342900" fontAlgn="base">
              <a:spcBef>
                <a:spcPct val="0"/>
              </a:spcBef>
              <a:spcAft>
                <a:spcPct val="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Challenged Up</a:t>
            </a:r>
          </a:p>
          <a:p>
            <a:pPr marL="342900" indent="-342900" fontAlgn="base">
              <a:spcBef>
                <a:spcPct val="0"/>
              </a:spcBef>
              <a:spcAft>
                <a:spcPct val="0"/>
              </a:spcAft>
              <a:buFont typeface="Wingdings" panose="05000000000000000000" pitchFamily="2" charset="2"/>
              <a:buChar char="§"/>
            </a:pPr>
            <a:endParaRPr lang="en-US" sz="2400" dirty="0">
              <a:latin typeface="Arial" panose="020B0604020202020204" pitchFamily="34" charset="0"/>
              <a:ea typeface="ＭＳ Ｐゴシック"/>
              <a:cs typeface="Arial" panose="020B0604020202020204" pitchFamily="34" charset="0"/>
            </a:endParaRPr>
          </a:p>
        </p:txBody>
      </p:sp>
      <p:sp>
        <p:nvSpPr>
          <p:cNvPr id="4" name="Content Placeholder 1"/>
          <p:cNvSpPr txBox="1">
            <a:spLocks/>
          </p:cNvSpPr>
          <p:nvPr/>
        </p:nvSpPr>
        <p:spPr bwMode="gray">
          <a:xfrm>
            <a:off x="1468990" y="1395372"/>
            <a:ext cx="8722760" cy="1102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A non-participation event occurs when a student does not take a test as scheduled. Users should assign a special code to explain the non-participation. </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b="0" i="0" u="none" strike="noStrike" kern="120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There are 14 non-participation (special) codes available. These codes include:</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a:bodyPr>
          <a:lstStyle/>
          <a:p>
            <a:r>
              <a:rPr lang="en-US" dirty="0"/>
              <a:t>Non-Participation (Special) Codes</a:t>
            </a:r>
          </a:p>
        </p:txBody>
      </p:sp>
      <p:sp>
        <p:nvSpPr>
          <p:cNvPr id="3" name="TextBox 2"/>
          <p:cNvSpPr txBox="1"/>
          <p:nvPr/>
        </p:nvSpPr>
        <p:spPr>
          <a:xfrm>
            <a:off x="5974080" y="3982082"/>
            <a:ext cx="4038600" cy="2246769"/>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Year 1 EL</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Withdrawn</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Dual Enrolled</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Foreign Exchange</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Remote Tester</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Home School</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Homebound</a:t>
            </a:r>
          </a:p>
        </p:txBody>
      </p:sp>
    </p:spTree>
    <p:extLst>
      <p:ext uri="{BB962C8B-B14F-4D97-AF65-F5344CB8AC3E}">
        <p14:creationId xmlns:p14="http://schemas.microsoft.com/office/powerpoint/2010/main" val="360886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C9BE-D733-45EC-ACBB-87005F4A83E1}"/>
              </a:ext>
            </a:extLst>
          </p:cNvPr>
          <p:cNvSpPr>
            <a:spLocks noGrp="1"/>
          </p:cNvSpPr>
          <p:nvPr>
            <p:ph type="title"/>
          </p:nvPr>
        </p:nvSpPr>
        <p:spPr/>
        <p:txBody>
          <a:bodyPr/>
          <a:lstStyle/>
          <a:p>
            <a:r>
              <a:rPr lang="en-US" dirty="0"/>
              <a:t>Add Students</a:t>
            </a:r>
          </a:p>
        </p:txBody>
      </p:sp>
      <p:sp>
        <p:nvSpPr>
          <p:cNvPr id="4" name="Slide Number Placeholder 3">
            <a:extLst>
              <a:ext uri="{FF2B5EF4-FFF2-40B4-BE49-F238E27FC236}">
                <a16:creationId xmlns:a16="http://schemas.microsoft.com/office/drawing/2014/main" id="{07071571-0441-4720-8EAD-47DB47A18D6C}"/>
              </a:ext>
            </a:extLst>
          </p:cNvPr>
          <p:cNvSpPr>
            <a:spLocks noGrp="1"/>
          </p:cNvSpPr>
          <p:nvPr>
            <p:ph type="sldNum" sz="quarter" idx="12"/>
          </p:nvPr>
        </p:nvSpPr>
        <p:spPr/>
        <p:txBody>
          <a:bodyPr/>
          <a:lstStyle/>
          <a:p>
            <a:r>
              <a:rPr lang="en-US" dirty="0"/>
              <a:t> </a:t>
            </a:r>
            <a:fld id="{C26AAFF7-C4D7-4A72-B8FA-A17532192431}" type="slidenum">
              <a:rPr lang="en-US" smtClean="0"/>
              <a:pPr/>
              <a:t>14</a:t>
            </a:fld>
            <a:endParaRPr lang="en-US" dirty="0"/>
          </a:p>
        </p:txBody>
      </p:sp>
      <p:pic>
        <p:nvPicPr>
          <p:cNvPr id="5" name="Picture 4">
            <a:extLst>
              <a:ext uri="{FF2B5EF4-FFF2-40B4-BE49-F238E27FC236}">
                <a16:creationId xmlns:a16="http://schemas.microsoft.com/office/drawing/2014/main" id="{67206477-3029-41EB-B9F1-AE724145BFA4}"/>
              </a:ext>
            </a:extLst>
          </p:cNvPr>
          <p:cNvPicPr>
            <a:picLocks noChangeAspect="1"/>
          </p:cNvPicPr>
          <p:nvPr/>
        </p:nvPicPr>
        <p:blipFill>
          <a:blip r:embed="rId3"/>
          <a:stretch>
            <a:fillRect/>
          </a:stretch>
        </p:blipFill>
        <p:spPr>
          <a:xfrm>
            <a:off x="461787" y="1245805"/>
            <a:ext cx="2914650" cy="39624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EB7B896-649A-4D81-9207-90AB8828F09B}"/>
              </a:ext>
            </a:extLst>
          </p:cNvPr>
          <p:cNvPicPr>
            <a:picLocks noChangeAspect="1"/>
          </p:cNvPicPr>
          <p:nvPr/>
        </p:nvPicPr>
        <p:blipFill>
          <a:blip r:embed="rId4"/>
          <a:stretch>
            <a:fillRect/>
          </a:stretch>
        </p:blipFill>
        <p:spPr>
          <a:xfrm>
            <a:off x="3922293" y="872067"/>
            <a:ext cx="7807920" cy="4593342"/>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ACB0F6CD-BC82-4A53-BD0C-523C45E95B64}"/>
              </a:ext>
            </a:extLst>
          </p:cNvPr>
          <p:cNvSpPr/>
          <p:nvPr/>
        </p:nvSpPr>
        <p:spPr>
          <a:xfrm flipV="1">
            <a:off x="812044" y="3856813"/>
            <a:ext cx="2380592"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F0E1039-5032-440C-A1ED-048EDDA3CAF7}"/>
              </a:ext>
            </a:extLst>
          </p:cNvPr>
          <p:cNvPicPr>
            <a:picLocks noChangeAspect="1"/>
          </p:cNvPicPr>
          <p:nvPr/>
        </p:nvPicPr>
        <p:blipFill>
          <a:blip r:embed="rId5"/>
          <a:stretch>
            <a:fillRect/>
          </a:stretch>
        </p:blipFill>
        <p:spPr>
          <a:xfrm>
            <a:off x="3192636" y="4284280"/>
            <a:ext cx="7610475" cy="184785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476A7882-7DB1-45C9-8274-D2F2DF475356}"/>
              </a:ext>
            </a:extLst>
          </p:cNvPr>
          <p:cNvSpPr/>
          <p:nvPr/>
        </p:nvSpPr>
        <p:spPr>
          <a:xfrm flipV="1">
            <a:off x="812044" y="4804037"/>
            <a:ext cx="2380592"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12086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BF6103-F98B-40FB-8A15-29D9E9800DB1}"/>
              </a:ext>
            </a:extLst>
          </p:cNvPr>
          <p:cNvPicPr>
            <a:picLocks noChangeAspect="1"/>
          </p:cNvPicPr>
          <p:nvPr/>
        </p:nvPicPr>
        <p:blipFill>
          <a:blip r:embed="rId3"/>
          <a:stretch>
            <a:fillRect/>
          </a:stretch>
        </p:blipFill>
        <p:spPr>
          <a:xfrm>
            <a:off x="3808270" y="1275286"/>
            <a:ext cx="7163327" cy="4642897"/>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140</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Searching for Non-Participation Codes</a:t>
            </a:r>
          </a:p>
        </p:txBody>
      </p:sp>
      <p:pic>
        <p:nvPicPr>
          <p:cNvPr id="3" name="Picture 2">
            <a:extLst>
              <a:ext uri="{FF2B5EF4-FFF2-40B4-BE49-F238E27FC236}">
                <a16:creationId xmlns:a16="http://schemas.microsoft.com/office/drawing/2014/main" id="{74037B55-84FC-4380-BB39-1895044DA301}"/>
              </a:ext>
            </a:extLst>
          </p:cNvPr>
          <p:cNvPicPr>
            <a:picLocks noChangeAspect="1"/>
          </p:cNvPicPr>
          <p:nvPr/>
        </p:nvPicPr>
        <p:blipFill>
          <a:blip r:embed="rId4"/>
          <a:stretch>
            <a:fillRect/>
          </a:stretch>
        </p:blipFill>
        <p:spPr>
          <a:xfrm>
            <a:off x="284412" y="2100262"/>
            <a:ext cx="2809875" cy="265747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C7513DE-7A29-4264-BCC7-7817006B8E0E}"/>
              </a:ext>
            </a:extLst>
          </p:cNvPr>
          <p:cNvSpPr/>
          <p:nvPr/>
        </p:nvSpPr>
        <p:spPr>
          <a:xfrm>
            <a:off x="577018" y="4191521"/>
            <a:ext cx="228626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3D9567AF-8673-47E8-8403-29ACE3C6C7F5}"/>
              </a:ext>
            </a:extLst>
          </p:cNvPr>
          <p:cNvSpPr/>
          <p:nvPr/>
        </p:nvSpPr>
        <p:spPr>
          <a:xfrm>
            <a:off x="6469771" y="3596734"/>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10633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141</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Contact the Idaho Help Desk</a:t>
            </a:r>
          </a:p>
        </p:txBody>
      </p:sp>
      <p:sp>
        <p:nvSpPr>
          <p:cNvPr id="7" name="Rectangle 6">
            <a:extLst>
              <a:ext uri="{FF2B5EF4-FFF2-40B4-BE49-F238E27FC236}">
                <a16:creationId xmlns:a16="http://schemas.microsoft.com/office/drawing/2014/main" id="{49040E06-D194-42EE-9A40-73C136FF771D}"/>
              </a:ext>
            </a:extLst>
          </p:cNvPr>
          <p:cNvSpPr/>
          <p:nvPr/>
        </p:nvSpPr>
        <p:spPr>
          <a:xfrm>
            <a:off x="706582" y="1318022"/>
            <a:ext cx="10778836" cy="5539978"/>
          </a:xfrm>
          <a:prstGeom prst="rect">
            <a:avLst/>
          </a:prstGeom>
        </p:spPr>
        <p:txBody>
          <a:bodyPr wrap="square">
            <a:spAutoFit/>
          </a:bodyPr>
          <a:lstStyle/>
          <a:p>
            <a:pPr marL="233363" lvl="0" indent="-233363" fontAlgn="auto">
              <a:spcBef>
                <a:spcPts val="600"/>
              </a:spcBef>
              <a:spcAft>
                <a:spcPts val="0"/>
              </a:spcAft>
              <a:buClr>
                <a:srgbClr val="FFFFFF">
                  <a:lumMod val="65000"/>
                </a:srgbClr>
              </a:buClr>
              <a:buFont typeface="Arial" panose="020B0604020202020204" pitchFamily="34" charset="0"/>
              <a:buChar char="•"/>
              <a:defRPr/>
            </a:pPr>
            <a:r>
              <a:rPr lang="en-US" sz="2400" dirty="0">
                <a:solidFill>
                  <a:srgbClr val="00335B"/>
                </a:solidFill>
                <a:latin typeface="Arial"/>
              </a:rPr>
              <a:t>If you have general questions or need further information visit the Idaho portal or consult the Idaho Help Desk for assistance. </a:t>
            </a:r>
          </a:p>
          <a:p>
            <a:pPr marL="233363" lvl="0" indent="-233363" fontAlgn="auto">
              <a:spcBef>
                <a:spcPts val="600"/>
              </a:spcBef>
              <a:spcAft>
                <a:spcPts val="0"/>
              </a:spcAft>
              <a:buClr>
                <a:srgbClr val="FFFFFF">
                  <a:lumMod val="65000"/>
                </a:srgbClr>
              </a:buClr>
              <a:buFont typeface="Arial" panose="020B0604020202020204" pitchFamily="34" charset="0"/>
              <a:buChar char="•"/>
              <a:defRPr/>
            </a:pPr>
            <a:r>
              <a:rPr lang="en-US" sz="2400" dirty="0">
                <a:solidFill>
                  <a:srgbClr val="00335B"/>
                </a:solidFill>
                <a:latin typeface="Arial"/>
              </a:rPr>
              <a:t>Idaho Portal: </a:t>
            </a:r>
            <a:r>
              <a:rPr lang="en-US" sz="2400" dirty="0">
                <a:solidFill>
                  <a:srgbClr val="00335B"/>
                </a:solidFill>
                <a:latin typeface="Arial"/>
                <a:hlinkClick r:id="rId3"/>
              </a:rPr>
              <a:t>https://idaho.portal.cambiumast.com/</a:t>
            </a:r>
            <a:endParaRPr lang="en-US" sz="2400" dirty="0">
              <a:solidFill>
                <a:srgbClr val="00335B"/>
              </a:solidFill>
              <a:latin typeface="Arial"/>
            </a:endParaRPr>
          </a:p>
          <a:p>
            <a:pPr marL="233363" lvl="0" indent="-233363" fontAlgn="auto">
              <a:spcBef>
                <a:spcPts val="600"/>
              </a:spcBef>
              <a:spcAft>
                <a:spcPts val="0"/>
              </a:spcAft>
              <a:buClr>
                <a:srgbClr val="FFFFFF">
                  <a:lumMod val="65000"/>
                </a:srgbClr>
              </a:buClr>
              <a:buFont typeface="Arial" panose="020B0604020202020204" pitchFamily="34" charset="0"/>
              <a:buChar char="•"/>
              <a:defRPr/>
            </a:pPr>
            <a:r>
              <a:rPr lang="en-US" sz="2400" dirty="0">
                <a:solidFill>
                  <a:srgbClr val="00335B"/>
                </a:solidFill>
                <a:latin typeface="Arial"/>
              </a:rPr>
              <a:t>Idaho Help Desk Contact Information: </a:t>
            </a:r>
          </a:p>
          <a:p>
            <a:pPr marL="742950" lvl="1" indent="-342900" fontAlgn="auto">
              <a:spcBef>
                <a:spcPts val="600"/>
              </a:spcBef>
              <a:spcAft>
                <a:spcPts val="0"/>
              </a:spcAft>
              <a:buClr>
                <a:srgbClr val="FFFFFF">
                  <a:lumMod val="65000"/>
                </a:srgbClr>
              </a:buClr>
              <a:buFont typeface="Courier New" panose="02070309020205020404" pitchFamily="49" charset="0"/>
              <a:buChar char="o"/>
              <a:defRPr/>
            </a:pPr>
            <a:r>
              <a:rPr lang="en-US" dirty="0">
                <a:solidFill>
                  <a:srgbClr val="00335B"/>
                </a:solidFill>
                <a:latin typeface="Arial"/>
              </a:rPr>
              <a:t>Customer Support Email: IDHelpDesk@cambiumassessment.com</a:t>
            </a:r>
          </a:p>
          <a:p>
            <a:pPr marL="742950" lvl="1" indent="-342900" fontAlgn="auto">
              <a:spcBef>
                <a:spcPts val="600"/>
              </a:spcBef>
              <a:spcAft>
                <a:spcPts val="0"/>
              </a:spcAft>
              <a:buClr>
                <a:srgbClr val="FFFFFF">
                  <a:lumMod val="65000"/>
                </a:srgbClr>
              </a:buClr>
              <a:buFont typeface="Courier New" panose="02070309020205020404" pitchFamily="49" charset="0"/>
              <a:buChar char="o"/>
              <a:defRPr/>
            </a:pPr>
            <a:r>
              <a:rPr lang="en-US" dirty="0">
                <a:solidFill>
                  <a:srgbClr val="00335B"/>
                </a:solidFill>
                <a:latin typeface="Arial"/>
              </a:rPr>
              <a:t>Customer Support Phone: 1-844-560-7365</a:t>
            </a:r>
          </a:p>
          <a:p>
            <a:pPr marL="742950" lvl="1" indent="-342900" fontAlgn="auto">
              <a:spcBef>
                <a:spcPts val="600"/>
              </a:spcBef>
              <a:spcAft>
                <a:spcPts val="0"/>
              </a:spcAft>
              <a:buClr>
                <a:srgbClr val="FFFFFF">
                  <a:lumMod val="65000"/>
                </a:srgbClr>
              </a:buClr>
              <a:buFont typeface="Courier New" panose="02070309020205020404" pitchFamily="49" charset="0"/>
              <a:buChar char="o"/>
              <a:defRPr/>
            </a:pPr>
            <a:r>
              <a:rPr lang="en-US" dirty="0">
                <a:solidFill>
                  <a:srgbClr val="00335B"/>
                </a:solidFill>
                <a:latin typeface="Arial"/>
              </a:rPr>
              <a:t>Hours of Operation: Monday – Friday 8:00 am to 8:00 pm MT</a:t>
            </a:r>
          </a:p>
          <a:p>
            <a:pPr marL="285750" indent="-342900">
              <a:spcBef>
                <a:spcPts val="600"/>
              </a:spcBef>
              <a:buClr>
                <a:srgbClr val="FFFFFF">
                  <a:lumMod val="65000"/>
                </a:srgbClr>
              </a:buClr>
              <a:buFont typeface="Courier New" panose="02070309020205020404" pitchFamily="49" charset="0"/>
              <a:buChar char="o"/>
              <a:defRPr/>
            </a:pPr>
            <a:r>
              <a:rPr lang="en-US" sz="2400" dirty="0">
                <a:solidFill>
                  <a:srgbClr val="00335B"/>
                </a:solidFill>
                <a:latin typeface="Arial" panose="020B0604020202020204" pitchFamily="34" charset="0"/>
                <a:cs typeface="Arial" panose="020B0604020202020204" pitchFamily="34" charset="0"/>
              </a:rPr>
              <a:t>When contacting the Idaho Help Desk, please be ready to provide the   following information: </a:t>
            </a:r>
          </a:p>
          <a:p>
            <a:pPr marL="628650" lvl="1" indent="-171450">
              <a:buFont typeface="Arial" panose="020B0604020202020204" pitchFamily="34" charset="0"/>
              <a:buChar char="•"/>
              <a:defRPr/>
            </a:pPr>
            <a:r>
              <a:rPr lang="en-US" sz="1400" dirty="0">
                <a:solidFill>
                  <a:srgbClr val="00335B"/>
                </a:solidFill>
                <a:latin typeface="Arial" panose="020B0604020202020204" pitchFamily="34" charset="0"/>
                <a:cs typeface="Arial" panose="020B0604020202020204" pitchFamily="34" charset="0"/>
              </a:rPr>
              <a:t>Any error messages that are appearing (including codes)</a:t>
            </a:r>
          </a:p>
          <a:p>
            <a:pPr marL="628650" lvl="1" indent="-171450">
              <a:buFont typeface="Arial" panose="020B0604020202020204" pitchFamily="34" charset="0"/>
              <a:buChar char="•"/>
              <a:defRPr/>
            </a:pPr>
            <a:r>
              <a:rPr lang="en-US" sz="1400" dirty="0">
                <a:solidFill>
                  <a:srgbClr val="00335B"/>
                </a:solidFill>
                <a:latin typeface="Arial" panose="020B0604020202020204" pitchFamily="34" charset="0"/>
                <a:cs typeface="Arial" panose="020B0604020202020204" pitchFamily="34" charset="0"/>
              </a:rPr>
              <a:t>Your operating system and browser information</a:t>
            </a:r>
          </a:p>
          <a:p>
            <a:pPr marL="628650" lvl="1" indent="-171450">
              <a:buFont typeface="Arial" panose="020B0604020202020204" pitchFamily="34" charset="0"/>
              <a:buChar char="•"/>
              <a:defRPr/>
            </a:pPr>
            <a:r>
              <a:rPr lang="en-US" sz="1400" dirty="0">
                <a:solidFill>
                  <a:srgbClr val="00335B"/>
                </a:solidFill>
                <a:latin typeface="Arial" panose="020B0604020202020204" pitchFamily="34" charset="0"/>
                <a:cs typeface="Arial" panose="020B0604020202020204" pitchFamily="34" charset="0"/>
              </a:rPr>
              <a:t>Your network configuration information</a:t>
            </a:r>
          </a:p>
          <a:p>
            <a:pPr marL="628650" lvl="1" indent="-171450">
              <a:buFont typeface="Arial" panose="020B0604020202020204" pitchFamily="34" charset="0"/>
              <a:buChar char="•"/>
              <a:defRPr/>
            </a:pPr>
            <a:r>
              <a:rPr lang="en-US" sz="1400" dirty="0">
                <a:solidFill>
                  <a:srgbClr val="00335B"/>
                </a:solidFill>
                <a:latin typeface="Arial" panose="020B0604020202020204" pitchFamily="34" charset="0"/>
                <a:cs typeface="Arial" panose="020B0604020202020204" pitchFamily="34" charset="0"/>
              </a:rPr>
              <a:t>Your contact information for follow-up by phone or email</a:t>
            </a:r>
          </a:p>
          <a:p>
            <a:pPr marL="628650" lvl="1" indent="-171450">
              <a:buFont typeface="Arial" panose="020B0604020202020204" pitchFamily="34" charset="0"/>
              <a:buChar char="•"/>
              <a:defRPr/>
            </a:pPr>
            <a:r>
              <a:rPr lang="en-US" sz="1400" dirty="0">
                <a:solidFill>
                  <a:srgbClr val="00335B"/>
                </a:solidFill>
                <a:latin typeface="Arial" panose="020B0604020202020204" pitchFamily="34" charset="0"/>
                <a:cs typeface="Arial" panose="020B0604020202020204" pitchFamily="34" charset="0"/>
              </a:rPr>
              <a:t>Any other relevant information, such as test names or content areas, student EDUIDs, session IDs, and search criteria</a:t>
            </a:r>
          </a:p>
          <a:p>
            <a:pPr marL="628650" lvl="1" indent="-171450">
              <a:buFont typeface="Arial" panose="020B0604020202020204" pitchFamily="34" charset="0"/>
              <a:buChar char="•"/>
              <a:defRPr/>
            </a:pPr>
            <a:endParaRPr lang="en-US" sz="1400" dirty="0">
              <a:solidFill>
                <a:srgbClr val="00335B"/>
              </a:solidFill>
              <a:latin typeface="Arial" panose="020B0604020202020204" pitchFamily="34" charset="0"/>
              <a:cs typeface="Arial" panose="020B0604020202020204" pitchFamily="34" charset="0"/>
            </a:endParaRPr>
          </a:p>
          <a:p>
            <a:pPr>
              <a:defRPr/>
            </a:pPr>
            <a:r>
              <a:rPr lang="en-US" dirty="0">
                <a:solidFill>
                  <a:srgbClr val="00335B"/>
                </a:solidFill>
                <a:latin typeface="Arial" panose="020B0604020202020204" pitchFamily="34" charset="0"/>
                <a:cs typeface="Arial" panose="020B0604020202020204" pitchFamily="34" charset="0"/>
              </a:rPr>
              <a:t>For questions about test administration or policy issues, please contact your District Test Coordinator.</a:t>
            </a:r>
          </a:p>
          <a:p>
            <a:pPr>
              <a:defRPr/>
            </a:pPr>
            <a:endParaRPr lang="en-US" sz="2400" dirty="0">
              <a:solidFill>
                <a:srgbClr val="0033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702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773B-0C36-48E8-AF41-90E641CD8DA4}"/>
              </a:ext>
            </a:extLst>
          </p:cNvPr>
          <p:cNvSpPr>
            <a:spLocks noGrp="1"/>
          </p:cNvSpPr>
          <p:nvPr>
            <p:ph type="title"/>
          </p:nvPr>
        </p:nvSpPr>
        <p:spPr/>
        <p:txBody>
          <a:bodyPr/>
          <a:lstStyle/>
          <a:p>
            <a:r>
              <a:rPr lang="en-US" dirty="0"/>
              <a:t>Add Students (continued)</a:t>
            </a:r>
          </a:p>
        </p:txBody>
      </p:sp>
      <p:sp>
        <p:nvSpPr>
          <p:cNvPr id="7" name="Slide Number Placeholder 6">
            <a:extLst>
              <a:ext uri="{FF2B5EF4-FFF2-40B4-BE49-F238E27FC236}">
                <a16:creationId xmlns:a16="http://schemas.microsoft.com/office/drawing/2014/main" id="{6C4ADFD1-5468-4FBA-9185-1A25B2D4B6E8}"/>
              </a:ext>
            </a:extLst>
          </p:cNvPr>
          <p:cNvSpPr>
            <a:spLocks noGrp="1"/>
          </p:cNvSpPr>
          <p:nvPr>
            <p:ph type="sldNum" sz="quarter" idx="12"/>
          </p:nvPr>
        </p:nvSpPr>
        <p:spPr/>
        <p:txBody>
          <a:bodyPr/>
          <a:lstStyle/>
          <a:p>
            <a:r>
              <a:rPr lang="en-US" dirty="0"/>
              <a:t> </a:t>
            </a:r>
            <a:fld id="{C26AAFF7-C4D7-4A72-B8FA-A17532192431}" type="slidenum">
              <a:rPr lang="en-US" smtClean="0"/>
              <a:pPr/>
              <a:t>15</a:t>
            </a:fld>
            <a:endParaRPr lang="en-US" dirty="0"/>
          </a:p>
        </p:txBody>
      </p:sp>
      <p:pic>
        <p:nvPicPr>
          <p:cNvPr id="3" name="Picture 2">
            <a:extLst>
              <a:ext uri="{FF2B5EF4-FFF2-40B4-BE49-F238E27FC236}">
                <a16:creationId xmlns:a16="http://schemas.microsoft.com/office/drawing/2014/main" id="{2CF57DDE-FA2D-4F18-916D-191BD560A5FC}"/>
              </a:ext>
            </a:extLst>
          </p:cNvPr>
          <p:cNvPicPr>
            <a:picLocks noChangeAspect="1"/>
          </p:cNvPicPr>
          <p:nvPr/>
        </p:nvPicPr>
        <p:blipFill>
          <a:blip r:embed="rId3"/>
          <a:stretch>
            <a:fillRect/>
          </a:stretch>
        </p:blipFill>
        <p:spPr>
          <a:xfrm>
            <a:off x="338787" y="1365510"/>
            <a:ext cx="6085761" cy="4924453"/>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AFFDF1B3-32C9-4A87-A4AF-E0141CAEB3D2}"/>
              </a:ext>
            </a:extLst>
          </p:cNvPr>
          <p:cNvSpPr/>
          <p:nvPr/>
        </p:nvSpPr>
        <p:spPr>
          <a:xfrm>
            <a:off x="3691467" y="3948683"/>
            <a:ext cx="2257778" cy="331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DFDA744-1BFD-4327-8BB3-8C56229EE213}"/>
              </a:ext>
            </a:extLst>
          </p:cNvPr>
          <p:cNvSpPr/>
          <p:nvPr/>
        </p:nvSpPr>
        <p:spPr>
          <a:xfrm>
            <a:off x="3783750" y="2909317"/>
            <a:ext cx="2165494" cy="7828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0CCFF82-81EC-4C4C-9CCA-3CDD5622C6CB}"/>
              </a:ext>
            </a:extLst>
          </p:cNvPr>
          <p:cNvPicPr>
            <a:picLocks noChangeAspect="1"/>
          </p:cNvPicPr>
          <p:nvPr/>
        </p:nvPicPr>
        <p:blipFill>
          <a:blip r:embed="rId4"/>
          <a:stretch>
            <a:fillRect/>
          </a:stretch>
        </p:blipFill>
        <p:spPr>
          <a:xfrm>
            <a:off x="9665834" y="2413371"/>
            <a:ext cx="1790700" cy="355282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6562169-A217-4FE3-B9CC-9257EAA27CE7}"/>
              </a:ext>
            </a:extLst>
          </p:cNvPr>
          <p:cNvPicPr>
            <a:picLocks noChangeAspect="1"/>
          </p:cNvPicPr>
          <p:nvPr/>
        </p:nvPicPr>
        <p:blipFill>
          <a:blip r:embed="rId5"/>
          <a:stretch>
            <a:fillRect/>
          </a:stretch>
        </p:blipFill>
        <p:spPr>
          <a:xfrm>
            <a:off x="6823816" y="1281205"/>
            <a:ext cx="2559414" cy="3552825"/>
          </a:xfrm>
          <a:prstGeom prst="rect">
            <a:avLst/>
          </a:prstGeom>
          <a:ln>
            <a:no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46847BED-5122-4DE6-BECE-AD99CBB524D4}"/>
              </a:ext>
            </a:extLst>
          </p:cNvPr>
          <p:cNvSpPr/>
          <p:nvPr/>
        </p:nvSpPr>
        <p:spPr>
          <a:xfrm rot="19294008">
            <a:off x="5594701" y="1995855"/>
            <a:ext cx="2340086"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AB281B3C-909C-4569-B8C0-F01D2C588F1A}"/>
              </a:ext>
            </a:extLst>
          </p:cNvPr>
          <p:cNvSpPr/>
          <p:nvPr/>
        </p:nvSpPr>
        <p:spPr>
          <a:xfrm rot="20925220">
            <a:off x="5529426" y="2960704"/>
            <a:ext cx="3862917"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72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16</a:t>
            </a:fld>
            <a:endParaRPr lang="en-US" dirty="0"/>
          </a:p>
        </p:txBody>
      </p:sp>
      <p:sp>
        <p:nvSpPr>
          <p:cNvPr id="8" name="Content Placeholder 10"/>
          <p:cNvSpPr>
            <a:spLocks noGrp="1"/>
          </p:cNvSpPr>
          <p:nvPr>
            <p:ph idx="1"/>
          </p:nvPr>
        </p:nvSpPr>
        <p:spPr>
          <a:xfrm>
            <a:off x="230532" y="1632603"/>
            <a:ext cx="8224699" cy="4945733"/>
          </a:xfrm>
        </p:spPr>
        <p:txBody>
          <a:bodyPr>
            <a:normAutofit/>
          </a:bodyPr>
          <a:lstStyle/>
          <a:p>
            <a:pPr marL="0" indent="0">
              <a:spcBef>
                <a:spcPts val="0"/>
              </a:spcBef>
              <a:buNone/>
            </a:pPr>
            <a:r>
              <a:rPr lang="en-US" sz="1800" b="0" dirty="0">
                <a:solidFill>
                  <a:schemeClr val="tx1"/>
                </a:solidFill>
                <a:latin typeface="Arial" panose="020B0604020202020204" pitchFamily="34" charset="0"/>
                <a:cs typeface="Arial" panose="020B0604020202020204" pitchFamily="34" charset="0"/>
              </a:rPr>
              <a:t>English Language Learners can be designated in TIDE using the </a:t>
            </a:r>
            <a:r>
              <a:rPr lang="en-US" sz="1800" dirty="0">
                <a:solidFill>
                  <a:schemeClr val="tx1"/>
                </a:solidFill>
                <a:latin typeface="Arial" panose="020B0604020202020204" pitchFamily="34" charset="0"/>
                <a:cs typeface="Arial" panose="020B0604020202020204" pitchFamily="34" charset="0"/>
              </a:rPr>
              <a:t>Limited English Proficiency (EL) Categories</a:t>
            </a:r>
            <a:r>
              <a:rPr lang="en-US" sz="1800" b="0" dirty="0">
                <a:solidFill>
                  <a:schemeClr val="tx1"/>
                </a:solidFill>
                <a:latin typeface="Arial" panose="020B0604020202020204" pitchFamily="34" charset="0"/>
                <a:cs typeface="Arial" panose="020B0604020202020204" pitchFamily="34" charset="0"/>
              </a:rPr>
              <a:t> field.</a:t>
            </a:r>
          </a:p>
          <a:p>
            <a:pPr>
              <a:spcBef>
                <a:spcPts val="0"/>
              </a:spcBef>
            </a:pPr>
            <a:endParaRPr lang="en-US" sz="1800" b="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1800" b="0" dirty="0">
                <a:solidFill>
                  <a:schemeClr val="tx1"/>
                </a:solidFill>
                <a:latin typeface="Arial" panose="020B0604020202020204" pitchFamily="34" charset="0"/>
                <a:cs typeface="Arial" panose="020B0604020202020204" pitchFamily="34" charset="0"/>
              </a:rPr>
              <a:t>L1, LE, EW, X1, X2, X3, X4, FL, SO. The codes entered in EL Category should match the data entered into ISEE. Please contact the SDE if you have any questions concerning these values. As a reminder, these fields indicate the following:</a:t>
            </a:r>
          </a:p>
          <a:p>
            <a:pPr marL="0" indent="0">
              <a:spcBef>
                <a:spcPts val="0"/>
              </a:spcBef>
              <a:buNone/>
            </a:pPr>
            <a:endParaRPr lang="en-US" sz="1800" b="0" dirty="0">
              <a:solidFill>
                <a:schemeClr val="tx1"/>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it-IT" sz="1800" b="0" dirty="0">
                <a:latin typeface="Arial" panose="020B0604020202020204" pitchFamily="34" charset="0"/>
                <a:cs typeface="Arial" panose="020B0604020202020204" pitchFamily="34" charset="0"/>
              </a:rPr>
              <a:t>L1: </a:t>
            </a:r>
            <a:r>
              <a:rPr lang="en-US" sz="1800" b="0" dirty="0">
                <a:latin typeface="Arial" panose="020B0604020202020204" pitchFamily="34" charset="0"/>
                <a:cs typeface="Arial" panose="020B0604020202020204" pitchFamily="34" charset="0"/>
              </a:rPr>
              <a:t>Receiving EL Services and new to a US school in the last 12 months</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LE: Continuing EL Services</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EW: English Learner; services waived or refused</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X1: Exited – 1st Year</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X2: Exited – 2nd Year </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X3: Exited – 3rd Year </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X4: Exited – 4th Year</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FL: Was formerly receiving EL services, no longer monitored</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SO: Screened Out </a:t>
            </a:r>
          </a:p>
          <a:p>
            <a:pPr lvl="2">
              <a:spcBef>
                <a:spcPts val="0"/>
              </a:spcBef>
              <a:buFont typeface="Courier New" panose="02070309020205020404" pitchFamily="49" charset="0"/>
              <a:buChar char="o"/>
            </a:pPr>
            <a:endParaRPr lang="en-US" b="0" dirty="0">
              <a:solidFill>
                <a:srgbClr val="3B5978"/>
              </a:solidFill>
              <a:latin typeface="Arial" panose="020B0604020202020204" pitchFamily="34" charset="0"/>
              <a:cs typeface="Arial" panose="020B0604020202020204" pitchFamily="34" charset="0"/>
            </a:endParaRPr>
          </a:p>
          <a:p>
            <a:pPr lvl="2">
              <a:spcBef>
                <a:spcPts val="0"/>
              </a:spcBef>
              <a:buFont typeface="Courier New" panose="02070309020205020404" pitchFamily="49" charset="0"/>
              <a:buChar char="o"/>
            </a:pPr>
            <a:endParaRPr lang="it-IT" dirty="0"/>
          </a:p>
          <a:p>
            <a:endParaRPr lang="en-US" sz="1400" dirty="0"/>
          </a:p>
        </p:txBody>
      </p:sp>
      <p:sp>
        <p:nvSpPr>
          <p:cNvPr id="2" name="Title 1"/>
          <p:cNvSpPr>
            <a:spLocks noGrp="1"/>
          </p:cNvSpPr>
          <p:nvPr>
            <p:ph type="title"/>
          </p:nvPr>
        </p:nvSpPr>
        <p:spPr>
          <a:xfrm>
            <a:off x="434304" y="0"/>
            <a:ext cx="10515600" cy="988601"/>
          </a:xfrm>
        </p:spPr>
        <p:txBody>
          <a:bodyPr>
            <a:normAutofit/>
          </a:bodyPr>
          <a:lstStyle/>
          <a:p>
            <a:r>
              <a:rPr lang="en-US" dirty="0"/>
              <a:t>English Language Learner Designations</a:t>
            </a:r>
          </a:p>
        </p:txBody>
      </p:sp>
      <p:pic>
        <p:nvPicPr>
          <p:cNvPr id="7" name="Picture 6">
            <a:extLst>
              <a:ext uri="{FF2B5EF4-FFF2-40B4-BE49-F238E27FC236}">
                <a16:creationId xmlns:a16="http://schemas.microsoft.com/office/drawing/2014/main" id="{521C53FD-D076-4A84-B0D8-4174D10ED5A7}"/>
              </a:ext>
            </a:extLst>
          </p:cNvPr>
          <p:cNvPicPr>
            <a:picLocks noChangeAspect="1"/>
          </p:cNvPicPr>
          <p:nvPr/>
        </p:nvPicPr>
        <p:blipFill>
          <a:blip r:embed="rId3"/>
          <a:stretch>
            <a:fillRect/>
          </a:stretch>
        </p:blipFill>
        <p:spPr>
          <a:xfrm>
            <a:off x="9067522" y="1544127"/>
            <a:ext cx="1947161" cy="3863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645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17</a:t>
            </a:fld>
            <a:endParaRPr lang="en-US" dirty="0"/>
          </a:p>
        </p:txBody>
      </p:sp>
      <p:sp>
        <p:nvSpPr>
          <p:cNvPr id="2" name="Title 1"/>
          <p:cNvSpPr>
            <a:spLocks noGrp="1"/>
          </p:cNvSpPr>
          <p:nvPr>
            <p:ph type="title"/>
          </p:nvPr>
        </p:nvSpPr>
        <p:spPr>
          <a:xfrm>
            <a:off x="434304" y="0"/>
            <a:ext cx="10515600" cy="988601"/>
          </a:xfrm>
        </p:spPr>
        <p:txBody>
          <a:bodyPr/>
          <a:lstStyle/>
          <a:p>
            <a:r>
              <a:rPr lang="en-US" dirty="0"/>
              <a:t>Add Student (continued)</a:t>
            </a:r>
          </a:p>
        </p:txBody>
      </p:sp>
      <p:pic>
        <p:nvPicPr>
          <p:cNvPr id="8" name="Picture 7">
            <a:extLst>
              <a:ext uri="{FF2B5EF4-FFF2-40B4-BE49-F238E27FC236}">
                <a16:creationId xmlns:a16="http://schemas.microsoft.com/office/drawing/2014/main" id="{1602A5C9-0EF2-4D95-A977-F208075221D2}"/>
              </a:ext>
            </a:extLst>
          </p:cNvPr>
          <p:cNvPicPr>
            <a:picLocks noChangeAspect="1"/>
          </p:cNvPicPr>
          <p:nvPr/>
        </p:nvPicPr>
        <p:blipFill>
          <a:blip r:embed="rId3"/>
          <a:stretch>
            <a:fillRect/>
          </a:stretch>
        </p:blipFill>
        <p:spPr>
          <a:xfrm>
            <a:off x="434304" y="1550605"/>
            <a:ext cx="2914650" cy="396240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E36D10A1-1EE4-418C-B9B8-0EF04F46C629}"/>
              </a:ext>
            </a:extLst>
          </p:cNvPr>
          <p:cNvSpPr/>
          <p:nvPr/>
        </p:nvSpPr>
        <p:spPr>
          <a:xfrm flipV="1">
            <a:off x="896711" y="4167259"/>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8F2E711-CC27-40A8-ACB9-0ACBC830ED60}"/>
              </a:ext>
            </a:extLst>
          </p:cNvPr>
          <p:cNvPicPr>
            <a:picLocks noChangeAspect="1"/>
          </p:cNvPicPr>
          <p:nvPr/>
        </p:nvPicPr>
        <p:blipFill>
          <a:blip r:embed="rId4"/>
          <a:stretch>
            <a:fillRect/>
          </a:stretch>
        </p:blipFill>
        <p:spPr>
          <a:xfrm>
            <a:off x="3603018" y="1653409"/>
            <a:ext cx="8588982" cy="3756792"/>
          </a:xfrm>
          <a:prstGeom prst="rect">
            <a:avLst/>
          </a:prstGeom>
        </p:spPr>
      </p:pic>
      <p:sp>
        <p:nvSpPr>
          <p:cNvPr id="7" name="Arrow: Right 6">
            <a:extLst>
              <a:ext uri="{FF2B5EF4-FFF2-40B4-BE49-F238E27FC236}">
                <a16:creationId xmlns:a16="http://schemas.microsoft.com/office/drawing/2014/main" id="{570247DA-5F78-4EC5-942B-EA0422133062}"/>
              </a:ext>
            </a:extLst>
          </p:cNvPr>
          <p:cNvSpPr/>
          <p:nvPr/>
        </p:nvSpPr>
        <p:spPr>
          <a:xfrm rot="10800000">
            <a:off x="6105844" y="2122105"/>
            <a:ext cx="75064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5860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B6C-E01B-4B1A-8029-B0378ED1F550}"/>
              </a:ext>
            </a:extLst>
          </p:cNvPr>
          <p:cNvSpPr>
            <a:spLocks noGrp="1"/>
          </p:cNvSpPr>
          <p:nvPr>
            <p:ph type="title"/>
          </p:nvPr>
        </p:nvSpPr>
        <p:spPr>
          <a:xfrm>
            <a:off x="121154" y="12526"/>
            <a:ext cx="9987351" cy="988601"/>
          </a:xfrm>
        </p:spPr>
        <p:txBody>
          <a:bodyPr>
            <a:normAutofit fontScale="90000"/>
          </a:bodyPr>
          <a:lstStyle/>
          <a:p>
            <a:r>
              <a:rPr lang="en-US" dirty="0"/>
              <a:t>Updates to the Test Settings and Tools Section</a:t>
            </a:r>
          </a:p>
        </p:txBody>
      </p:sp>
      <p:sp>
        <p:nvSpPr>
          <p:cNvPr id="5" name="Slide Number Placeholder 4">
            <a:extLst>
              <a:ext uri="{FF2B5EF4-FFF2-40B4-BE49-F238E27FC236}">
                <a16:creationId xmlns:a16="http://schemas.microsoft.com/office/drawing/2014/main" id="{DA24D62E-CE61-44CF-A7A7-4757B7F9752F}"/>
              </a:ext>
            </a:extLst>
          </p:cNvPr>
          <p:cNvSpPr>
            <a:spLocks noGrp="1"/>
          </p:cNvSpPr>
          <p:nvPr>
            <p:ph type="sldNum" sz="quarter" idx="12"/>
          </p:nvPr>
        </p:nvSpPr>
        <p:spPr/>
        <p:txBody>
          <a:bodyPr/>
          <a:lstStyle/>
          <a:p>
            <a:r>
              <a:rPr lang="en-US" dirty="0"/>
              <a:t> </a:t>
            </a:r>
            <a:fld id="{C26AAFF7-C4D7-4A72-B8FA-A17532192431}" type="slidenum">
              <a:rPr lang="en-US" smtClean="0"/>
              <a:pPr/>
              <a:t>18</a:t>
            </a:fld>
            <a:endParaRPr lang="en-US" dirty="0"/>
          </a:p>
        </p:txBody>
      </p:sp>
      <p:pic>
        <p:nvPicPr>
          <p:cNvPr id="7" name="Picture 6">
            <a:extLst>
              <a:ext uri="{FF2B5EF4-FFF2-40B4-BE49-F238E27FC236}">
                <a16:creationId xmlns:a16="http://schemas.microsoft.com/office/drawing/2014/main" id="{8B7921F8-A53B-4CE1-8284-FEFD6C5B72DE}"/>
              </a:ext>
            </a:extLst>
          </p:cNvPr>
          <p:cNvPicPr>
            <a:picLocks noChangeAspect="1"/>
          </p:cNvPicPr>
          <p:nvPr/>
        </p:nvPicPr>
        <p:blipFill>
          <a:blip r:embed="rId3"/>
          <a:stretch>
            <a:fillRect/>
          </a:stretch>
        </p:blipFill>
        <p:spPr>
          <a:xfrm>
            <a:off x="309045" y="1185759"/>
            <a:ext cx="5325976" cy="533958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53D4E8C-1C4A-4870-9D48-E30239C398C7}"/>
              </a:ext>
            </a:extLst>
          </p:cNvPr>
          <p:cNvPicPr>
            <a:picLocks noChangeAspect="1"/>
          </p:cNvPicPr>
          <p:nvPr/>
        </p:nvPicPr>
        <p:blipFill>
          <a:blip r:embed="rId4"/>
          <a:stretch>
            <a:fillRect/>
          </a:stretch>
        </p:blipFill>
        <p:spPr>
          <a:xfrm>
            <a:off x="5944569" y="1185759"/>
            <a:ext cx="6029293" cy="4977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551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B33507-3310-4228-4208-CF4568981A06}"/>
              </a:ext>
            </a:extLst>
          </p:cNvPr>
          <p:cNvPicPr>
            <a:picLocks noChangeAspect="1"/>
          </p:cNvPicPr>
          <p:nvPr/>
        </p:nvPicPr>
        <p:blipFill>
          <a:blip r:embed="rId3"/>
          <a:stretch>
            <a:fillRect/>
          </a:stretch>
        </p:blipFill>
        <p:spPr>
          <a:xfrm>
            <a:off x="4740827" y="1453204"/>
            <a:ext cx="7112700" cy="4047080"/>
          </a:xfrm>
          <a:prstGeom prst="rect">
            <a:avLst/>
          </a:prstGeom>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19</a:t>
            </a:fld>
            <a:endParaRPr lang="en-US" dirty="0"/>
          </a:p>
        </p:txBody>
      </p:sp>
      <p:sp>
        <p:nvSpPr>
          <p:cNvPr id="2" name="Title 1"/>
          <p:cNvSpPr>
            <a:spLocks noGrp="1"/>
          </p:cNvSpPr>
          <p:nvPr>
            <p:ph type="title"/>
          </p:nvPr>
        </p:nvSpPr>
        <p:spPr>
          <a:xfrm>
            <a:off x="434304" y="0"/>
            <a:ext cx="10515600" cy="988601"/>
          </a:xfrm>
        </p:spPr>
        <p:txBody>
          <a:bodyPr/>
          <a:lstStyle/>
          <a:p>
            <a:r>
              <a:rPr lang="en-US" dirty="0"/>
              <a:t>Upload Students</a:t>
            </a:r>
          </a:p>
        </p:txBody>
      </p:sp>
      <p:sp>
        <p:nvSpPr>
          <p:cNvPr id="3" name="TextBox 2"/>
          <p:cNvSpPr txBox="1"/>
          <p:nvPr/>
        </p:nvSpPr>
        <p:spPr>
          <a:xfrm>
            <a:off x="11638132" y="6483900"/>
            <a:ext cx="430791" cy="276999"/>
          </a:xfrm>
          <a:prstGeom prst="rect">
            <a:avLst/>
          </a:prstGeom>
          <a:solidFill>
            <a:schemeClr val="bg1"/>
          </a:solidFill>
        </p:spPr>
        <p:txBody>
          <a:bodyPr wrap="square" rtlCol="0">
            <a:spAutoFit/>
          </a:bodyPr>
          <a:lstStyle/>
          <a:p>
            <a:r>
              <a:rPr lang="en-US" sz="1200" dirty="0"/>
              <a:t>17</a:t>
            </a:r>
            <a:endParaRPr lang="en-US" dirty="0"/>
          </a:p>
        </p:txBody>
      </p:sp>
      <p:pic>
        <p:nvPicPr>
          <p:cNvPr id="6" name="Picture 5">
            <a:extLst>
              <a:ext uri="{FF2B5EF4-FFF2-40B4-BE49-F238E27FC236}">
                <a16:creationId xmlns:a16="http://schemas.microsoft.com/office/drawing/2014/main" id="{E550748A-AAD8-4ABC-A0E9-B341096472E0}"/>
              </a:ext>
            </a:extLst>
          </p:cNvPr>
          <p:cNvPicPr>
            <a:picLocks noChangeAspect="1"/>
          </p:cNvPicPr>
          <p:nvPr/>
        </p:nvPicPr>
        <p:blipFill>
          <a:blip r:embed="rId4"/>
          <a:stretch>
            <a:fillRect/>
          </a:stretch>
        </p:blipFill>
        <p:spPr>
          <a:xfrm>
            <a:off x="434304" y="1588676"/>
            <a:ext cx="3086100" cy="39624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E32B677F-A97B-467E-B617-2D9794E38997}"/>
              </a:ext>
            </a:extLst>
          </p:cNvPr>
          <p:cNvSpPr/>
          <p:nvPr/>
        </p:nvSpPr>
        <p:spPr>
          <a:xfrm rot="10800000">
            <a:off x="7602119" y="4413699"/>
            <a:ext cx="125957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8A95061-6A93-44C3-BAE9-1FB8E9A899E4}"/>
              </a:ext>
            </a:extLst>
          </p:cNvPr>
          <p:cNvSpPr/>
          <p:nvPr/>
        </p:nvSpPr>
        <p:spPr>
          <a:xfrm>
            <a:off x="9330201" y="3490873"/>
            <a:ext cx="1059185" cy="4471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6383F16-C445-46BD-BF61-86E7079110BB}"/>
              </a:ext>
            </a:extLst>
          </p:cNvPr>
          <p:cNvSpPr/>
          <p:nvPr/>
        </p:nvSpPr>
        <p:spPr>
          <a:xfrm flipV="1">
            <a:off x="899112" y="5126021"/>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60E3DC4-5383-5611-413E-4547342F7743}"/>
              </a:ext>
            </a:extLst>
          </p:cNvPr>
          <p:cNvPicPr>
            <a:picLocks noChangeAspect="1"/>
          </p:cNvPicPr>
          <p:nvPr/>
        </p:nvPicPr>
        <p:blipFill>
          <a:blip r:embed="rId5"/>
          <a:stretch>
            <a:fillRect/>
          </a:stretch>
        </p:blipFill>
        <p:spPr>
          <a:xfrm>
            <a:off x="4744811" y="5399345"/>
            <a:ext cx="6556136" cy="1187958"/>
          </a:xfrm>
          <a:prstGeom prst="rect">
            <a:avLst/>
          </a:prstGeom>
        </p:spPr>
      </p:pic>
    </p:spTree>
    <p:extLst>
      <p:ext uri="{BB962C8B-B14F-4D97-AF65-F5344CB8AC3E}">
        <p14:creationId xmlns:p14="http://schemas.microsoft.com/office/powerpoint/2010/main" val="29758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E830-6E20-4892-A8C8-34115488C31C}"/>
              </a:ext>
            </a:extLst>
          </p:cNvPr>
          <p:cNvSpPr>
            <a:spLocks noGrp="1"/>
          </p:cNvSpPr>
          <p:nvPr>
            <p:ph type="title"/>
          </p:nvPr>
        </p:nvSpPr>
        <p:spPr/>
        <p:txBody>
          <a:bodyPr/>
          <a:lstStyle/>
          <a:p>
            <a:r>
              <a:rPr lang="en-US" dirty="0"/>
              <a:t>TIDE Tasks for Each User Role</a:t>
            </a:r>
          </a:p>
        </p:txBody>
      </p:sp>
      <p:sp>
        <p:nvSpPr>
          <p:cNvPr id="7" name="Slide Number Placeholder 6">
            <a:extLst>
              <a:ext uri="{FF2B5EF4-FFF2-40B4-BE49-F238E27FC236}">
                <a16:creationId xmlns:a16="http://schemas.microsoft.com/office/drawing/2014/main" id="{EF4DEDC6-1F41-4C97-8C74-0F3A5CBCEDF2}"/>
              </a:ext>
            </a:extLst>
          </p:cNvPr>
          <p:cNvSpPr>
            <a:spLocks noGrp="1"/>
          </p:cNvSpPr>
          <p:nvPr>
            <p:ph type="sldNum" sz="quarter" idx="12"/>
          </p:nvPr>
        </p:nvSpPr>
        <p:spPr/>
        <p:txBody>
          <a:bodyPr/>
          <a:lstStyle/>
          <a:p>
            <a:fld id="{C26AAFF7-C4D7-4A72-B8FA-A17532192431}" type="slidenum">
              <a:rPr lang="en-US" smtClean="0"/>
              <a:pPr/>
              <a:t>2</a:t>
            </a:fld>
            <a:endParaRPr lang="en-US" dirty="0"/>
          </a:p>
        </p:txBody>
      </p:sp>
      <p:graphicFrame>
        <p:nvGraphicFramePr>
          <p:cNvPr id="11" name="Diagram 10">
            <a:extLst>
              <a:ext uri="{FF2B5EF4-FFF2-40B4-BE49-F238E27FC236}">
                <a16:creationId xmlns:a16="http://schemas.microsoft.com/office/drawing/2014/main" id="{BDDBB670-0D48-4A76-A044-5D7322CE648A}"/>
              </a:ext>
            </a:extLst>
          </p:cNvPr>
          <p:cNvGraphicFramePr/>
          <p:nvPr>
            <p:extLst>
              <p:ext uri="{D42A27DB-BD31-4B8C-83A1-F6EECF244321}">
                <p14:modId xmlns:p14="http://schemas.microsoft.com/office/powerpoint/2010/main" val="4043953697"/>
              </p:ext>
            </p:extLst>
          </p:nvPr>
        </p:nvGraphicFramePr>
        <p:xfrm>
          <a:off x="-462844" y="115966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5EB48CB3-43FC-4E52-99BA-678D5BD087CB}"/>
              </a:ext>
            </a:extLst>
          </p:cNvPr>
          <p:cNvSpPr/>
          <p:nvPr/>
        </p:nvSpPr>
        <p:spPr>
          <a:xfrm>
            <a:off x="7463951" y="1995310"/>
            <a:ext cx="3138311" cy="3206045"/>
          </a:xfrm>
          <a:prstGeom prst="rect">
            <a:avLst/>
          </a:prstGeom>
          <a:solidFill>
            <a:schemeClr val="bg2">
              <a:lumMod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TIDE Information for all Users</a:t>
            </a:r>
          </a:p>
          <a:p>
            <a:pPr algn="ctr"/>
            <a:r>
              <a:rPr lang="en-US" dirty="0"/>
              <a:t>[Slides 1-9 and 102-103]</a:t>
            </a:r>
          </a:p>
        </p:txBody>
      </p:sp>
    </p:spTree>
    <p:extLst>
      <p:ext uri="{BB962C8B-B14F-4D97-AF65-F5344CB8AC3E}">
        <p14:creationId xmlns:p14="http://schemas.microsoft.com/office/powerpoint/2010/main" val="1866016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F9E118-A2EA-9E64-5E89-860530E3575E}"/>
              </a:ext>
            </a:extLst>
          </p:cNvPr>
          <p:cNvPicPr>
            <a:picLocks noChangeAspect="1"/>
          </p:cNvPicPr>
          <p:nvPr/>
        </p:nvPicPr>
        <p:blipFill>
          <a:blip r:embed="rId3"/>
          <a:stretch>
            <a:fillRect/>
          </a:stretch>
        </p:blipFill>
        <p:spPr>
          <a:xfrm>
            <a:off x="5929129" y="1053982"/>
            <a:ext cx="5953956" cy="704948"/>
          </a:xfrm>
          <a:prstGeom prst="rect">
            <a:avLst/>
          </a:prstGeom>
        </p:spPr>
      </p:pic>
      <p:pic>
        <p:nvPicPr>
          <p:cNvPr id="8" name="Picture 7">
            <a:extLst>
              <a:ext uri="{FF2B5EF4-FFF2-40B4-BE49-F238E27FC236}">
                <a16:creationId xmlns:a16="http://schemas.microsoft.com/office/drawing/2014/main" id="{95BD105B-787A-EC42-6C70-8AB706019AC3}"/>
              </a:ext>
            </a:extLst>
          </p:cNvPr>
          <p:cNvPicPr>
            <a:picLocks noChangeAspect="1"/>
          </p:cNvPicPr>
          <p:nvPr/>
        </p:nvPicPr>
        <p:blipFill>
          <a:blip r:embed="rId4"/>
          <a:stretch>
            <a:fillRect/>
          </a:stretch>
        </p:blipFill>
        <p:spPr>
          <a:xfrm>
            <a:off x="5078444" y="1706992"/>
            <a:ext cx="4763548" cy="2526900"/>
          </a:xfrm>
          <a:prstGeom prst="rect">
            <a:avLst/>
          </a:prstGeom>
        </p:spPr>
      </p:pic>
      <p:sp>
        <p:nvSpPr>
          <p:cNvPr id="2" name="Title 1"/>
          <p:cNvSpPr>
            <a:spLocks noGrp="1"/>
          </p:cNvSpPr>
          <p:nvPr>
            <p:ph type="title"/>
          </p:nvPr>
        </p:nvSpPr>
        <p:spPr/>
        <p:txBody>
          <a:bodyPr>
            <a:noAutofit/>
          </a:bodyPr>
          <a:lstStyle/>
          <a:p>
            <a:r>
              <a:rPr lang="en-US" sz="3600" dirty="0"/>
              <a:t>Upload</a:t>
            </a:r>
            <a:r>
              <a:rPr lang="en-US" dirty="0"/>
              <a:t> Students </a:t>
            </a:r>
            <a:r>
              <a:rPr lang="en-US" sz="3600" dirty="0"/>
              <a:t>Interim</a:t>
            </a:r>
            <a:r>
              <a:rPr lang="en-US" dirty="0"/>
              <a:t> Testing Grade </a:t>
            </a:r>
          </a:p>
        </p:txBody>
      </p:sp>
      <p:sp>
        <p:nvSpPr>
          <p:cNvPr id="18" name="Content Placeholder 17">
            <a:extLst>
              <a:ext uri="{FF2B5EF4-FFF2-40B4-BE49-F238E27FC236}">
                <a16:creationId xmlns:a16="http://schemas.microsoft.com/office/drawing/2014/main" id="{96FD0420-04F0-1E78-7F51-3CA0F960615E}"/>
              </a:ext>
            </a:extLst>
          </p:cNvPr>
          <p:cNvSpPr>
            <a:spLocks noGrp="1"/>
          </p:cNvSpPr>
          <p:nvPr>
            <p:ph idx="13"/>
          </p:nvPr>
        </p:nvSpPr>
        <p:spPr/>
        <p:txBody>
          <a:bodyPr/>
          <a:lstStyle/>
          <a:p>
            <a:pPr marL="0" indent="0">
              <a:buNone/>
            </a:pPr>
            <a:endParaRPr lang="en-US" dirty="0"/>
          </a:p>
        </p:txBody>
      </p:sp>
      <p:sp>
        <p:nvSpPr>
          <p:cNvPr id="14" name="Slide Number Placeholder 13"/>
          <p:cNvSpPr>
            <a:spLocks noGrp="1"/>
          </p:cNvSpPr>
          <p:nvPr>
            <p:ph type="sldNum" sz="quarter" idx="12"/>
          </p:nvPr>
        </p:nvSpPr>
        <p:spPr/>
        <p:txBody>
          <a:bodyPr/>
          <a:lstStyle/>
          <a:p>
            <a:fld id="{C26AAFF7-C4D7-4A72-B8FA-A17532192431}" type="slidenum">
              <a:rPr lang="en-US" smtClean="0"/>
              <a:pPr/>
              <a:t>20</a:t>
            </a:fld>
            <a:endParaRPr lang="en-US" dirty="0"/>
          </a:p>
        </p:txBody>
      </p:sp>
      <p:sp>
        <p:nvSpPr>
          <p:cNvPr id="9" name="TextBox 8">
            <a:extLst>
              <a:ext uri="{FF2B5EF4-FFF2-40B4-BE49-F238E27FC236}">
                <a16:creationId xmlns:a16="http://schemas.microsoft.com/office/drawing/2014/main" id="{2870CE56-E8E0-4126-85C5-1D00E42B80F9}"/>
              </a:ext>
            </a:extLst>
          </p:cNvPr>
          <p:cNvSpPr txBox="1"/>
          <p:nvPr/>
        </p:nvSpPr>
        <p:spPr>
          <a:xfrm>
            <a:off x="3411339" y="4661660"/>
            <a:ext cx="835436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a:t>If the upload file includes </a:t>
            </a:r>
            <a:r>
              <a:rPr lang="en-US" sz="1600" u="sng" dirty="0"/>
              <a:t>two rows </a:t>
            </a:r>
            <a:r>
              <a:rPr lang="en-US" sz="1600" dirty="0"/>
              <a:t>specifying </a:t>
            </a:r>
            <a:r>
              <a:rPr lang="en-US" sz="1600" i="1" dirty="0"/>
              <a:t>different grades </a:t>
            </a:r>
            <a:r>
              <a:rPr lang="en-US" sz="1600" dirty="0"/>
              <a:t>for the </a:t>
            </a:r>
            <a:r>
              <a:rPr lang="en-US" sz="1600" b="1" dirty="0"/>
              <a:t>same student </a:t>
            </a:r>
            <a:r>
              <a:rPr lang="en-US" sz="1600" dirty="0"/>
              <a:t>and </a:t>
            </a:r>
            <a:r>
              <a:rPr lang="en-US" sz="1600" b="1" dirty="0"/>
              <a:t>subject</a:t>
            </a:r>
            <a:r>
              <a:rPr lang="en-US" sz="1600" dirty="0"/>
              <a:t>, then </a:t>
            </a:r>
            <a:r>
              <a:rPr lang="en-US" sz="1600" dirty="0">
                <a:highlight>
                  <a:srgbClr val="FFFF00"/>
                </a:highlight>
              </a:rPr>
              <a:t>both grades will be set up as interim grades </a:t>
            </a:r>
            <a:r>
              <a:rPr lang="en-US" sz="1600" dirty="0"/>
              <a:t>for the student’s subject</a:t>
            </a:r>
          </a:p>
          <a:p>
            <a:pPr marL="285750" indent="-285750">
              <a:buFont typeface="Wingdings" panose="05000000000000000000" pitchFamily="2" charset="2"/>
              <a:buChar char="§"/>
            </a:pPr>
            <a:r>
              <a:rPr lang="en-US" sz="1600" dirty="0"/>
              <a:t>If the upload file includes </a:t>
            </a:r>
            <a:r>
              <a:rPr lang="en-US" sz="1600" u="sng" dirty="0"/>
              <a:t>two rows</a:t>
            </a:r>
            <a:r>
              <a:rPr lang="en-US" sz="1600" dirty="0"/>
              <a:t> for the </a:t>
            </a:r>
            <a:r>
              <a:rPr lang="en-US" sz="1600" b="1" dirty="0"/>
              <a:t>same student </a:t>
            </a:r>
            <a:r>
              <a:rPr lang="en-US" sz="1600" dirty="0"/>
              <a:t>and </a:t>
            </a:r>
            <a:r>
              <a:rPr lang="en-US" sz="1600" b="1" dirty="0"/>
              <a:t>subject</a:t>
            </a:r>
            <a:r>
              <a:rPr lang="en-US" sz="1600" dirty="0"/>
              <a:t> and the </a:t>
            </a:r>
            <a:r>
              <a:rPr lang="en-US" sz="1600" i="1" dirty="0"/>
              <a:t>second row has a value “None”</a:t>
            </a:r>
            <a:r>
              <a:rPr lang="en-US" sz="1600" dirty="0"/>
              <a:t>, then </a:t>
            </a:r>
            <a:r>
              <a:rPr lang="en-US" sz="1600" dirty="0">
                <a:highlight>
                  <a:srgbClr val="FFFF00"/>
                </a:highlight>
              </a:rPr>
              <a:t>all interim grades </a:t>
            </a:r>
            <a:r>
              <a:rPr lang="en-US" sz="1600" dirty="0"/>
              <a:t>established for the student’s subject up to that point </a:t>
            </a:r>
            <a:r>
              <a:rPr lang="en-US" sz="1600" dirty="0">
                <a:highlight>
                  <a:srgbClr val="FFFF00"/>
                </a:highlight>
              </a:rPr>
              <a:t>will be removed.</a:t>
            </a:r>
          </a:p>
          <a:p>
            <a:pPr marL="285750" indent="-285750">
              <a:buFont typeface="Wingdings" panose="05000000000000000000" pitchFamily="2" charset="2"/>
              <a:buChar char="§"/>
            </a:pPr>
            <a:r>
              <a:rPr lang="en-US" sz="1600" dirty="0"/>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pic>
        <p:nvPicPr>
          <p:cNvPr id="3" name="Picture 2">
            <a:extLst>
              <a:ext uri="{FF2B5EF4-FFF2-40B4-BE49-F238E27FC236}">
                <a16:creationId xmlns:a16="http://schemas.microsoft.com/office/drawing/2014/main" id="{EC263149-AE00-428C-A880-128E6C23B5ED}"/>
              </a:ext>
            </a:extLst>
          </p:cNvPr>
          <p:cNvPicPr>
            <a:picLocks noChangeAspect="1"/>
          </p:cNvPicPr>
          <p:nvPr/>
        </p:nvPicPr>
        <p:blipFill>
          <a:blip r:embed="rId5"/>
          <a:stretch>
            <a:fillRect/>
          </a:stretch>
        </p:blipFill>
        <p:spPr>
          <a:xfrm>
            <a:off x="191072" y="1175893"/>
            <a:ext cx="3220267" cy="450621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759E23A-FD85-48A5-BA8F-20A78F5776D6}"/>
              </a:ext>
            </a:extLst>
          </p:cNvPr>
          <p:cNvPicPr>
            <a:picLocks noChangeAspect="1"/>
          </p:cNvPicPr>
          <p:nvPr/>
        </p:nvPicPr>
        <p:blipFill>
          <a:blip r:embed="rId6"/>
          <a:stretch>
            <a:fillRect/>
          </a:stretch>
        </p:blipFill>
        <p:spPr>
          <a:xfrm>
            <a:off x="4426570" y="3865088"/>
            <a:ext cx="6056679" cy="731253"/>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5A80976D-E9BB-4E38-8BE0-E003FB461BE6}"/>
              </a:ext>
            </a:extLst>
          </p:cNvPr>
          <p:cNvSpPr/>
          <p:nvPr/>
        </p:nvSpPr>
        <p:spPr>
          <a:xfrm flipV="1">
            <a:off x="694138" y="4497125"/>
            <a:ext cx="2374739"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8178063-8780-4259-8D88-9EEEAFE598D9}"/>
              </a:ext>
            </a:extLst>
          </p:cNvPr>
          <p:cNvSpPr/>
          <p:nvPr/>
        </p:nvSpPr>
        <p:spPr>
          <a:xfrm>
            <a:off x="8251070" y="2774458"/>
            <a:ext cx="1059185" cy="4471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DFEA7C2-16FC-4C21-AE8B-65B5793BF928}"/>
              </a:ext>
            </a:extLst>
          </p:cNvPr>
          <p:cNvSpPr/>
          <p:nvPr/>
        </p:nvSpPr>
        <p:spPr>
          <a:xfrm rot="5400000">
            <a:off x="9191628" y="2839629"/>
            <a:ext cx="167582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53D4E170-A1EC-4851-B0DA-372BD25E5774}"/>
              </a:ext>
            </a:extLst>
          </p:cNvPr>
          <p:cNvSpPr/>
          <p:nvPr/>
        </p:nvSpPr>
        <p:spPr>
          <a:xfrm rot="10800000">
            <a:off x="7588519" y="3398822"/>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8725962-A969-4B6C-8D5D-206725C13392}"/>
              </a:ext>
            </a:extLst>
          </p:cNvPr>
          <p:cNvSpPr/>
          <p:nvPr/>
        </p:nvSpPr>
        <p:spPr>
          <a:xfrm>
            <a:off x="9934501" y="1181393"/>
            <a:ext cx="548748" cy="3013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2521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9230662" y="6492875"/>
            <a:ext cx="2743200" cy="365125"/>
          </a:xfrm>
        </p:spPr>
        <p:txBody>
          <a:bodyPr/>
          <a:lstStyle/>
          <a:p>
            <a:fld id="{C26AAFF7-C4D7-4A72-B8FA-A17532192431}" type="slidenum">
              <a:rPr lang="en-US" smtClean="0"/>
              <a:pPr/>
              <a:t>21</a:t>
            </a:fld>
            <a:endParaRPr lang="en-US" dirty="0"/>
          </a:p>
        </p:txBody>
      </p:sp>
      <p:sp>
        <p:nvSpPr>
          <p:cNvPr id="7" name="Content Placeholder 10" descr="Text box with the following information: Students can be added via na upload using the Upload Students feature"/>
          <p:cNvSpPr>
            <a:spLocks noGrp="1"/>
          </p:cNvSpPr>
          <p:nvPr>
            <p:ph idx="1"/>
          </p:nvPr>
        </p:nvSpPr>
        <p:spPr>
          <a:xfrm>
            <a:off x="270976" y="1240503"/>
            <a:ext cx="11287643" cy="1180743"/>
          </a:xfrm>
        </p:spPr>
        <p:txBody>
          <a:bodyPr>
            <a:noAutofit/>
          </a:bodyPr>
          <a:lstStyle/>
          <a:p>
            <a:pPr>
              <a:spcBef>
                <a:spcPts val="0"/>
              </a:spcBef>
            </a:pPr>
            <a:endParaRPr lang="en-US" sz="1800" b="0" dirty="0">
              <a:solidFill>
                <a:srgbClr val="3B5978"/>
              </a:solidFill>
              <a:latin typeface="Arial" panose="020B0604020202020204" pitchFamily="34" charset="0"/>
              <a:cs typeface="Arial" panose="020B0604020202020204" pitchFamily="34" charset="0"/>
            </a:endParaRPr>
          </a:p>
          <a:p>
            <a:pPr>
              <a:spcBef>
                <a:spcPts val="0"/>
              </a:spcBef>
            </a:pPr>
            <a:endParaRPr lang="en-US" sz="1800" b="0" dirty="0">
              <a:solidFill>
                <a:srgbClr val="3B5978"/>
              </a:solidFill>
              <a:latin typeface="Arial" panose="020B0604020202020204" pitchFamily="34" charset="0"/>
              <a:cs typeface="Arial" panose="020B0604020202020204" pitchFamily="34" charset="0"/>
            </a:endParaRPr>
          </a:p>
          <a:p>
            <a:pPr>
              <a:spcBef>
                <a:spcPts val="0"/>
              </a:spcBef>
            </a:pPr>
            <a:endParaRPr lang="en-US" sz="1800" b="0" dirty="0">
              <a:solidFill>
                <a:srgbClr val="3B5978"/>
              </a:solidFill>
              <a:latin typeface="Arial" panose="020B0604020202020204" pitchFamily="34" charset="0"/>
              <a:cs typeface="Arial" panose="020B0604020202020204" pitchFamily="34" charset="0"/>
            </a:endParaRPr>
          </a:p>
          <a:p>
            <a:pPr>
              <a:spcBef>
                <a:spcPts val="0"/>
              </a:spcBef>
            </a:pPr>
            <a:endParaRPr lang="en-US" sz="1800" b="0" dirty="0">
              <a:solidFill>
                <a:srgbClr val="3B5978"/>
              </a:solidFill>
              <a:latin typeface="Arial" panose="020B0604020202020204" pitchFamily="34" charset="0"/>
              <a:cs typeface="Arial" panose="020B0604020202020204" pitchFamily="34" charset="0"/>
            </a:endParaRPr>
          </a:p>
          <a:p>
            <a:pPr>
              <a:spcBef>
                <a:spcPts val="0"/>
              </a:spcBef>
            </a:pPr>
            <a:endParaRPr lang="en-US" sz="1800" b="0" dirty="0">
              <a:solidFill>
                <a:srgbClr val="3B5978"/>
              </a:solidFill>
              <a:latin typeface="Arial" panose="020B0604020202020204" pitchFamily="34" charset="0"/>
              <a:cs typeface="Arial" panose="020B0604020202020204" pitchFamily="34" charset="0"/>
            </a:endParaRPr>
          </a:p>
          <a:p>
            <a:pPr>
              <a:spcBef>
                <a:spcPts val="0"/>
              </a:spcBef>
            </a:pPr>
            <a:endParaRPr lang="en-US" sz="1800" b="0" dirty="0">
              <a:solidFill>
                <a:schemeClr val="tx1"/>
              </a:solidFill>
              <a:latin typeface="Arial" panose="020B0604020202020204" pitchFamily="34" charset="0"/>
              <a:cs typeface="Arial" panose="020B0604020202020204" pitchFamily="34" charset="0"/>
            </a:endParaRPr>
          </a:p>
          <a:p>
            <a:pPr>
              <a:spcBef>
                <a:spcPts val="0"/>
              </a:spcBef>
            </a:pPr>
            <a:r>
              <a:rPr lang="en-US" sz="1800" b="0" dirty="0">
                <a:solidFill>
                  <a:schemeClr val="tx1"/>
                </a:solidFill>
                <a:cs typeface="Arial" panose="020B0604020202020204" pitchFamily="34" charset="0"/>
              </a:rPr>
              <a:t>In general, a student is associated with one school and district at a time. However, due to certain circumstances, a student may need to be enrolled in </a:t>
            </a:r>
            <a:r>
              <a:rPr lang="en-US" sz="1800" b="0" u="sng" dirty="0">
                <a:solidFill>
                  <a:schemeClr val="tx1"/>
                </a:solidFill>
                <a:cs typeface="Arial" panose="020B0604020202020204" pitchFamily="34" charset="0"/>
              </a:rPr>
              <a:t>two</a:t>
            </a:r>
            <a:r>
              <a:rPr lang="en-US" sz="1800" b="0" dirty="0">
                <a:solidFill>
                  <a:schemeClr val="tx1"/>
                </a:solidFill>
                <a:cs typeface="Arial" panose="020B0604020202020204" pitchFamily="34" charset="0"/>
              </a:rPr>
              <a:t> or more schools within the same district or different district(s) at the same time.</a:t>
            </a:r>
          </a:p>
          <a:p>
            <a:pPr>
              <a:spcBef>
                <a:spcPts val="0"/>
              </a:spcBef>
            </a:pPr>
            <a:r>
              <a:rPr lang="en-US" sz="2000" b="0" dirty="0">
                <a:solidFill>
                  <a:schemeClr val="tx1"/>
                </a:solidFill>
                <a:latin typeface="Arial" panose="020B0604020202020204" pitchFamily="34" charset="0"/>
                <a:cs typeface="Arial" panose="020B0604020202020204" pitchFamily="34" charset="0"/>
              </a:rPr>
              <a:t> </a:t>
            </a:r>
          </a:p>
          <a:p>
            <a:pPr lvl="1">
              <a:spcBef>
                <a:spcPts val="0"/>
              </a:spcBef>
            </a:pPr>
            <a:endParaRPr lang="en-US" b="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34304" y="0"/>
            <a:ext cx="10515600" cy="988601"/>
          </a:xfrm>
        </p:spPr>
        <p:txBody>
          <a:bodyPr/>
          <a:lstStyle/>
          <a:p>
            <a:r>
              <a:rPr lang="en-US" dirty="0"/>
              <a:t>Dual-Enrolling Students (Part 1)</a:t>
            </a:r>
          </a:p>
        </p:txBody>
      </p:sp>
      <p:sp>
        <p:nvSpPr>
          <p:cNvPr id="11" name="Rectangle 10">
            <a:extLst>
              <a:ext uri="{FF2B5EF4-FFF2-40B4-BE49-F238E27FC236}">
                <a16:creationId xmlns:a16="http://schemas.microsoft.com/office/drawing/2014/main" id="{8F533DC2-4CDA-4F26-9DC5-03729F4A458A}"/>
              </a:ext>
            </a:extLst>
          </p:cNvPr>
          <p:cNvSpPr/>
          <p:nvPr/>
        </p:nvSpPr>
        <p:spPr>
          <a:xfrm>
            <a:off x="6559650" y="4082475"/>
            <a:ext cx="5414212" cy="2462213"/>
          </a:xfrm>
          <a:prstGeom prst="rect">
            <a:avLst/>
          </a:prstGeom>
          <a:ln>
            <a:solidFill>
              <a:schemeClr val="bg1">
                <a:lumMod val="65000"/>
              </a:schemeClr>
            </a:solidFill>
          </a:ln>
        </p:spPr>
        <p:txBody>
          <a:bodyPr wrap="square">
            <a:spAutoFit/>
          </a:bodyPr>
          <a:lstStyle/>
          <a:p>
            <a:pPr>
              <a:spcAft>
                <a:spcPts val="400"/>
              </a:spcAft>
            </a:pPr>
            <a:r>
              <a:rPr lang="en-US" sz="1600" dirty="0">
                <a:ea typeface="Times New Roman" panose="02020603050405020304" pitchFamily="18" charset="0"/>
                <a:cs typeface="Calibri" panose="020F0502020204030204" pitchFamily="34" charset="0"/>
              </a:rPr>
              <a:t>A pop-up confirmation message will appear when you attempt to dual-enroll that student. You can choose from the following three options: </a:t>
            </a:r>
          </a:p>
          <a:p>
            <a:pPr marL="342900" marR="0" lvl="0" indent="-342900">
              <a:spcBef>
                <a:spcPts val="0"/>
              </a:spcBef>
              <a:spcAft>
                <a:spcPts val="400"/>
              </a:spcAft>
              <a:buFont typeface="Symbol" panose="05050102010706020507" pitchFamily="18" charset="2"/>
              <a:buChar char=""/>
            </a:pPr>
            <a:r>
              <a:rPr lang="en-US" sz="1600" b="1" dirty="0">
                <a:ea typeface="Times New Roman" panose="02020603050405020304" pitchFamily="18" charset="0"/>
                <a:cs typeface="Calibri" panose="020F0502020204030204" pitchFamily="34" charset="0"/>
              </a:rPr>
              <a:t>Add</a:t>
            </a:r>
            <a:r>
              <a:rPr lang="en-US" sz="1600" dirty="0">
                <a:ea typeface="Times New Roman" panose="02020603050405020304" pitchFamily="18" charset="0"/>
                <a:cs typeface="Calibri" panose="020F0502020204030204" pitchFamily="34" charset="0"/>
              </a:rPr>
              <a:t> – This will dual-enroll the student in the new school.</a:t>
            </a:r>
          </a:p>
          <a:p>
            <a:pPr marL="342900" marR="0" lvl="0" indent="-342900">
              <a:spcBef>
                <a:spcPts val="0"/>
              </a:spcBef>
              <a:spcAft>
                <a:spcPts val="400"/>
              </a:spcAft>
              <a:buFont typeface="Symbol" panose="05050102010706020507" pitchFamily="18" charset="2"/>
              <a:buChar char=""/>
            </a:pPr>
            <a:r>
              <a:rPr lang="en-US" sz="1600" b="1" dirty="0">
                <a:ea typeface="Times New Roman" panose="02020603050405020304" pitchFamily="18" charset="0"/>
                <a:cs typeface="Calibri" panose="020F0502020204030204" pitchFamily="34" charset="0"/>
              </a:rPr>
              <a:t>Move </a:t>
            </a:r>
            <a:r>
              <a:rPr lang="en-US" sz="1600" dirty="0">
                <a:ea typeface="Times New Roman" panose="02020603050405020304" pitchFamily="18" charset="0"/>
                <a:cs typeface="Calibri" panose="020F0502020204030204" pitchFamily="34" charset="0"/>
              </a:rPr>
              <a:t>– This will transfer the student to the new school.</a:t>
            </a:r>
          </a:p>
          <a:p>
            <a:pPr marL="342900" marR="0" lvl="0" indent="-342900">
              <a:spcBef>
                <a:spcPts val="0"/>
              </a:spcBef>
              <a:spcAft>
                <a:spcPts val="400"/>
              </a:spcAft>
              <a:buFont typeface="Symbol" panose="05050102010706020507" pitchFamily="18" charset="2"/>
              <a:buChar char=""/>
            </a:pPr>
            <a:r>
              <a:rPr lang="en-US" sz="1600" b="1" dirty="0">
                <a:ea typeface="Times New Roman" panose="02020603050405020304" pitchFamily="18" charset="0"/>
              </a:rPr>
              <a:t>Cancel</a:t>
            </a:r>
            <a:r>
              <a:rPr lang="en-US" sz="1600" dirty="0">
                <a:ea typeface="Times New Roman" panose="02020603050405020304" pitchFamily="18" charset="0"/>
              </a:rPr>
              <a:t> – This  will terminate the action  and take you back to the </a:t>
            </a:r>
            <a:r>
              <a:rPr lang="en-US" sz="1600" b="1" i="1" dirty="0">
                <a:ea typeface="Times New Roman" panose="02020603050405020304" pitchFamily="18" charset="0"/>
              </a:rPr>
              <a:t>Add Students</a:t>
            </a:r>
            <a:r>
              <a:rPr lang="en-US" sz="1600" dirty="0">
                <a:ea typeface="Times New Roman" panose="02020603050405020304" pitchFamily="18" charset="0"/>
              </a:rPr>
              <a:t> page</a:t>
            </a:r>
            <a:r>
              <a:rPr lang="en-US" sz="1600" dirty="0"/>
              <a:t> </a:t>
            </a:r>
            <a:r>
              <a:rPr lang="en-US" sz="1600" dirty="0">
                <a:ea typeface="Times New Roman" panose="02020603050405020304" pitchFamily="18" charset="0"/>
                <a:cs typeface="Calibri" panose="020F0502020204030204" pitchFamily="34" charset="0"/>
              </a:rPr>
              <a:t> Moved this note up as it applies to manually adding students from the Add Students page and not upload students.</a:t>
            </a:r>
          </a:p>
        </p:txBody>
      </p:sp>
      <p:pic>
        <p:nvPicPr>
          <p:cNvPr id="12" name="Picture 11">
            <a:extLst>
              <a:ext uri="{FF2B5EF4-FFF2-40B4-BE49-F238E27FC236}">
                <a16:creationId xmlns:a16="http://schemas.microsoft.com/office/drawing/2014/main" id="{04037213-8FDC-42F4-92B2-A24CCB1DE80A}"/>
              </a:ext>
            </a:extLst>
          </p:cNvPr>
          <p:cNvPicPr>
            <a:picLocks noChangeAspect="1"/>
          </p:cNvPicPr>
          <p:nvPr/>
        </p:nvPicPr>
        <p:blipFill>
          <a:blip r:embed="rId3"/>
          <a:stretch>
            <a:fillRect/>
          </a:stretch>
        </p:blipFill>
        <p:spPr>
          <a:xfrm>
            <a:off x="6991832" y="2047086"/>
            <a:ext cx="4566787" cy="1885160"/>
          </a:xfrm>
          <a:prstGeom prst="rect">
            <a:avLst/>
          </a:prstGeom>
          <a:ln>
            <a:solidFill>
              <a:schemeClr val="bg1">
                <a:lumMod val="50000"/>
              </a:schemeClr>
            </a:solidFill>
          </a:ln>
        </p:spPr>
      </p:pic>
      <p:pic>
        <p:nvPicPr>
          <p:cNvPr id="9" name="Picture 8">
            <a:extLst>
              <a:ext uri="{FF2B5EF4-FFF2-40B4-BE49-F238E27FC236}">
                <a16:creationId xmlns:a16="http://schemas.microsoft.com/office/drawing/2014/main" id="{7314542C-B8B4-4828-8F32-46E8FF41F180}"/>
              </a:ext>
            </a:extLst>
          </p:cNvPr>
          <p:cNvPicPr>
            <a:picLocks noChangeAspect="1"/>
          </p:cNvPicPr>
          <p:nvPr/>
        </p:nvPicPr>
        <p:blipFill>
          <a:blip r:embed="rId4"/>
          <a:stretch>
            <a:fillRect/>
          </a:stretch>
        </p:blipFill>
        <p:spPr>
          <a:xfrm>
            <a:off x="407219" y="1816780"/>
            <a:ext cx="6108982" cy="4230932"/>
          </a:xfrm>
          <a:prstGeom prst="rect">
            <a:avLst/>
          </a:prstGeom>
        </p:spPr>
      </p:pic>
      <p:sp>
        <p:nvSpPr>
          <p:cNvPr id="6" name="Rectangle 5">
            <a:extLst>
              <a:ext uri="{FF2B5EF4-FFF2-40B4-BE49-F238E27FC236}">
                <a16:creationId xmlns:a16="http://schemas.microsoft.com/office/drawing/2014/main" id="{7FDD52C3-9564-4CDE-B1E2-6A4677DA5A19}"/>
              </a:ext>
            </a:extLst>
          </p:cNvPr>
          <p:cNvSpPr/>
          <p:nvPr/>
        </p:nvSpPr>
        <p:spPr>
          <a:xfrm>
            <a:off x="633381" y="2654300"/>
            <a:ext cx="2440019" cy="1428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descr="Text box with the following information: Students can be added individually using the Add Students feature">
            <a:extLst>
              <a:ext uri="{FF2B5EF4-FFF2-40B4-BE49-F238E27FC236}">
                <a16:creationId xmlns:a16="http://schemas.microsoft.com/office/drawing/2014/main" id="{1A0A041C-5507-4A36-B12B-EC1044F3C8EA}"/>
              </a:ext>
            </a:extLst>
          </p:cNvPr>
          <p:cNvSpPr txBox="1"/>
          <p:nvPr/>
        </p:nvSpPr>
        <p:spPr>
          <a:xfrm>
            <a:off x="1366912" y="6060834"/>
            <a:ext cx="4189596" cy="646331"/>
          </a:xfrm>
          <a:prstGeom prst="rect">
            <a:avLst/>
          </a:prstGeom>
          <a:solidFill>
            <a:schemeClr val="bg1"/>
          </a:solidFill>
          <a:ln>
            <a:solidFill>
              <a:schemeClr val="bg1">
                <a:lumMod val="50000"/>
              </a:schemeClr>
            </a:solidFill>
          </a:ln>
        </p:spPr>
        <p:txBody>
          <a:bodyPr wrap="square" rtlCol="0">
            <a:spAutoFit/>
          </a:bodyPr>
          <a:lstStyle/>
          <a:p>
            <a:r>
              <a:rPr lang="en-US" dirty="0"/>
              <a:t>Students can be added individually using the </a:t>
            </a:r>
            <a:r>
              <a:rPr lang="en-US" b="1" dirty="0"/>
              <a:t>Add Students </a:t>
            </a:r>
            <a:r>
              <a:rPr lang="en-US" dirty="0"/>
              <a:t>feature.</a:t>
            </a:r>
          </a:p>
        </p:txBody>
      </p:sp>
    </p:spTree>
    <p:extLst>
      <p:ext uri="{BB962C8B-B14F-4D97-AF65-F5344CB8AC3E}">
        <p14:creationId xmlns:p14="http://schemas.microsoft.com/office/powerpoint/2010/main" val="1376863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22</a:t>
            </a:fld>
            <a:endParaRPr lang="en-US" dirty="0"/>
          </a:p>
        </p:txBody>
      </p:sp>
      <p:grpSp>
        <p:nvGrpSpPr>
          <p:cNvPr id="3" name="Group 2" descr="Dual-enrolling students">
            <a:extLst>
              <a:ext uri="{FF2B5EF4-FFF2-40B4-BE49-F238E27FC236}">
                <a16:creationId xmlns:a16="http://schemas.microsoft.com/office/drawing/2014/main" id="{6EBCC292-7DEF-4AB4-A2B7-C4A55420F93F}"/>
              </a:ext>
            </a:extLst>
          </p:cNvPr>
          <p:cNvGrpSpPr/>
          <p:nvPr/>
        </p:nvGrpSpPr>
        <p:grpSpPr>
          <a:xfrm>
            <a:off x="218139" y="1151106"/>
            <a:ext cx="11285907" cy="5292644"/>
            <a:chOff x="153122" y="1189409"/>
            <a:chExt cx="11503072" cy="5292644"/>
          </a:xfrm>
        </p:grpSpPr>
        <p:sp>
          <p:nvSpPr>
            <p:cNvPr id="13" name="TextBox 12">
              <a:extLst>
                <a:ext uri="{FF2B5EF4-FFF2-40B4-BE49-F238E27FC236}">
                  <a16:creationId xmlns:a16="http://schemas.microsoft.com/office/drawing/2014/main" id="{F891D774-0298-428F-B1F0-138C2389E5DE}"/>
                </a:ext>
              </a:extLst>
            </p:cNvPr>
            <p:cNvSpPr txBox="1"/>
            <p:nvPr/>
          </p:nvSpPr>
          <p:spPr>
            <a:xfrm>
              <a:off x="221845" y="5558723"/>
              <a:ext cx="6553928" cy="923330"/>
            </a:xfrm>
            <a:prstGeom prst="rect">
              <a:avLst/>
            </a:prstGeom>
            <a:noFill/>
          </p:spPr>
          <p:txBody>
            <a:bodyPr wrap="square" rtlCol="0">
              <a:spAutoFit/>
            </a:bodyPr>
            <a:lstStyle/>
            <a:p>
              <a:r>
                <a:rPr lang="en-US" b="1" dirty="0"/>
                <a:t>NOTE</a:t>
              </a:r>
              <a:r>
                <a:rPr lang="en-US" dirty="0"/>
                <a:t>: If a user intends to </a:t>
              </a:r>
              <a:r>
                <a:rPr lang="en-US" u="sng" dirty="0"/>
                <a:t>move</a:t>
              </a:r>
              <a:r>
                <a:rPr lang="en-US" dirty="0"/>
                <a:t> a student to a different school, they should use the </a:t>
              </a:r>
              <a:r>
                <a:rPr lang="en-US" b="1" dirty="0"/>
                <a:t>Move to Other School </a:t>
              </a:r>
              <a:r>
                <a:rPr lang="en-US" dirty="0"/>
                <a:t>feature only. Only, district-level users have access to </a:t>
              </a:r>
              <a:r>
                <a:rPr lang="en-US" u="sng" dirty="0"/>
                <a:t>move</a:t>
              </a:r>
              <a:r>
                <a:rPr lang="en-US" dirty="0"/>
                <a:t> students. </a:t>
              </a:r>
            </a:p>
          </p:txBody>
        </p:sp>
        <p:sp>
          <p:nvSpPr>
            <p:cNvPr id="5" name="TextBox 4">
              <a:extLst>
                <a:ext uri="{FF2B5EF4-FFF2-40B4-BE49-F238E27FC236}">
                  <a16:creationId xmlns:a16="http://schemas.microsoft.com/office/drawing/2014/main" id="{9DE6435D-074B-4F8C-8EE5-E03A67D70464}"/>
                </a:ext>
              </a:extLst>
            </p:cNvPr>
            <p:cNvSpPr txBox="1"/>
            <p:nvPr/>
          </p:nvSpPr>
          <p:spPr>
            <a:xfrm>
              <a:off x="153122" y="2717726"/>
              <a:ext cx="5417320" cy="1477328"/>
            </a:xfrm>
            <a:prstGeom prst="rect">
              <a:avLst/>
            </a:prstGeom>
            <a:noFill/>
            <a:ln>
              <a:solidFill>
                <a:schemeClr val="bg1">
                  <a:lumMod val="50000"/>
                </a:schemeClr>
              </a:solidFill>
            </a:ln>
          </p:spPr>
          <p:txBody>
            <a:bodyPr wrap="square" rtlCol="0">
              <a:spAutoFit/>
            </a:bodyPr>
            <a:lstStyle/>
            <a:p>
              <a:pPr algn="ctr"/>
              <a:r>
                <a:rPr lang="en-US" dirty="0"/>
                <a:t>If a district-level user tries to dual enroll a student with the same EDUID but a different name than what currently exists in TIDE, the system will display a validation error message indicating: “</a:t>
              </a:r>
              <a:r>
                <a:rPr lang="en-US" b="1" dirty="0"/>
                <a:t>The StudentID already exists in the system, with a different name.</a:t>
              </a:r>
              <a:r>
                <a:rPr lang="en-US" dirty="0"/>
                <a:t>” </a:t>
              </a:r>
            </a:p>
          </p:txBody>
        </p:sp>
        <p:sp>
          <p:nvSpPr>
            <p:cNvPr id="12" name="Double Wave 11" descr="Blue banner with the following information: For a student to be dual enrolled, the student's first name, last name, and EDUID must match. The words first name, last name, and EDUID are underlined. ">
              <a:extLst>
                <a:ext uri="{FF2B5EF4-FFF2-40B4-BE49-F238E27FC236}">
                  <a16:creationId xmlns:a16="http://schemas.microsoft.com/office/drawing/2014/main" id="{6D63ACDE-6BA1-4AF6-9131-A60709A867ED}"/>
                </a:ext>
              </a:extLst>
            </p:cNvPr>
            <p:cNvSpPr/>
            <p:nvPr/>
          </p:nvSpPr>
          <p:spPr>
            <a:xfrm>
              <a:off x="770021" y="1189409"/>
              <a:ext cx="10886173" cy="896246"/>
            </a:xfrm>
            <a:prstGeom prst="doubleWave">
              <a:avLst>
                <a:gd name="adj1" fmla="val 6250"/>
                <a:gd name="adj2" fmla="val 177"/>
              </a:avLst>
            </a:prstGeom>
            <a:solidFill>
              <a:srgbClr val="3B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For a student to be dual enrolled, the student’s </a:t>
              </a:r>
              <a:r>
                <a:rPr lang="en-US" b="1" u="sng" dirty="0">
                  <a:solidFill>
                    <a:schemeClr val="bg1"/>
                  </a:solidFill>
                </a:rPr>
                <a:t>first name</a:t>
              </a:r>
              <a:r>
                <a:rPr lang="en-US" b="1" dirty="0">
                  <a:solidFill>
                    <a:schemeClr val="bg1"/>
                  </a:solidFill>
                </a:rPr>
                <a:t>, </a:t>
              </a:r>
              <a:r>
                <a:rPr lang="en-US" b="1" u="sng" dirty="0">
                  <a:solidFill>
                    <a:schemeClr val="bg1"/>
                  </a:solidFill>
                </a:rPr>
                <a:t>last name</a:t>
              </a:r>
              <a:r>
                <a:rPr lang="en-US" b="1" dirty="0">
                  <a:solidFill>
                    <a:schemeClr val="bg1"/>
                  </a:solidFill>
                </a:rPr>
                <a:t>, and </a:t>
              </a:r>
              <a:r>
                <a:rPr lang="en-US" b="1" u="sng" dirty="0">
                  <a:solidFill>
                    <a:schemeClr val="bg1"/>
                  </a:solidFill>
                </a:rPr>
                <a:t>EDUID</a:t>
              </a:r>
              <a:r>
                <a:rPr lang="en-US" b="1" dirty="0">
                  <a:solidFill>
                    <a:schemeClr val="bg1"/>
                  </a:solidFill>
                </a:rPr>
                <a:t> must match.</a:t>
              </a:r>
            </a:p>
          </p:txBody>
        </p:sp>
      </p:grpSp>
      <p:sp>
        <p:nvSpPr>
          <p:cNvPr id="2" name="Title 1"/>
          <p:cNvSpPr>
            <a:spLocks noGrp="1"/>
          </p:cNvSpPr>
          <p:nvPr>
            <p:ph type="title"/>
          </p:nvPr>
        </p:nvSpPr>
        <p:spPr>
          <a:xfrm>
            <a:off x="434304" y="0"/>
            <a:ext cx="10515600" cy="988601"/>
          </a:xfrm>
        </p:spPr>
        <p:txBody>
          <a:bodyPr/>
          <a:lstStyle/>
          <a:p>
            <a:r>
              <a:rPr lang="en-US" dirty="0"/>
              <a:t>Dual-Enrolling Students (Part 2)</a:t>
            </a:r>
          </a:p>
        </p:txBody>
      </p:sp>
      <p:sp>
        <p:nvSpPr>
          <p:cNvPr id="4" name="TextBox 3"/>
          <p:cNvSpPr txBox="1"/>
          <p:nvPr/>
        </p:nvSpPr>
        <p:spPr>
          <a:xfrm>
            <a:off x="11501914" y="6395774"/>
            <a:ext cx="471948" cy="276999"/>
          </a:xfrm>
          <a:prstGeom prst="rect">
            <a:avLst/>
          </a:prstGeom>
          <a:solidFill>
            <a:schemeClr val="bg1"/>
          </a:solidFill>
        </p:spPr>
        <p:txBody>
          <a:bodyPr wrap="square" rtlCol="0">
            <a:spAutoFit/>
          </a:bodyPr>
          <a:lstStyle/>
          <a:p>
            <a:r>
              <a:rPr lang="en-US" sz="1200" dirty="0"/>
              <a:t>20</a:t>
            </a:r>
          </a:p>
        </p:txBody>
      </p:sp>
      <p:pic>
        <p:nvPicPr>
          <p:cNvPr id="7" name="Picture 6">
            <a:extLst>
              <a:ext uri="{FF2B5EF4-FFF2-40B4-BE49-F238E27FC236}">
                <a16:creationId xmlns:a16="http://schemas.microsoft.com/office/drawing/2014/main" id="{ED11A26F-5828-44FE-AB9D-6F6D563A88A8}"/>
              </a:ext>
            </a:extLst>
          </p:cNvPr>
          <p:cNvPicPr>
            <a:picLocks noChangeAspect="1"/>
          </p:cNvPicPr>
          <p:nvPr/>
        </p:nvPicPr>
        <p:blipFill>
          <a:blip r:embed="rId3"/>
          <a:stretch>
            <a:fillRect/>
          </a:stretch>
        </p:blipFill>
        <p:spPr>
          <a:xfrm>
            <a:off x="7282202" y="5340038"/>
            <a:ext cx="3320060" cy="1284094"/>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8F158D0C-956C-4561-99D1-D900450DC899}"/>
              </a:ext>
            </a:extLst>
          </p:cNvPr>
          <p:cNvPicPr>
            <a:picLocks noChangeAspect="1"/>
          </p:cNvPicPr>
          <p:nvPr/>
        </p:nvPicPr>
        <p:blipFill>
          <a:blip r:embed="rId4"/>
          <a:stretch>
            <a:fillRect/>
          </a:stretch>
        </p:blipFill>
        <p:spPr>
          <a:xfrm>
            <a:off x="5624931" y="2118496"/>
            <a:ext cx="6520788" cy="3025775"/>
          </a:xfrm>
          <a:prstGeom prst="rect">
            <a:avLst/>
          </a:prstGeom>
          <a:ln>
            <a:solidFill>
              <a:schemeClr val="bg1">
                <a:lumMod val="75000"/>
              </a:schemeClr>
            </a:solidFill>
          </a:ln>
        </p:spPr>
      </p:pic>
    </p:spTree>
    <p:extLst>
      <p:ext uri="{BB962C8B-B14F-4D97-AF65-F5344CB8AC3E}">
        <p14:creationId xmlns:p14="http://schemas.microsoft.com/office/powerpoint/2010/main" val="2598168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11CBB9-257B-4398-B67E-46CFC8DF8E63}"/>
              </a:ext>
            </a:extLst>
          </p:cNvPr>
          <p:cNvSpPr txBox="1"/>
          <p:nvPr/>
        </p:nvSpPr>
        <p:spPr>
          <a:xfrm>
            <a:off x="3734718" y="1614423"/>
            <a:ext cx="4395730" cy="646331"/>
          </a:xfrm>
          <a:prstGeom prst="rect">
            <a:avLst/>
          </a:prstGeom>
          <a:noFill/>
        </p:spPr>
        <p:txBody>
          <a:bodyPr wrap="square" rtlCol="0">
            <a:spAutoFit/>
          </a:bodyPr>
          <a:lstStyle/>
          <a:p>
            <a:pPr algn="ctr"/>
            <a:r>
              <a:rPr lang="en-US" dirty="0"/>
              <a:t>Test tickets for dual-enrolled students will be available for both districts/schools.</a:t>
            </a:r>
          </a:p>
        </p:txBody>
      </p:sp>
      <p:sp>
        <p:nvSpPr>
          <p:cNvPr id="3" name="Wave 2">
            <a:extLst>
              <a:ext uri="{FF2B5EF4-FFF2-40B4-BE49-F238E27FC236}">
                <a16:creationId xmlns:a16="http://schemas.microsoft.com/office/drawing/2014/main" id="{5EF199A2-BFEB-4070-8C89-93CEE8F5E63F}"/>
              </a:ext>
            </a:extLst>
          </p:cNvPr>
          <p:cNvSpPr/>
          <p:nvPr/>
        </p:nvSpPr>
        <p:spPr>
          <a:xfrm>
            <a:off x="859536" y="1028683"/>
            <a:ext cx="10411647" cy="616016"/>
          </a:xfrm>
          <a:prstGeom prst="wave">
            <a:avLst/>
          </a:prstGeom>
          <a:solidFill>
            <a:srgbClr val="3B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Once students are dual-enrolled they will be ready to test in all locations!</a:t>
            </a:r>
          </a:p>
        </p:txBody>
      </p:sp>
      <p:sp>
        <p:nvSpPr>
          <p:cNvPr id="2" name="Title 1"/>
          <p:cNvSpPr>
            <a:spLocks noGrp="1"/>
          </p:cNvSpPr>
          <p:nvPr>
            <p:ph type="title"/>
          </p:nvPr>
        </p:nvSpPr>
        <p:spPr>
          <a:xfrm>
            <a:off x="434304" y="0"/>
            <a:ext cx="10515600" cy="988601"/>
          </a:xfrm>
        </p:spPr>
        <p:txBody>
          <a:bodyPr/>
          <a:lstStyle/>
          <a:p>
            <a:r>
              <a:rPr lang="en-US" dirty="0"/>
              <a:t>Dual-Enrolling Students (Part 3)</a:t>
            </a:r>
          </a:p>
        </p:txBody>
      </p:sp>
      <p:sp>
        <p:nvSpPr>
          <p:cNvPr id="12" name="TextBox 11"/>
          <p:cNvSpPr txBox="1"/>
          <p:nvPr/>
        </p:nvSpPr>
        <p:spPr>
          <a:xfrm>
            <a:off x="11623483" y="6435718"/>
            <a:ext cx="471948" cy="276999"/>
          </a:xfrm>
          <a:prstGeom prst="rect">
            <a:avLst/>
          </a:prstGeom>
          <a:solidFill>
            <a:schemeClr val="bg1"/>
          </a:solidFill>
        </p:spPr>
        <p:txBody>
          <a:bodyPr wrap="square" rtlCol="0">
            <a:spAutoFit/>
          </a:bodyPr>
          <a:lstStyle/>
          <a:p>
            <a:r>
              <a:rPr lang="en-US" sz="1200" dirty="0"/>
              <a:t>21</a:t>
            </a:r>
          </a:p>
        </p:txBody>
      </p:sp>
      <p:pic>
        <p:nvPicPr>
          <p:cNvPr id="5" name="Picture 4">
            <a:extLst>
              <a:ext uri="{FF2B5EF4-FFF2-40B4-BE49-F238E27FC236}">
                <a16:creationId xmlns:a16="http://schemas.microsoft.com/office/drawing/2014/main" id="{013576AD-6DAD-4CB8-9DBC-CB90306A8306}"/>
              </a:ext>
            </a:extLst>
          </p:cNvPr>
          <p:cNvPicPr>
            <a:picLocks noChangeAspect="1"/>
          </p:cNvPicPr>
          <p:nvPr/>
        </p:nvPicPr>
        <p:blipFill>
          <a:blip r:embed="rId3"/>
          <a:stretch>
            <a:fillRect/>
          </a:stretch>
        </p:blipFill>
        <p:spPr>
          <a:xfrm>
            <a:off x="2086459" y="2451454"/>
            <a:ext cx="3867150" cy="1924050"/>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E8A47D4C-5F59-455A-89D3-F1E48BD17B9B}"/>
              </a:ext>
            </a:extLst>
          </p:cNvPr>
          <p:cNvPicPr>
            <a:picLocks noChangeAspect="1"/>
          </p:cNvPicPr>
          <p:nvPr/>
        </p:nvPicPr>
        <p:blipFill>
          <a:blip r:embed="rId4"/>
          <a:stretch>
            <a:fillRect/>
          </a:stretch>
        </p:blipFill>
        <p:spPr>
          <a:xfrm>
            <a:off x="5953609" y="2451454"/>
            <a:ext cx="3857625" cy="1924050"/>
          </a:xfrm>
          <a:prstGeom prst="rect">
            <a:avLst/>
          </a:prstGeom>
          <a:ln>
            <a:solidFill>
              <a:schemeClr val="bg1">
                <a:lumMod val="75000"/>
              </a:schemeClr>
            </a:solidFill>
          </a:ln>
        </p:spPr>
      </p:pic>
      <p:sp>
        <p:nvSpPr>
          <p:cNvPr id="13" name="Rectangle 12">
            <a:extLst>
              <a:ext uri="{FF2B5EF4-FFF2-40B4-BE49-F238E27FC236}">
                <a16:creationId xmlns:a16="http://schemas.microsoft.com/office/drawing/2014/main" id="{0069E07F-9582-44B3-943A-AFAA21AFC5EF}"/>
              </a:ext>
            </a:extLst>
          </p:cNvPr>
          <p:cNvSpPr/>
          <p:nvPr/>
        </p:nvSpPr>
        <p:spPr>
          <a:xfrm>
            <a:off x="2326231" y="3644151"/>
            <a:ext cx="2934391" cy="6664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830389-EC6C-407C-B6EE-599C32FBBC12}"/>
              </a:ext>
            </a:extLst>
          </p:cNvPr>
          <p:cNvSpPr/>
          <p:nvPr/>
        </p:nvSpPr>
        <p:spPr>
          <a:xfrm>
            <a:off x="6227488" y="3611911"/>
            <a:ext cx="2934391" cy="6664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016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24</a:t>
            </a:fld>
            <a:endParaRPr lang="en-US" dirty="0"/>
          </a:p>
        </p:txBody>
      </p:sp>
      <p:pic>
        <p:nvPicPr>
          <p:cNvPr id="12" name="Picture 11" descr="The far left of the image displays the &quot;Retrieve Student Results &amp; My Inbox&quot; page from ORS.&#10;The center of the image displays an &quot;Individual Student Report&quot; page for a demo student enrolled in School A.&#10;The far right of the image displays an &quot;Individual Student Report&quot; page for a demo student enrolled in School B." title="Dual-Enrolling Students Part 4"/>
          <p:cNvPicPr>
            <a:picLocks noChangeAspect="1"/>
          </p:cNvPicPr>
          <p:nvPr/>
        </p:nvPicPr>
        <p:blipFill>
          <a:blip r:embed="rId3"/>
          <a:stretch>
            <a:fillRect/>
          </a:stretch>
        </p:blipFill>
        <p:spPr>
          <a:xfrm>
            <a:off x="197846" y="2108539"/>
            <a:ext cx="11722512" cy="4393718"/>
          </a:xfrm>
          <a:prstGeom prst="rect">
            <a:avLst/>
          </a:prstGeom>
        </p:spPr>
      </p:pic>
      <p:sp>
        <p:nvSpPr>
          <p:cNvPr id="9" name="TextBox 8" descr="Text box with the following information: School B (or 9999)">
            <a:extLst>
              <a:ext uri="{FF2B5EF4-FFF2-40B4-BE49-F238E27FC236}">
                <a16:creationId xmlns:a16="http://schemas.microsoft.com/office/drawing/2014/main" id="{151A3743-07D0-466C-90E0-5D9B450466AB}"/>
              </a:ext>
            </a:extLst>
          </p:cNvPr>
          <p:cNvSpPr txBox="1"/>
          <p:nvPr/>
        </p:nvSpPr>
        <p:spPr>
          <a:xfrm>
            <a:off x="8994891" y="2118927"/>
            <a:ext cx="2502038" cy="369332"/>
          </a:xfrm>
          <a:prstGeom prst="rect">
            <a:avLst/>
          </a:prstGeom>
          <a:noFill/>
          <a:ln>
            <a:solidFill>
              <a:schemeClr val="bg1">
                <a:lumMod val="50000"/>
              </a:schemeClr>
            </a:solidFill>
          </a:ln>
        </p:spPr>
        <p:txBody>
          <a:bodyPr wrap="square" rtlCol="0">
            <a:spAutoFit/>
          </a:bodyPr>
          <a:lstStyle/>
          <a:p>
            <a:pPr algn="ctr"/>
            <a:r>
              <a:rPr lang="en-US" b="1" dirty="0"/>
              <a:t>School B (or 9999)</a:t>
            </a:r>
          </a:p>
        </p:txBody>
      </p:sp>
      <p:sp>
        <p:nvSpPr>
          <p:cNvPr id="8" name="TextBox 7" descr="Text box with the following information: School A (or 9998)">
            <a:extLst>
              <a:ext uri="{FF2B5EF4-FFF2-40B4-BE49-F238E27FC236}">
                <a16:creationId xmlns:a16="http://schemas.microsoft.com/office/drawing/2014/main" id="{D93D911A-8838-410E-9BD4-C3327A423F27}"/>
              </a:ext>
            </a:extLst>
          </p:cNvPr>
          <p:cNvSpPr txBox="1"/>
          <p:nvPr/>
        </p:nvSpPr>
        <p:spPr>
          <a:xfrm>
            <a:off x="5428647" y="2108539"/>
            <a:ext cx="2502569" cy="369332"/>
          </a:xfrm>
          <a:prstGeom prst="rect">
            <a:avLst/>
          </a:prstGeom>
          <a:noFill/>
          <a:ln>
            <a:solidFill>
              <a:schemeClr val="bg1">
                <a:lumMod val="50000"/>
              </a:schemeClr>
            </a:solidFill>
          </a:ln>
        </p:spPr>
        <p:txBody>
          <a:bodyPr wrap="square" rtlCol="0">
            <a:spAutoFit/>
          </a:bodyPr>
          <a:lstStyle/>
          <a:p>
            <a:pPr algn="ctr"/>
            <a:r>
              <a:rPr lang="en-US" b="1" dirty="0"/>
              <a:t>School A (or 9998)</a:t>
            </a:r>
          </a:p>
        </p:txBody>
      </p:sp>
      <p:sp>
        <p:nvSpPr>
          <p:cNvPr id="3" name="Wave 2" descr="Blue banner with the following information: If a student is enrolled in multiple schools (school A and B), then the student's scores will appear in both schools. ">
            <a:extLst>
              <a:ext uri="{FF2B5EF4-FFF2-40B4-BE49-F238E27FC236}">
                <a16:creationId xmlns:a16="http://schemas.microsoft.com/office/drawing/2014/main" id="{E384CC92-5349-4559-9895-BF4C002780D5}"/>
              </a:ext>
            </a:extLst>
          </p:cNvPr>
          <p:cNvSpPr/>
          <p:nvPr/>
        </p:nvSpPr>
        <p:spPr>
          <a:xfrm>
            <a:off x="760395" y="1103340"/>
            <a:ext cx="10597415" cy="898716"/>
          </a:xfrm>
          <a:prstGeom prst="wave">
            <a:avLst/>
          </a:prstGeom>
          <a:solidFill>
            <a:srgbClr val="3B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a student is enrolled in multiple schools (school A and B), then the student's scores will appear in both schools.</a:t>
            </a:r>
          </a:p>
        </p:txBody>
      </p:sp>
      <p:sp>
        <p:nvSpPr>
          <p:cNvPr id="2" name="Title 1"/>
          <p:cNvSpPr>
            <a:spLocks noGrp="1"/>
          </p:cNvSpPr>
          <p:nvPr>
            <p:ph type="title"/>
          </p:nvPr>
        </p:nvSpPr>
        <p:spPr>
          <a:xfrm>
            <a:off x="434304" y="0"/>
            <a:ext cx="10515600" cy="988601"/>
          </a:xfrm>
        </p:spPr>
        <p:txBody>
          <a:bodyPr/>
          <a:lstStyle/>
          <a:p>
            <a:r>
              <a:rPr lang="en-US" dirty="0"/>
              <a:t>Dual-Enrolling Students (Part 4)</a:t>
            </a:r>
          </a:p>
        </p:txBody>
      </p:sp>
    </p:spTree>
    <p:extLst>
      <p:ext uri="{BB962C8B-B14F-4D97-AF65-F5344CB8AC3E}">
        <p14:creationId xmlns:p14="http://schemas.microsoft.com/office/powerpoint/2010/main" val="880337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9232119" y="6420116"/>
            <a:ext cx="2743200" cy="365125"/>
          </a:xfrm>
        </p:spPr>
        <p:txBody>
          <a:bodyPr/>
          <a:lstStyle/>
          <a:p>
            <a:fld id="{C26AAFF7-C4D7-4A72-B8FA-A17532192431}" type="slidenum">
              <a:rPr lang="en-US" smtClean="0"/>
              <a:pPr/>
              <a:t>25</a:t>
            </a:fld>
            <a:endParaRPr lang="en-US" dirty="0"/>
          </a:p>
        </p:txBody>
      </p:sp>
      <p:sp>
        <p:nvSpPr>
          <p:cNvPr id="8" name="TextBox 7"/>
          <p:cNvSpPr txBox="1"/>
          <p:nvPr/>
        </p:nvSpPr>
        <p:spPr>
          <a:xfrm>
            <a:off x="1115336" y="1159319"/>
            <a:ext cx="9978413" cy="44627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District-level users are able to DELETE student(s) through the </a:t>
            </a:r>
            <a:r>
              <a:rPr lang="en-US" b="1" dirty="0">
                <a:latin typeface="Arial" panose="020B0604020202020204" pitchFamily="34" charset="0"/>
                <a:cs typeface="Arial" panose="020B0604020202020204" pitchFamily="34" charset="0"/>
              </a:rPr>
              <a:t>Upload Students </a:t>
            </a:r>
            <a:r>
              <a:rPr lang="en-US" dirty="0">
                <a:latin typeface="Arial" panose="020B0604020202020204" pitchFamily="34" charset="0"/>
                <a:cs typeface="Arial" panose="020B0604020202020204" pitchFamily="34" charset="0"/>
              </a:rPr>
              <a:t>feature only. The DELETE function is particularly helpful when trying to remove students who should NOT be dual enrolled. It is important to delete students who are no longer enrolled at your district for student privacy laws.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DELETE a student:</a:t>
            </a:r>
          </a:p>
          <a:p>
            <a:pPr marL="342900" indent="-342900">
              <a:buFont typeface="+mj-lt"/>
              <a:buAutoNum type="arabicPeriod"/>
            </a:pPr>
            <a:r>
              <a:rPr lang="en-US" dirty="0">
                <a:latin typeface="Arial" panose="020B0604020202020204" pitchFamily="34" charset="0"/>
                <a:cs typeface="Arial" panose="020B0604020202020204" pitchFamily="34" charset="0"/>
              </a:rPr>
              <a:t>Download the student upload template from the Upload Students page.</a:t>
            </a:r>
          </a:p>
          <a:p>
            <a:pPr marL="342900" indent="-342900">
              <a:buFont typeface="+mj-lt"/>
              <a:buAutoNum type="arabicPeriod"/>
            </a:pPr>
            <a:r>
              <a:rPr lang="en-US" dirty="0">
                <a:latin typeface="Arial" panose="020B0604020202020204" pitchFamily="34" charset="0"/>
                <a:cs typeface="Arial" panose="020B0604020202020204" pitchFamily="34" charset="0"/>
              </a:rPr>
              <a:t>Complete all required fields within the template.</a:t>
            </a:r>
          </a:p>
          <a:p>
            <a:pPr marL="342900" indent="-342900">
              <a:buFont typeface="+mj-lt"/>
              <a:buAutoNum type="arabicPeriod"/>
            </a:pPr>
            <a:r>
              <a:rPr lang="en-US" dirty="0">
                <a:latin typeface="Arial" panose="020B0604020202020204" pitchFamily="34" charset="0"/>
                <a:cs typeface="Arial" panose="020B0604020202020204" pitchFamily="34" charset="0"/>
              </a:rPr>
              <a:t>Enter “Y” in the “DeleteStudent” column. This field will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accept “Yes” as a value.</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deleting a record of a student who has been dual-enrolled, only the selected record will be deleted. For example, if a student is enrolled in School A and School B and you delete the student’s record for School A, the student’s record for School B will not be deleted. If you do not wish to DELETE a student, this field should be left blank.</a:t>
            </a:r>
          </a:p>
          <a:p>
            <a:endParaRPr lang="en-US" sz="1600" dirty="0">
              <a:solidFill>
                <a:srgbClr val="3B5978"/>
              </a:solidFill>
            </a:endParaRPr>
          </a:p>
          <a:p>
            <a:endParaRPr lang="en-US" sz="1600" dirty="0">
              <a:solidFill>
                <a:srgbClr val="3B5978"/>
              </a:solidFill>
            </a:endParaRPr>
          </a:p>
        </p:txBody>
      </p:sp>
      <p:sp>
        <p:nvSpPr>
          <p:cNvPr id="2" name="Title 1"/>
          <p:cNvSpPr>
            <a:spLocks noGrp="1"/>
          </p:cNvSpPr>
          <p:nvPr>
            <p:ph type="title"/>
          </p:nvPr>
        </p:nvSpPr>
        <p:spPr>
          <a:xfrm>
            <a:off x="434304" y="0"/>
            <a:ext cx="10515600" cy="988601"/>
          </a:xfrm>
        </p:spPr>
        <p:txBody>
          <a:bodyPr/>
          <a:lstStyle/>
          <a:p>
            <a:r>
              <a:rPr lang="en-US" dirty="0"/>
              <a:t>Deleting Students</a:t>
            </a:r>
          </a:p>
        </p:txBody>
      </p:sp>
      <p:pic>
        <p:nvPicPr>
          <p:cNvPr id="3" name="Picture 2">
            <a:extLst>
              <a:ext uri="{FF2B5EF4-FFF2-40B4-BE49-F238E27FC236}">
                <a16:creationId xmlns:a16="http://schemas.microsoft.com/office/drawing/2014/main" id="{38C64C0F-920D-4F0C-8E2F-411B44D11E43}"/>
              </a:ext>
            </a:extLst>
          </p:cNvPr>
          <p:cNvPicPr>
            <a:picLocks noChangeAspect="1"/>
          </p:cNvPicPr>
          <p:nvPr/>
        </p:nvPicPr>
        <p:blipFill>
          <a:blip r:embed="rId3"/>
          <a:stretch>
            <a:fillRect/>
          </a:stretch>
        </p:blipFill>
        <p:spPr>
          <a:xfrm>
            <a:off x="691479" y="5201796"/>
            <a:ext cx="10990156" cy="809801"/>
          </a:xfrm>
          <a:prstGeom prst="rect">
            <a:avLst/>
          </a:prstGeom>
          <a:ln>
            <a:solidFill>
              <a:schemeClr val="bg1">
                <a:lumMod val="75000"/>
              </a:schemeClr>
            </a:solidFill>
          </a:ln>
        </p:spPr>
      </p:pic>
      <p:sp>
        <p:nvSpPr>
          <p:cNvPr id="9" name="Oval 8">
            <a:extLst>
              <a:ext uri="{FF2B5EF4-FFF2-40B4-BE49-F238E27FC236}">
                <a16:creationId xmlns:a16="http://schemas.microsoft.com/office/drawing/2014/main" id="{0F4D27E9-63D1-406C-A9FF-B167A19F6807}"/>
              </a:ext>
            </a:extLst>
          </p:cNvPr>
          <p:cNvSpPr/>
          <p:nvPr/>
        </p:nvSpPr>
        <p:spPr>
          <a:xfrm>
            <a:off x="10273340" y="5382590"/>
            <a:ext cx="1353128" cy="6321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335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26</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Viewing, Editing, and Exporting</a:t>
            </a:r>
            <a:br>
              <a:rPr lang="en-US" dirty="0"/>
            </a:br>
            <a:r>
              <a:rPr lang="en-US" dirty="0"/>
              <a:t>Students</a:t>
            </a:r>
          </a:p>
        </p:txBody>
      </p:sp>
      <p:pic>
        <p:nvPicPr>
          <p:cNvPr id="5" name="Picture 4">
            <a:extLst>
              <a:ext uri="{FF2B5EF4-FFF2-40B4-BE49-F238E27FC236}">
                <a16:creationId xmlns:a16="http://schemas.microsoft.com/office/drawing/2014/main" id="{4F9C6988-6CE5-49F8-B913-D0C466637140}"/>
              </a:ext>
            </a:extLst>
          </p:cNvPr>
          <p:cNvPicPr>
            <a:picLocks noChangeAspect="1"/>
          </p:cNvPicPr>
          <p:nvPr/>
        </p:nvPicPr>
        <p:blipFill>
          <a:blip r:embed="rId3"/>
          <a:stretch>
            <a:fillRect/>
          </a:stretch>
        </p:blipFill>
        <p:spPr>
          <a:xfrm>
            <a:off x="434304" y="1710987"/>
            <a:ext cx="2914650" cy="39624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83818B3-F749-48C7-B055-8542F98EE0DE}"/>
              </a:ext>
            </a:extLst>
          </p:cNvPr>
          <p:cNvPicPr>
            <a:picLocks noChangeAspect="1"/>
          </p:cNvPicPr>
          <p:nvPr/>
        </p:nvPicPr>
        <p:blipFill>
          <a:blip r:embed="rId4"/>
          <a:stretch>
            <a:fillRect/>
          </a:stretch>
        </p:blipFill>
        <p:spPr>
          <a:xfrm>
            <a:off x="3898422" y="1079827"/>
            <a:ext cx="7337414" cy="549850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7A21E1A-0280-4C93-9D2D-791D73ECC415}"/>
              </a:ext>
            </a:extLst>
          </p:cNvPr>
          <p:cNvSpPr/>
          <p:nvPr/>
        </p:nvSpPr>
        <p:spPr>
          <a:xfrm>
            <a:off x="956164" y="4985066"/>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AE72ACD-8D48-4BB3-B87E-4DA46AF7C3E3}"/>
              </a:ext>
            </a:extLst>
          </p:cNvPr>
          <p:cNvSpPr/>
          <p:nvPr/>
        </p:nvSpPr>
        <p:spPr>
          <a:xfrm>
            <a:off x="4111409" y="2992577"/>
            <a:ext cx="1420147"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A8197E-2A23-4C8C-99DC-518F4880CDD6}"/>
              </a:ext>
            </a:extLst>
          </p:cNvPr>
          <p:cNvSpPr/>
          <p:nvPr/>
        </p:nvSpPr>
        <p:spPr>
          <a:xfrm rot="10800000">
            <a:off x="8147616" y="620822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918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AD46ED-7B8F-C407-ACDA-66FFBC061AAF}"/>
              </a:ext>
            </a:extLst>
          </p:cNvPr>
          <p:cNvPicPr>
            <a:picLocks noChangeAspect="1"/>
          </p:cNvPicPr>
          <p:nvPr/>
        </p:nvPicPr>
        <p:blipFill>
          <a:blip r:embed="rId3"/>
          <a:stretch>
            <a:fillRect/>
          </a:stretch>
        </p:blipFill>
        <p:spPr>
          <a:xfrm>
            <a:off x="4065693" y="1770171"/>
            <a:ext cx="7619804" cy="4508013"/>
          </a:xfrm>
          <a:prstGeom prst="rect">
            <a:avLst/>
          </a:prstGeom>
        </p:spPr>
      </p:pic>
      <p:pic>
        <p:nvPicPr>
          <p:cNvPr id="15" name="Picture 14">
            <a:extLst>
              <a:ext uri="{FF2B5EF4-FFF2-40B4-BE49-F238E27FC236}">
                <a16:creationId xmlns:a16="http://schemas.microsoft.com/office/drawing/2014/main" id="{7BFD288E-F721-1617-D098-6CE2D59694A0}"/>
              </a:ext>
            </a:extLst>
          </p:cNvPr>
          <p:cNvPicPr>
            <a:picLocks noChangeAspect="1"/>
          </p:cNvPicPr>
          <p:nvPr/>
        </p:nvPicPr>
        <p:blipFill>
          <a:blip r:embed="rId4"/>
          <a:stretch>
            <a:fillRect/>
          </a:stretch>
        </p:blipFill>
        <p:spPr>
          <a:xfrm>
            <a:off x="6780378" y="2670166"/>
            <a:ext cx="4887007" cy="2476846"/>
          </a:xfrm>
          <a:prstGeom prst="rect">
            <a:avLst/>
          </a:prstGeom>
        </p:spPr>
      </p:pic>
      <p:sp>
        <p:nvSpPr>
          <p:cNvPr id="14" name="Slide Number Placeholder 13"/>
          <p:cNvSpPr>
            <a:spLocks noGrp="1"/>
          </p:cNvSpPr>
          <p:nvPr>
            <p:ph type="sldNum" sz="quarter" idx="12"/>
          </p:nvPr>
        </p:nvSpPr>
        <p:spPr/>
        <p:txBody>
          <a:bodyPr/>
          <a:lstStyle/>
          <a:p>
            <a:fld id="{C26AAFF7-C4D7-4A72-B8FA-A17532192431}" type="slidenum">
              <a:rPr lang="en-US" smtClean="0"/>
              <a:pPr/>
              <a:t>27</a:t>
            </a:fld>
            <a:endParaRPr lang="en-US" dirty="0"/>
          </a:p>
        </p:txBody>
      </p:sp>
      <p:sp>
        <p:nvSpPr>
          <p:cNvPr id="2" name="Title 1"/>
          <p:cNvSpPr>
            <a:spLocks noGrp="1"/>
          </p:cNvSpPr>
          <p:nvPr>
            <p:ph type="title"/>
          </p:nvPr>
        </p:nvSpPr>
        <p:spPr>
          <a:xfrm>
            <a:off x="434304" y="0"/>
            <a:ext cx="10515600" cy="988601"/>
          </a:xfrm>
        </p:spPr>
        <p:txBody>
          <a:bodyPr/>
          <a:lstStyle/>
          <a:p>
            <a:r>
              <a:rPr lang="en-US" dirty="0"/>
              <a:t>Searching for Students</a:t>
            </a:r>
          </a:p>
        </p:txBody>
      </p:sp>
      <p:pic>
        <p:nvPicPr>
          <p:cNvPr id="5" name="Picture 4">
            <a:extLst>
              <a:ext uri="{FF2B5EF4-FFF2-40B4-BE49-F238E27FC236}">
                <a16:creationId xmlns:a16="http://schemas.microsoft.com/office/drawing/2014/main" id="{318F3769-69DD-4EEE-AE71-A6455789C58F}"/>
              </a:ext>
            </a:extLst>
          </p:cNvPr>
          <p:cNvPicPr>
            <a:picLocks noChangeAspect="1"/>
          </p:cNvPicPr>
          <p:nvPr/>
        </p:nvPicPr>
        <p:blipFill>
          <a:blip r:embed="rId5"/>
          <a:stretch>
            <a:fillRect/>
          </a:stretch>
        </p:blipFill>
        <p:spPr>
          <a:xfrm>
            <a:off x="524615" y="1710987"/>
            <a:ext cx="2914650" cy="396240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24EE72F-65FF-42E8-8BAB-78E6EE17443B}"/>
              </a:ext>
            </a:extLst>
          </p:cNvPr>
          <p:cNvSpPr/>
          <p:nvPr/>
        </p:nvSpPr>
        <p:spPr>
          <a:xfrm>
            <a:off x="1018252" y="4985066"/>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82BD60-3734-4E16-A520-5EAAE54B7DDC}"/>
              </a:ext>
            </a:extLst>
          </p:cNvPr>
          <p:cNvSpPr/>
          <p:nvPr/>
        </p:nvSpPr>
        <p:spPr>
          <a:xfrm>
            <a:off x="4052711" y="3015878"/>
            <a:ext cx="1828800" cy="517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355F59-720F-40D3-8808-17B759E49F5C}"/>
              </a:ext>
            </a:extLst>
          </p:cNvPr>
          <p:cNvSpPr/>
          <p:nvPr/>
        </p:nvSpPr>
        <p:spPr>
          <a:xfrm>
            <a:off x="7081024" y="4526844"/>
            <a:ext cx="4259766" cy="458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5A8A2A0-CFCF-4FE6-B958-C5252CF43C2A}"/>
              </a:ext>
            </a:extLst>
          </p:cNvPr>
          <p:cNvSpPr/>
          <p:nvPr/>
        </p:nvSpPr>
        <p:spPr>
          <a:xfrm>
            <a:off x="3303055" y="203103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78CD672-AEFF-4FB5-ABEE-4B268FCD3EE7}"/>
              </a:ext>
            </a:extLst>
          </p:cNvPr>
          <p:cNvSpPr/>
          <p:nvPr/>
        </p:nvSpPr>
        <p:spPr>
          <a:xfrm>
            <a:off x="3511864" y="512141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9204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4E182-8AC4-C4C9-6BF6-BC0E0668E28F}"/>
              </a:ext>
            </a:extLst>
          </p:cNvPr>
          <p:cNvPicPr>
            <a:picLocks noChangeAspect="1"/>
          </p:cNvPicPr>
          <p:nvPr/>
        </p:nvPicPr>
        <p:blipFill>
          <a:blip r:embed="rId3"/>
          <a:stretch>
            <a:fillRect/>
          </a:stretch>
        </p:blipFill>
        <p:spPr>
          <a:xfrm>
            <a:off x="4232961" y="1710987"/>
            <a:ext cx="7619804" cy="4508013"/>
          </a:xfrm>
          <a:prstGeom prst="rect">
            <a:avLst/>
          </a:prstGeom>
        </p:spPr>
      </p:pic>
      <p:sp>
        <p:nvSpPr>
          <p:cNvPr id="14" name="Slide Number Placeholder 13"/>
          <p:cNvSpPr>
            <a:spLocks noGrp="1"/>
          </p:cNvSpPr>
          <p:nvPr>
            <p:ph type="sldNum" sz="quarter" idx="12"/>
          </p:nvPr>
        </p:nvSpPr>
        <p:spPr/>
        <p:txBody>
          <a:bodyPr/>
          <a:lstStyle/>
          <a:p>
            <a:fld id="{C26AAFF7-C4D7-4A72-B8FA-A17532192431}" type="slidenum">
              <a:rPr lang="en-US" smtClean="0"/>
              <a:pPr/>
              <a:t>28</a:t>
            </a:fld>
            <a:endParaRPr lang="en-US" dirty="0"/>
          </a:p>
        </p:txBody>
      </p:sp>
      <p:sp>
        <p:nvSpPr>
          <p:cNvPr id="2" name="Title 1"/>
          <p:cNvSpPr>
            <a:spLocks noGrp="1"/>
          </p:cNvSpPr>
          <p:nvPr>
            <p:ph type="title"/>
          </p:nvPr>
        </p:nvSpPr>
        <p:spPr>
          <a:xfrm>
            <a:off x="434304" y="0"/>
            <a:ext cx="10515600" cy="988601"/>
          </a:xfrm>
        </p:spPr>
        <p:txBody>
          <a:bodyPr/>
          <a:lstStyle/>
          <a:p>
            <a:r>
              <a:rPr lang="en-US" dirty="0"/>
              <a:t>Moving Students</a:t>
            </a:r>
          </a:p>
        </p:txBody>
      </p:sp>
      <p:pic>
        <p:nvPicPr>
          <p:cNvPr id="5" name="Picture 4">
            <a:extLst>
              <a:ext uri="{FF2B5EF4-FFF2-40B4-BE49-F238E27FC236}">
                <a16:creationId xmlns:a16="http://schemas.microsoft.com/office/drawing/2014/main" id="{6EE77310-D6B8-4D60-98B0-4B7A525E1EEE}"/>
              </a:ext>
            </a:extLst>
          </p:cNvPr>
          <p:cNvPicPr>
            <a:picLocks noChangeAspect="1"/>
          </p:cNvPicPr>
          <p:nvPr/>
        </p:nvPicPr>
        <p:blipFill>
          <a:blip r:embed="rId4"/>
          <a:stretch>
            <a:fillRect/>
          </a:stretch>
        </p:blipFill>
        <p:spPr>
          <a:xfrm>
            <a:off x="524615" y="1710987"/>
            <a:ext cx="2914650" cy="39624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B561D411-7A60-4863-B8AF-750452565A94}"/>
              </a:ext>
            </a:extLst>
          </p:cNvPr>
          <p:cNvSpPr/>
          <p:nvPr/>
        </p:nvSpPr>
        <p:spPr>
          <a:xfrm>
            <a:off x="1035185" y="4985066"/>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052DF81-CBA7-4607-B5B1-336C80E5793B}"/>
              </a:ext>
            </a:extLst>
          </p:cNvPr>
          <p:cNvPicPr>
            <a:picLocks noChangeAspect="1"/>
          </p:cNvPicPr>
          <p:nvPr/>
        </p:nvPicPr>
        <p:blipFill>
          <a:blip r:embed="rId5"/>
          <a:stretch>
            <a:fillRect/>
          </a:stretch>
        </p:blipFill>
        <p:spPr>
          <a:xfrm>
            <a:off x="7902222" y="2365755"/>
            <a:ext cx="3617736" cy="2824122"/>
          </a:xfrm>
          <a:prstGeom prst="rect">
            <a:avLst/>
          </a:prstGeom>
        </p:spPr>
      </p:pic>
      <p:sp>
        <p:nvSpPr>
          <p:cNvPr id="11" name="Arrow: Right 10">
            <a:extLst>
              <a:ext uri="{FF2B5EF4-FFF2-40B4-BE49-F238E27FC236}">
                <a16:creationId xmlns:a16="http://schemas.microsoft.com/office/drawing/2014/main" id="{67AD74FF-5FBD-4F1C-BD4C-3B256E8A2EDD}"/>
              </a:ext>
            </a:extLst>
          </p:cNvPr>
          <p:cNvSpPr/>
          <p:nvPr/>
        </p:nvSpPr>
        <p:spPr>
          <a:xfrm>
            <a:off x="3683503" y="2178206"/>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5F492802-ACDA-4B58-BF46-10097AE5CEA3}"/>
              </a:ext>
            </a:extLst>
          </p:cNvPr>
          <p:cNvSpPr/>
          <p:nvPr/>
        </p:nvSpPr>
        <p:spPr>
          <a:xfrm rot="20001464">
            <a:off x="3836342" y="5163491"/>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01C9A328-3024-41DD-BFA6-B0AA151D1E12}"/>
              </a:ext>
            </a:extLst>
          </p:cNvPr>
          <p:cNvSpPr/>
          <p:nvPr/>
        </p:nvSpPr>
        <p:spPr>
          <a:xfrm rot="16200000">
            <a:off x="6448268" y="373280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5995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8C34AD-0880-45C2-A747-9AC90BB7898D}"/>
              </a:ext>
            </a:extLst>
          </p:cNvPr>
          <p:cNvPicPr>
            <a:picLocks noChangeAspect="1"/>
          </p:cNvPicPr>
          <p:nvPr/>
        </p:nvPicPr>
        <p:blipFill>
          <a:blip r:embed="rId3"/>
          <a:stretch>
            <a:fillRect/>
          </a:stretch>
        </p:blipFill>
        <p:spPr>
          <a:xfrm>
            <a:off x="3675415" y="1193723"/>
            <a:ext cx="7825316" cy="447055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532EF94-DCC2-0910-5A22-BAFEA405EDAB}"/>
              </a:ext>
            </a:extLst>
          </p:cNvPr>
          <p:cNvPicPr>
            <a:picLocks noChangeAspect="1"/>
          </p:cNvPicPr>
          <p:nvPr/>
        </p:nvPicPr>
        <p:blipFill>
          <a:blip r:embed="rId4"/>
          <a:stretch>
            <a:fillRect/>
          </a:stretch>
        </p:blipFill>
        <p:spPr>
          <a:xfrm>
            <a:off x="1036288" y="4039621"/>
            <a:ext cx="3897371" cy="2497611"/>
          </a:xfrm>
          <a:prstGeom prst="rect">
            <a:avLst/>
          </a:prstGeom>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29</a:t>
            </a:fld>
            <a:endParaRPr lang="en-US" dirty="0"/>
          </a:p>
        </p:txBody>
      </p:sp>
      <p:sp>
        <p:nvSpPr>
          <p:cNvPr id="2" name="Title 1"/>
          <p:cNvSpPr>
            <a:spLocks noGrp="1"/>
          </p:cNvSpPr>
          <p:nvPr>
            <p:ph type="title"/>
          </p:nvPr>
        </p:nvSpPr>
        <p:spPr>
          <a:xfrm>
            <a:off x="434304" y="0"/>
            <a:ext cx="10515600" cy="988601"/>
          </a:xfrm>
        </p:spPr>
        <p:txBody>
          <a:bodyPr/>
          <a:lstStyle/>
          <a:p>
            <a:r>
              <a:rPr lang="en-US" dirty="0"/>
              <a:t>Test Settings and Tools</a:t>
            </a:r>
          </a:p>
        </p:txBody>
      </p:sp>
      <p:pic>
        <p:nvPicPr>
          <p:cNvPr id="3" name="Picture 2">
            <a:extLst>
              <a:ext uri="{FF2B5EF4-FFF2-40B4-BE49-F238E27FC236}">
                <a16:creationId xmlns:a16="http://schemas.microsoft.com/office/drawing/2014/main" id="{84A6F6B0-43FB-4E78-BD6F-7DDB47BF9785}"/>
              </a:ext>
            </a:extLst>
          </p:cNvPr>
          <p:cNvPicPr>
            <a:picLocks noChangeAspect="1"/>
          </p:cNvPicPr>
          <p:nvPr/>
        </p:nvPicPr>
        <p:blipFill>
          <a:blip r:embed="rId5"/>
          <a:stretch>
            <a:fillRect/>
          </a:stretch>
        </p:blipFill>
        <p:spPr>
          <a:xfrm>
            <a:off x="275696" y="2145065"/>
            <a:ext cx="3038475" cy="119062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73186B2-779F-4A11-8B75-DD65042CB6AB}"/>
              </a:ext>
            </a:extLst>
          </p:cNvPr>
          <p:cNvSpPr/>
          <p:nvPr/>
        </p:nvSpPr>
        <p:spPr>
          <a:xfrm>
            <a:off x="871496" y="2578430"/>
            <a:ext cx="2255526" cy="7572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90C3DC-D96F-4A54-93DD-A372F9F2276F}"/>
              </a:ext>
            </a:extLst>
          </p:cNvPr>
          <p:cNvSpPr/>
          <p:nvPr/>
        </p:nvSpPr>
        <p:spPr>
          <a:xfrm>
            <a:off x="3862564" y="2740377"/>
            <a:ext cx="1183569" cy="273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0AC314B8-269F-4263-96BE-8D0F23FF5353}"/>
              </a:ext>
            </a:extLst>
          </p:cNvPr>
          <p:cNvSpPr/>
          <p:nvPr/>
        </p:nvSpPr>
        <p:spPr>
          <a:xfrm rot="10800000">
            <a:off x="8140735" y="528917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1E35A8B-3D3C-4A0F-AB0E-42AC6EE0E93D}"/>
              </a:ext>
            </a:extLst>
          </p:cNvPr>
          <p:cNvSpPr/>
          <p:nvPr/>
        </p:nvSpPr>
        <p:spPr>
          <a:xfrm rot="10800000">
            <a:off x="4588639" y="524066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982D4D28-632C-41C2-B2DB-310508A9220E}"/>
              </a:ext>
            </a:extLst>
          </p:cNvPr>
          <p:cNvSpPr/>
          <p:nvPr/>
        </p:nvSpPr>
        <p:spPr>
          <a:xfrm>
            <a:off x="1309220" y="5708824"/>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275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416A-0520-400A-95BB-0F9F63713611}"/>
              </a:ext>
            </a:extLst>
          </p:cNvPr>
          <p:cNvSpPr>
            <a:spLocks noGrp="1"/>
          </p:cNvSpPr>
          <p:nvPr>
            <p:ph type="title"/>
          </p:nvPr>
        </p:nvSpPr>
        <p:spPr/>
        <p:txBody>
          <a:bodyPr/>
          <a:lstStyle/>
          <a:p>
            <a:r>
              <a:rPr lang="en-US" dirty="0"/>
              <a:t>Idaho Portal (Part 1)</a:t>
            </a:r>
          </a:p>
        </p:txBody>
      </p:sp>
      <p:sp>
        <p:nvSpPr>
          <p:cNvPr id="4" name="Slide Number Placeholder 3">
            <a:extLst>
              <a:ext uri="{FF2B5EF4-FFF2-40B4-BE49-F238E27FC236}">
                <a16:creationId xmlns:a16="http://schemas.microsoft.com/office/drawing/2014/main" id="{2F0C44C2-E40A-402F-8AB7-0E348314EB08}"/>
              </a:ext>
            </a:extLst>
          </p:cNvPr>
          <p:cNvSpPr>
            <a:spLocks noGrp="1"/>
          </p:cNvSpPr>
          <p:nvPr>
            <p:ph type="sldNum" sz="quarter" idx="12"/>
          </p:nvPr>
        </p:nvSpPr>
        <p:spPr/>
        <p:txBody>
          <a:bodyPr/>
          <a:lstStyle/>
          <a:p>
            <a:r>
              <a:rPr lang="en-US" dirty="0"/>
              <a:t> </a:t>
            </a:r>
            <a:fld id="{C26AAFF7-C4D7-4A72-B8FA-A17532192431}" type="slidenum">
              <a:rPr lang="en-US" smtClean="0"/>
              <a:pPr/>
              <a:t>3</a:t>
            </a:fld>
            <a:endParaRPr lang="en-US" dirty="0"/>
          </a:p>
        </p:txBody>
      </p:sp>
      <p:pic>
        <p:nvPicPr>
          <p:cNvPr id="6" name="Picture 5">
            <a:extLst>
              <a:ext uri="{FF2B5EF4-FFF2-40B4-BE49-F238E27FC236}">
                <a16:creationId xmlns:a16="http://schemas.microsoft.com/office/drawing/2014/main" id="{E3A3A363-5832-40B7-80DD-94D9788EE102}"/>
              </a:ext>
            </a:extLst>
          </p:cNvPr>
          <p:cNvPicPr>
            <a:picLocks noChangeAspect="1"/>
          </p:cNvPicPr>
          <p:nvPr/>
        </p:nvPicPr>
        <p:blipFill>
          <a:blip r:embed="rId3"/>
          <a:stretch>
            <a:fillRect/>
          </a:stretch>
        </p:blipFill>
        <p:spPr>
          <a:xfrm>
            <a:off x="218138" y="1000793"/>
            <a:ext cx="6974611" cy="5772298"/>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6F366EFD-B787-47B7-BC2E-AC6252A5394D}"/>
              </a:ext>
            </a:extLst>
          </p:cNvPr>
          <p:cNvSpPr/>
          <p:nvPr/>
        </p:nvSpPr>
        <p:spPr>
          <a:xfrm>
            <a:off x="1987296" y="5270740"/>
            <a:ext cx="5023104" cy="8862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2CE5ED8-963F-497B-B584-C777E0C2CC4D}"/>
              </a:ext>
            </a:extLst>
          </p:cNvPr>
          <p:cNvPicPr>
            <a:picLocks noChangeAspect="1"/>
          </p:cNvPicPr>
          <p:nvPr/>
        </p:nvPicPr>
        <p:blipFill>
          <a:blip r:embed="rId4"/>
          <a:stretch>
            <a:fillRect/>
          </a:stretch>
        </p:blipFill>
        <p:spPr>
          <a:xfrm rot="1150938">
            <a:off x="6798519" y="1744490"/>
            <a:ext cx="4678917" cy="428490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135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screenshot of a computer&#10;&#10;Description automatically generated">
            <a:extLst>
              <a:ext uri="{FF2B5EF4-FFF2-40B4-BE49-F238E27FC236}">
                <a16:creationId xmlns:a16="http://schemas.microsoft.com/office/drawing/2014/main" id="{83E7AFEA-CCEC-D417-F420-95871CB0A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203" y="2359709"/>
            <a:ext cx="7499684" cy="37524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9" name="Picture 18" descr="A screenshot of a computer&#10;&#10;Description automatically generated">
            <a:extLst>
              <a:ext uri="{FF2B5EF4-FFF2-40B4-BE49-F238E27FC236}">
                <a16:creationId xmlns:a16="http://schemas.microsoft.com/office/drawing/2014/main" id="{184219E7-8CCB-C567-BBF1-9E412DDF5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975" y="865400"/>
            <a:ext cx="4580140" cy="14008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Add Rosters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0097E58F-421F-407E-9F9C-F80EA95DAEBA}"/>
              </a:ext>
            </a:extLst>
          </p:cNvPr>
          <p:cNvGrpSpPr/>
          <p:nvPr/>
        </p:nvGrpSpPr>
        <p:grpSpPr>
          <a:xfrm>
            <a:off x="408466" y="1027906"/>
            <a:ext cx="3231588" cy="4866617"/>
            <a:chOff x="226474" y="877967"/>
            <a:chExt cx="3231588" cy="4866617"/>
          </a:xfrm>
        </p:grpSpPr>
        <p:pic>
          <p:nvPicPr>
            <p:cNvPr id="7" name="Picture 6">
              <a:extLst>
                <a:ext uri="{FF2B5EF4-FFF2-40B4-BE49-F238E27FC236}">
                  <a16:creationId xmlns:a16="http://schemas.microsoft.com/office/drawing/2014/main" id="{58B867A3-2A81-4123-BC72-8CAADD8C14AD}"/>
                </a:ext>
              </a:extLst>
            </p:cNvPr>
            <p:cNvPicPr>
              <a:picLocks noChangeAspect="1"/>
            </p:cNvPicPr>
            <p:nvPr/>
          </p:nvPicPr>
          <p:blipFill rotWithShape="1">
            <a:blip r:embed="rId6"/>
            <a:srcRect l="880" t="884" r="1246" b="1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9FA347F-D3C9-4DDC-8656-277B6614185E}"/>
                </a:ext>
              </a:extLst>
            </p:cNvPr>
            <p:cNvSpPr/>
            <p:nvPr/>
          </p:nvSpPr>
          <p:spPr>
            <a:xfrm>
              <a:off x="581025" y="4217096"/>
              <a:ext cx="2705100" cy="250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own Arrow 9">
            <a:extLst>
              <a:ext uri="{FF2B5EF4-FFF2-40B4-BE49-F238E27FC236}">
                <a16:creationId xmlns:a16="http://schemas.microsoft.com/office/drawing/2014/main" id="{4063A527-1521-22B7-0474-1436B6E89B4B}"/>
              </a:ext>
            </a:extLst>
          </p:cNvPr>
          <p:cNvSpPr>
            <a:spLocks noChangeAspect="1"/>
          </p:cNvSpPr>
          <p:nvPr/>
        </p:nvSpPr>
        <p:spPr>
          <a:xfrm rot="16200000">
            <a:off x="196393" y="4105953"/>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D4E3C27-4FFA-EAD5-DDCD-54A2541A2C4F}"/>
              </a:ext>
            </a:extLst>
          </p:cNvPr>
          <p:cNvSpPr/>
          <p:nvPr/>
        </p:nvSpPr>
        <p:spPr>
          <a:xfrm>
            <a:off x="4138606" y="3124159"/>
            <a:ext cx="1096369" cy="1946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0E210A-0547-ED6F-6338-86847367B046}"/>
              </a:ext>
            </a:extLst>
          </p:cNvPr>
          <p:cNvSpPr/>
          <p:nvPr/>
        </p:nvSpPr>
        <p:spPr>
          <a:xfrm>
            <a:off x="7805045" y="3116647"/>
            <a:ext cx="700781" cy="1694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9">
            <a:extLst>
              <a:ext uri="{FF2B5EF4-FFF2-40B4-BE49-F238E27FC236}">
                <a16:creationId xmlns:a16="http://schemas.microsoft.com/office/drawing/2014/main" id="{F802857F-844E-6ADE-6925-0D1477C23455}"/>
              </a:ext>
            </a:extLst>
          </p:cNvPr>
          <p:cNvSpPr>
            <a:spLocks noChangeAspect="1"/>
          </p:cNvSpPr>
          <p:nvPr/>
        </p:nvSpPr>
        <p:spPr>
          <a:xfrm rot="5400000">
            <a:off x="8180094" y="1866500"/>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a:extLst>
              <a:ext uri="{FF2B5EF4-FFF2-40B4-BE49-F238E27FC236}">
                <a16:creationId xmlns:a16="http://schemas.microsoft.com/office/drawing/2014/main" id="{AA79B44A-C014-E4E9-0CB6-3FB046968249}"/>
              </a:ext>
            </a:extLst>
          </p:cNvPr>
          <p:cNvSpPr>
            <a:spLocks noChangeAspect="1"/>
          </p:cNvSpPr>
          <p:nvPr/>
        </p:nvSpPr>
        <p:spPr>
          <a:xfrm rot="16200000">
            <a:off x="3739918" y="3856274"/>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20421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7DBF4A3E-C339-BACD-4774-E257F0A20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631" y="1384855"/>
            <a:ext cx="7982404" cy="38528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222A4F5C-629B-45C2-ACEE-E1BD6E907338}"/>
              </a:ext>
            </a:extLst>
          </p:cNvPr>
          <p:cNvGrpSpPr/>
          <p:nvPr/>
        </p:nvGrpSpPr>
        <p:grpSpPr>
          <a:xfrm>
            <a:off x="7791834" y="2181283"/>
            <a:ext cx="2428491" cy="2982266"/>
            <a:chOff x="4820034" y="1372172"/>
            <a:chExt cx="2428491" cy="2982266"/>
          </a:xfrm>
        </p:grpSpPr>
        <p:sp>
          <p:nvSpPr>
            <p:cNvPr id="18" name="Rectangle 17">
              <a:extLst>
                <a:ext uri="{FF2B5EF4-FFF2-40B4-BE49-F238E27FC236}">
                  <a16:creationId xmlns:a16="http://schemas.microsoft.com/office/drawing/2014/main" id="{2EA6AEDB-91AB-4FB4-839C-678E05B4BFF8}"/>
                </a:ext>
              </a:extLst>
            </p:cNvPr>
            <p:cNvSpPr/>
            <p:nvPr/>
          </p:nvSpPr>
          <p:spPr>
            <a:xfrm>
              <a:off x="4820034" y="1372172"/>
              <a:ext cx="2066542" cy="6000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3685B63-7752-4804-B932-EF9421B1E54F}"/>
                </a:ext>
              </a:extLst>
            </p:cNvPr>
            <p:cNvSpPr/>
            <p:nvPr/>
          </p:nvSpPr>
          <p:spPr>
            <a:xfrm>
              <a:off x="6172200" y="4074165"/>
              <a:ext cx="1076325" cy="2802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89" name="Title 1"/>
          <p:cNvSpPr>
            <a:spLocks noGrp="1"/>
          </p:cNvSpPr>
          <p:nvPr>
            <p:ph type="title"/>
          </p:nvPr>
        </p:nvSpPr>
        <p:spPr/>
        <p:txBody>
          <a:bodyPr/>
          <a:lstStyle/>
          <a:p>
            <a:r>
              <a:rPr lang="en-US" dirty="0">
                <a:ea typeface="ＭＳ Ｐゴシック" charset="-128"/>
              </a:rPr>
              <a:t>Add Rosters One at a Time, continued</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3" name="Group 2">
            <a:extLst>
              <a:ext uri="{FF2B5EF4-FFF2-40B4-BE49-F238E27FC236}">
                <a16:creationId xmlns:a16="http://schemas.microsoft.com/office/drawing/2014/main" id="{90CE2F80-074C-4974-A471-D25CA5422DC9}"/>
              </a:ext>
            </a:extLst>
          </p:cNvPr>
          <p:cNvGrpSpPr/>
          <p:nvPr/>
        </p:nvGrpSpPr>
        <p:grpSpPr>
          <a:xfrm>
            <a:off x="226474" y="877967"/>
            <a:ext cx="3231588" cy="4866617"/>
            <a:chOff x="226474" y="877967"/>
            <a:chExt cx="3231588" cy="4866617"/>
          </a:xfrm>
        </p:grpSpPr>
        <p:pic>
          <p:nvPicPr>
            <p:cNvPr id="7" name="Picture 6">
              <a:extLst>
                <a:ext uri="{FF2B5EF4-FFF2-40B4-BE49-F238E27FC236}">
                  <a16:creationId xmlns:a16="http://schemas.microsoft.com/office/drawing/2014/main" id="{58B867A3-2A81-4123-BC72-8CAADD8C14AD}"/>
                </a:ext>
              </a:extLst>
            </p:cNvPr>
            <p:cNvPicPr>
              <a:picLocks noChangeAspect="1"/>
            </p:cNvPicPr>
            <p:nvPr/>
          </p:nvPicPr>
          <p:blipFill rotWithShape="1">
            <a:blip r:embed="rId5"/>
            <a:srcRect l="880" t="884" r="1246" b="1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9FA347F-D3C9-4DDC-8656-277B6614185E}"/>
                </a:ext>
              </a:extLst>
            </p:cNvPr>
            <p:cNvSpPr/>
            <p:nvPr/>
          </p:nvSpPr>
          <p:spPr>
            <a:xfrm>
              <a:off x="561975" y="4217096"/>
              <a:ext cx="2762250" cy="250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Down Arrow 9">
            <a:extLst>
              <a:ext uri="{FF2B5EF4-FFF2-40B4-BE49-F238E27FC236}">
                <a16:creationId xmlns:a16="http://schemas.microsoft.com/office/drawing/2014/main" id="{CD2D5D8C-7947-43BD-AFF7-57CC11FD4DD6}"/>
              </a:ext>
            </a:extLst>
          </p:cNvPr>
          <p:cNvSpPr>
            <a:spLocks noChangeAspect="1"/>
          </p:cNvSpPr>
          <p:nvPr/>
        </p:nvSpPr>
        <p:spPr>
          <a:xfrm rot="16200000">
            <a:off x="166471" y="4124150"/>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9">
            <a:extLst>
              <a:ext uri="{FF2B5EF4-FFF2-40B4-BE49-F238E27FC236}">
                <a16:creationId xmlns:a16="http://schemas.microsoft.com/office/drawing/2014/main" id="{FA95303C-8E23-BF06-8CA1-20C3E3B9BF4C}"/>
              </a:ext>
            </a:extLst>
          </p:cNvPr>
          <p:cNvSpPr>
            <a:spLocks noChangeAspect="1"/>
          </p:cNvSpPr>
          <p:nvPr/>
        </p:nvSpPr>
        <p:spPr>
          <a:xfrm rot="10800000">
            <a:off x="7835675" y="4143616"/>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9">
            <a:extLst>
              <a:ext uri="{FF2B5EF4-FFF2-40B4-BE49-F238E27FC236}">
                <a16:creationId xmlns:a16="http://schemas.microsoft.com/office/drawing/2014/main" id="{4A57C356-307E-287F-84C3-9A9E1C4FE067}"/>
              </a:ext>
            </a:extLst>
          </p:cNvPr>
          <p:cNvSpPr>
            <a:spLocks noChangeAspect="1"/>
          </p:cNvSpPr>
          <p:nvPr/>
        </p:nvSpPr>
        <p:spPr>
          <a:xfrm rot="10800000">
            <a:off x="7257835" y="4867517"/>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591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24683-8DEB-159F-C05E-474C3B81A2E0}"/>
              </a:ext>
            </a:extLst>
          </p:cNvPr>
          <p:cNvSpPr>
            <a:spLocks noGrp="1"/>
          </p:cNvSpPr>
          <p:nvPr>
            <p:ph type="title"/>
          </p:nvPr>
        </p:nvSpPr>
        <p:spPr/>
        <p:txBody>
          <a:bodyPr/>
          <a:lstStyle/>
          <a:p>
            <a:r>
              <a:rPr lang="en-US" dirty="0"/>
              <a:t>Add Rosters One at a Time, continued</a:t>
            </a:r>
          </a:p>
        </p:txBody>
      </p:sp>
      <p:sp>
        <p:nvSpPr>
          <p:cNvPr id="2" name="Slide Number Placeholder 3">
            <a:extLst>
              <a:ext uri="{FF2B5EF4-FFF2-40B4-BE49-F238E27FC236}">
                <a16:creationId xmlns:a16="http://schemas.microsoft.com/office/drawing/2014/main" id="{6149E892-2243-2735-471D-A7B5D732DE1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6" name="Group 5">
            <a:extLst>
              <a:ext uri="{FF2B5EF4-FFF2-40B4-BE49-F238E27FC236}">
                <a16:creationId xmlns:a16="http://schemas.microsoft.com/office/drawing/2014/main" id="{5370A753-8B31-6893-8784-91EC0B5F2F48}"/>
              </a:ext>
            </a:extLst>
          </p:cNvPr>
          <p:cNvGrpSpPr/>
          <p:nvPr/>
        </p:nvGrpSpPr>
        <p:grpSpPr>
          <a:xfrm>
            <a:off x="226474" y="877967"/>
            <a:ext cx="3231588" cy="4866617"/>
            <a:chOff x="226474" y="877967"/>
            <a:chExt cx="3231588" cy="4866617"/>
          </a:xfrm>
        </p:grpSpPr>
        <p:pic>
          <p:nvPicPr>
            <p:cNvPr id="7" name="Picture 6">
              <a:extLst>
                <a:ext uri="{FF2B5EF4-FFF2-40B4-BE49-F238E27FC236}">
                  <a16:creationId xmlns:a16="http://schemas.microsoft.com/office/drawing/2014/main" id="{847FC61F-178F-31A7-C818-DF337D1BBE51}"/>
                </a:ext>
              </a:extLst>
            </p:cNvPr>
            <p:cNvPicPr>
              <a:picLocks noChangeAspect="1"/>
            </p:cNvPicPr>
            <p:nvPr/>
          </p:nvPicPr>
          <p:blipFill rotWithShape="1">
            <a:blip r:embed="rId4"/>
            <a:srcRect l="880" t="884" r="1246" b="1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A0F2C17-C533-8D0D-CA49-95FEC5A3699D}"/>
                </a:ext>
              </a:extLst>
            </p:cNvPr>
            <p:cNvSpPr/>
            <p:nvPr/>
          </p:nvSpPr>
          <p:spPr>
            <a:xfrm>
              <a:off x="581025" y="4217096"/>
              <a:ext cx="2705100" cy="250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Down Arrow 9">
            <a:extLst>
              <a:ext uri="{FF2B5EF4-FFF2-40B4-BE49-F238E27FC236}">
                <a16:creationId xmlns:a16="http://schemas.microsoft.com/office/drawing/2014/main" id="{B58032DC-512A-03F3-80B6-0A88AE6FF8B6}"/>
              </a:ext>
            </a:extLst>
          </p:cNvPr>
          <p:cNvSpPr>
            <a:spLocks noChangeAspect="1"/>
          </p:cNvSpPr>
          <p:nvPr/>
        </p:nvSpPr>
        <p:spPr>
          <a:xfrm rot="16200000">
            <a:off x="196393" y="4105953"/>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omputer&#10;&#10;Description automatically generated">
            <a:extLst>
              <a:ext uri="{FF2B5EF4-FFF2-40B4-BE49-F238E27FC236}">
                <a16:creationId xmlns:a16="http://schemas.microsoft.com/office/drawing/2014/main" id="{2ED1AD2F-F019-0B7F-DEEC-6C24A414A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1039" y="2801129"/>
            <a:ext cx="6545801" cy="332455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Down Arrow 9">
            <a:extLst>
              <a:ext uri="{FF2B5EF4-FFF2-40B4-BE49-F238E27FC236}">
                <a16:creationId xmlns:a16="http://schemas.microsoft.com/office/drawing/2014/main" id="{1405DD6E-F791-3F74-3E32-326D9C2E3D94}"/>
              </a:ext>
            </a:extLst>
          </p:cNvPr>
          <p:cNvSpPr>
            <a:spLocks noChangeAspect="1"/>
          </p:cNvSpPr>
          <p:nvPr/>
        </p:nvSpPr>
        <p:spPr>
          <a:xfrm rot="16200000">
            <a:off x="7940448" y="5734679"/>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screenshot of a computer&#10;&#10;Description automatically generated">
            <a:extLst>
              <a:ext uri="{FF2B5EF4-FFF2-40B4-BE49-F238E27FC236}">
                <a16:creationId xmlns:a16="http://schemas.microsoft.com/office/drawing/2014/main" id="{E80E0F6C-B4AC-4680-BAE9-291C1C6E9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6907" y="1195933"/>
            <a:ext cx="4696135" cy="21296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58125F18-C4BD-764C-CE06-5128779A3F11}"/>
              </a:ext>
            </a:extLst>
          </p:cNvPr>
          <p:cNvSpPr/>
          <p:nvPr/>
        </p:nvSpPr>
        <p:spPr>
          <a:xfrm>
            <a:off x="4732456" y="1243060"/>
            <a:ext cx="655895" cy="2174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a:extLst>
              <a:ext uri="{FF2B5EF4-FFF2-40B4-BE49-F238E27FC236}">
                <a16:creationId xmlns:a16="http://schemas.microsoft.com/office/drawing/2014/main" id="{1086EB4B-46AF-E4E8-3090-4B4EDD6E878C}"/>
              </a:ext>
            </a:extLst>
          </p:cNvPr>
          <p:cNvSpPr>
            <a:spLocks noChangeAspect="1"/>
          </p:cNvSpPr>
          <p:nvPr/>
        </p:nvSpPr>
        <p:spPr>
          <a:xfrm>
            <a:off x="6020056" y="3252776"/>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33009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33</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View, Edit, Export and Upload Rosters</a:t>
            </a:r>
          </a:p>
        </p:txBody>
      </p:sp>
      <p:sp>
        <p:nvSpPr>
          <p:cNvPr id="6" name="Slide Number Placeholder 13"/>
          <p:cNvSpPr txBox="1">
            <a:spLocks/>
          </p:cNvSpPr>
          <p:nvPr/>
        </p:nvSpPr>
        <p:spPr>
          <a:xfrm>
            <a:off x="9339731" y="6425826"/>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33</a:t>
            </a:fld>
            <a:endParaRPr lang="en-US" dirty="0"/>
          </a:p>
        </p:txBody>
      </p:sp>
      <p:pic>
        <p:nvPicPr>
          <p:cNvPr id="3" name="Picture 2">
            <a:extLst>
              <a:ext uri="{FF2B5EF4-FFF2-40B4-BE49-F238E27FC236}">
                <a16:creationId xmlns:a16="http://schemas.microsoft.com/office/drawing/2014/main" id="{39500F86-8127-4CE5-AEF9-D689FC4C50E0}"/>
              </a:ext>
            </a:extLst>
          </p:cNvPr>
          <p:cNvPicPr>
            <a:picLocks noChangeAspect="1"/>
          </p:cNvPicPr>
          <p:nvPr/>
        </p:nvPicPr>
        <p:blipFill>
          <a:blip r:embed="rId3"/>
          <a:stretch>
            <a:fillRect/>
          </a:stretch>
        </p:blipFill>
        <p:spPr>
          <a:xfrm>
            <a:off x="434304" y="1463337"/>
            <a:ext cx="2724150" cy="14859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A94F3F3D-F5C2-4E45-ABBC-4C36FACC0AFC}"/>
              </a:ext>
            </a:extLst>
          </p:cNvPr>
          <p:cNvSpPr/>
          <p:nvPr/>
        </p:nvSpPr>
        <p:spPr>
          <a:xfrm>
            <a:off x="1006964" y="2259909"/>
            <a:ext cx="2007169" cy="551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DFBE2B0-5833-4F5E-86E9-B183D9828036}"/>
              </a:ext>
            </a:extLst>
          </p:cNvPr>
          <p:cNvPicPr>
            <a:picLocks noChangeAspect="1"/>
          </p:cNvPicPr>
          <p:nvPr/>
        </p:nvPicPr>
        <p:blipFill>
          <a:blip r:embed="rId4"/>
          <a:stretch>
            <a:fillRect/>
          </a:stretch>
        </p:blipFill>
        <p:spPr>
          <a:xfrm>
            <a:off x="434304" y="3161345"/>
            <a:ext cx="6247592" cy="341699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9A8DB2D-66EB-4738-93A6-7140FADB62C1}"/>
              </a:ext>
            </a:extLst>
          </p:cNvPr>
          <p:cNvPicPr>
            <a:picLocks noChangeAspect="1"/>
          </p:cNvPicPr>
          <p:nvPr/>
        </p:nvPicPr>
        <p:blipFill>
          <a:blip r:embed="rId5"/>
          <a:stretch>
            <a:fillRect/>
          </a:stretch>
        </p:blipFill>
        <p:spPr>
          <a:xfrm>
            <a:off x="4479252" y="1221059"/>
            <a:ext cx="7184665" cy="2628724"/>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3D70822-5CB3-48F7-8118-0A82A794B593}"/>
              </a:ext>
            </a:extLst>
          </p:cNvPr>
          <p:cNvSpPr/>
          <p:nvPr/>
        </p:nvSpPr>
        <p:spPr>
          <a:xfrm>
            <a:off x="434304" y="4810862"/>
            <a:ext cx="818762" cy="357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DC9E481C-C35F-4AF0-931A-74CFA320F571}"/>
              </a:ext>
            </a:extLst>
          </p:cNvPr>
          <p:cNvSpPr/>
          <p:nvPr/>
        </p:nvSpPr>
        <p:spPr>
          <a:xfrm rot="10800000">
            <a:off x="3997713" y="443576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3888AD37-54F2-4C02-AEFF-3DA0850F6A20}"/>
              </a:ext>
            </a:extLst>
          </p:cNvPr>
          <p:cNvSpPr/>
          <p:nvPr/>
        </p:nvSpPr>
        <p:spPr>
          <a:xfrm rot="19552116">
            <a:off x="34751" y="6072008"/>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7537EB13-DC97-4402-867B-474D44D095E9}"/>
              </a:ext>
            </a:extLst>
          </p:cNvPr>
          <p:cNvSpPr/>
          <p:nvPr/>
        </p:nvSpPr>
        <p:spPr>
          <a:xfrm rot="10800000">
            <a:off x="7726564" y="2128618"/>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730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34</a:t>
            </a:fld>
            <a:endParaRPr lang="en-US" dirty="0"/>
          </a:p>
        </p:txBody>
      </p:sp>
      <p:pic>
        <p:nvPicPr>
          <p:cNvPr id="10" name="Picture 9" descr="The image displays the &quot;Help&quot; option of the TIDE banner in between text." title="Troubleshooting Tips for Uploading Files"/>
          <p:cNvPicPr>
            <a:picLocks noChangeAspect="1"/>
          </p:cNvPicPr>
          <p:nvPr/>
        </p:nvPicPr>
        <p:blipFill>
          <a:blip r:embed="rId3"/>
          <a:stretch>
            <a:fillRect/>
          </a:stretch>
        </p:blipFill>
        <p:spPr>
          <a:xfrm>
            <a:off x="6392015" y="4226139"/>
            <a:ext cx="554784" cy="237765"/>
          </a:xfrm>
          <a:prstGeom prst="rect">
            <a:avLst/>
          </a:prstGeom>
        </p:spPr>
      </p:pic>
      <p:sp>
        <p:nvSpPr>
          <p:cNvPr id="9" name="Content Placeholder 10"/>
          <p:cNvSpPr txBox="1">
            <a:spLocks/>
          </p:cNvSpPr>
          <p:nvPr/>
        </p:nvSpPr>
        <p:spPr bwMode="gray">
          <a:xfrm>
            <a:off x="1692543" y="1302778"/>
            <a:ext cx="8224699" cy="52755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leading zeros are maintained in the files by formatting all numeric fields/cells in TEXT format. </a:t>
            </a:r>
            <a:r>
              <a:rPr kumimoji="0" lang="en-US" sz="1900" b="1" i="0" u="none" strike="noStrike" kern="1200" cap="none" spc="0" normalizeH="0" baseline="0" noProof="0" dirty="0">
                <a:ln>
                  <a:noFill/>
                </a:ln>
                <a:solidFill>
                  <a:schemeClr val="tx1"/>
                </a:solidFill>
                <a:effectLst/>
                <a:uLnTx/>
                <a:uFillTx/>
                <a:latin typeface="Arial"/>
              </a:rPr>
              <a:t>NOTE: </a:t>
            </a:r>
            <a:r>
              <a:rPr kumimoji="0" lang="en-US" sz="1900" b="0" i="0" u="none" strike="noStrike" kern="1200" cap="none" spc="0" normalizeH="0" baseline="0" noProof="0" dirty="0">
                <a:ln>
                  <a:noFill/>
                </a:ln>
                <a:solidFill>
                  <a:schemeClr val="tx1"/>
                </a:solidFill>
                <a:effectLst/>
                <a:uLnTx/>
                <a:uFillTx/>
                <a:latin typeface="Arial"/>
              </a:rPr>
              <a:t>If the original document is a CSV file, opening the document in Excel will cause the leading zeros to be wiped out. To retain them, continue to open the file using CSV format.</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dates are formatted properly using MMDDYYYY (no spaces or dashes). </a:t>
            </a:r>
            <a:r>
              <a:rPr kumimoji="0" lang="en-US" sz="1900" b="1" i="0" u="none" strike="noStrike" kern="1200" cap="none" spc="0" normalizeH="0" baseline="0" noProof="0" dirty="0">
                <a:ln>
                  <a:noFill/>
                </a:ln>
                <a:solidFill>
                  <a:schemeClr val="tx1"/>
                </a:solidFill>
                <a:effectLst/>
                <a:uLnTx/>
                <a:uFillTx/>
                <a:latin typeface="Arial"/>
              </a:rPr>
              <a:t>NOTE</a:t>
            </a:r>
            <a:r>
              <a:rPr kumimoji="0" lang="en-US" sz="1900" b="0" i="0" u="none" strike="noStrike" kern="1200" cap="none" spc="0" normalizeH="0" baseline="0" noProof="0" dirty="0">
                <a:ln>
                  <a:noFill/>
                </a:ln>
                <a:solidFill>
                  <a:schemeClr val="tx1"/>
                </a:solidFill>
                <a:effectLst/>
                <a:uLnTx/>
                <a:uFillTx/>
                <a:latin typeface="Arial"/>
              </a:rPr>
              <a:t>: If using the template in TIDE, an error message will appear if the correct format is not entered in these fields.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values contain only the acceptable values for the field you are trying to enter. When in doubt, select the             button in the </a:t>
            </a:r>
            <a:r>
              <a:rPr kumimoji="0" lang="en-US" sz="1900" b="1" i="0" u="none" strike="noStrike" kern="1200" cap="none" spc="0" normalizeH="0" baseline="0" noProof="0" dirty="0">
                <a:ln>
                  <a:noFill/>
                </a:ln>
                <a:solidFill>
                  <a:schemeClr val="tx1"/>
                </a:solidFill>
                <a:effectLst/>
                <a:uLnTx/>
                <a:uFillTx/>
                <a:latin typeface="Arial"/>
              </a:rPr>
              <a:t>Upload</a:t>
            </a:r>
            <a:r>
              <a:rPr kumimoji="0" lang="en-US" sz="1900" b="0" i="0" u="none" strike="noStrike" kern="1200" cap="none" spc="0" normalizeH="0" baseline="0" noProof="0" dirty="0">
                <a:ln>
                  <a:noFill/>
                </a:ln>
                <a:solidFill>
                  <a:schemeClr val="tx1"/>
                </a:solidFill>
                <a:effectLst/>
                <a:uLnTx/>
                <a:uFillTx/>
                <a:latin typeface="Arial"/>
              </a:rPr>
              <a:t> page or refer to the </a:t>
            </a:r>
            <a:r>
              <a:rPr lang="en-US" sz="1900" i="1" dirty="0">
                <a:solidFill>
                  <a:schemeClr val="tx1"/>
                </a:solidFill>
                <a:latin typeface="Arial"/>
              </a:rPr>
              <a:t>TIDE User </a:t>
            </a:r>
            <a:r>
              <a:rPr kumimoji="0" lang="en-US" sz="1900" b="0" i="1" u="none" strike="noStrike" kern="1200" cap="none" spc="0" normalizeH="0" baseline="0" noProof="0" dirty="0">
                <a:ln>
                  <a:noFill/>
                </a:ln>
                <a:solidFill>
                  <a:schemeClr val="tx1"/>
                </a:solidFill>
                <a:effectLst/>
                <a:uLnTx/>
                <a:uFillTx/>
                <a:latin typeface="Arial"/>
              </a:rPr>
              <a:t>Guide </a:t>
            </a:r>
            <a:r>
              <a:rPr kumimoji="0" lang="en-US" sz="1900" b="0" i="0" u="none" strike="noStrike" kern="1200" cap="none" spc="0" normalizeH="0" baseline="0" noProof="0" dirty="0">
                <a:ln>
                  <a:noFill/>
                </a:ln>
                <a:solidFill>
                  <a:schemeClr val="tx1"/>
                </a:solidFill>
                <a:effectLst/>
                <a:uLnTx/>
                <a:uFillTx/>
                <a:latin typeface="Arial"/>
              </a:rPr>
              <a:t>for a list of acceptable values.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Unlike the other fields, the “Paper Tester,” “Economics Disadvantage Status” and “Delete Student” columns in the upload file </a:t>
            </a:r>
            <a:r>
              <a:rPr lang="en-US" sz="1900" dirty="0">
                <a:solidFill>
                  <a:schemeClr val="tx1"/>
                </a:solidFill>
                <a:latin typeface="Arial"/>
              </a:rPr>
              <a:t>accepts</a:t>
            </a:r>
            <a:r>
              <a:rPr kumimoji="0" lang="en-US" sz="1900" b="0" i="0" u="none" strike="noStrike" kern="1200" cap="none" spc="0" normalizeH="0" baseline="0" noProof="0" dirty="0">
                <a:ln>
                  <a:noFill/>
                </a:ln>
                <a:solidFill>
                  <a:schemeClr val="tx1"/>
                </a:solidFill>
                <a:effectLst/>
                <a:uLnTx/>
                <a:uFillTx/>
                <a:latin typeface="Arial"/>
              </a:rPr>
              <a:t> “Y” or </a:t>
            </a:r>
            <a:r>
              <a:rPr lang="en-US" sz="1900" dirty="0">
                <a:solidFill>
                  <a:schemeClr val="tx1"/>
                </a:solidFill>
                <a:latin typeface="Arial"/>
              </a:rPr>
              <a:t>a blank value </a:t>
            </a:r>
            <a:r>
              <a:rPr kumimoji="0" lang="en-US" sz="1900" b="0" i="0" u="none" strike="noStrike" kern="1200" cap="none" spc="0" normalizeH="0" baseline="0" noProof="0" dirty="0">
                <a:ln>
                  <a:noFill/>
                </a:ln>
                <a:solidFill>
                  <a:schemeClr val="tx1"/>
                </a:solidFill>
                <a:effectLst/>
                <a:uLnTx/>
                <a:uFillTx/>
                <a:latin typeface="Arial"/>
              </a:rPr>
              <a:t>rather than “Yes” or “No.”</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8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it-IT"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fontScale="90000"/>
          </a:bodyPr>
          <a:lstStyle/>
          <a:p>
            <a:r>
              <a:rPr lang="en-US" dirty="0"/>
              <a:t>Troubleshooting Tips for Uploading</a:t>
            </a:r>
            <a:br>
              <a:rPr lang="en-US" dirty="0"/>
            </a:br>
            <a:r>
              <a:rPr lang="en-US" dirty="0"/>
              <a:t>Files</a:t>
            </a:r>
          </a:p>
        </p:txBody>
      </p:sp>
    </p:spTree>
    <p:extLst>
      <p:ext uri="{BB962C8B-B14F-4D97-AF65-F5344CB8AC3E}">
        <p14:creationId xmlns:p14="http://schemas.microsoft.com/office/powerpoint/2010/main" val="3655691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35</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Secure Test Materials</a:t>
            </a:r>
          </a:p>
        </p:txBody>
      </p:sp>
      <p:pic>
        <p:nvPicPr>
          <p:cNvPr id="3" name="Picture 2">
            <a:extLst>
              <a:ext uri="{FF2B5EF4-FFF2-40B4-BE49-F238E27FC236}">
                <a16:creationId xmlns:a16="http://schemas.microsoft.com/office/drawing/2014/main" id="{8A8DA146-1B48-45C6-AF76-610002668447}"/>
              </a:ext>
            </a:extLst>
          </p:cNvPr>
          <p:cNvPicPr>
            <a:picLocks noChangeAspect="1"/>
          </p:cNvPicPr>
          <p:nvPr/>
        </p:nvPicPr>
        <p:blipFill>
          <a:blip r:embed="rId3"/>
          <a:stretch>
            <a:fillRect/>
          </a:stretch>
        </p:blipFill>
        <p:spPr>
          <a:xfrm>
            <a:off x="442819" y="1370494"/>
            <a:ext cx="2766773" cy="902209"/>
          </a:xfrm>
          <a:prstGeom prst="rect">
            <a:avLst/>
          </a:prstGeom>
          <a:ln>
            <a:noFill/>
          </a:ln>
          <a:effectLst>
            <a:outerShdw blurRad="292100" dist="139700" dir="2700000" algn="tl" rotWithShape="0">
              <a:srgbClr val="333333">
                <a:alpha val="65000"/>
              </a:srgbClr>
            </a:outerShdw>
          </a:effectLst>
        </p:spPr>
      </p:pic>
      <p:sp>
        <p:nvSpPr>
          <p:cNvPr id="5" name="Arrow: Bent-Up 4">
            <a:extLst>
              <a:ext uri="{FF2B5EF4-FFF2-40B4-BE49-F238E27FC236}">
                <a16:creationId xmlns:a16="http://schemas.microsoft.com/office/drawing/2014/main" id="{A9A68DDD-7A5C-40D9-9399-50AB2993F7F3}"/>
              </a:ext>
            </a:extLst>
          </p:cNvPr>
          <p:cNvSpPr/>
          <p:nvPr/>
        </p:nvSpPr>
        <p:spPr>
          <a:xfrm rot="5400000">
            <a:off x="2164514" y="2018308"/>
            <a:ext cx="1276267" cy="1785058"/>
          </a:xfrm>
          <a:prstGeom prst="ben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93CD724-FCF2-A427-4AB3-1FC0C9FAFD7B}"/>
              </a:ext>
            </a:extLst>
          </p:cNvPr>
          <p:cNvGrpSpPr>
            <a:grpSpLocks noChangeAspect="1"/>
          </p:cNvGrpSpPr>
          <p:nvPr/>
        </p:nvGrpSpPr>
        <p:grpSpPr>
          <a:xfrm>
            <a:off x="3761512" y="1837778"/>
            <a:ext cx="8242087" cy="3768546"/>
            <a:chOff x="1780031" y="1802039"/>
            <a:chExt cx="8631936" cy="3946797"/>
          </a:xfrm>
        </p:grpSpPr>
        <p:pic>
          <p:nvPicPr>
            <p:cNvPr id="7" name="Picture 6" descr="A screenshot of a computer&#10;&#10;Description automatically generated">
              <a:extLst>
                <a:ext uri="{FF2B5EF4-FFF2-40B4-BE49-F238E27FC236}">
                  <a16:creationId xmlns:a16="http://schemas.microsoft.com/office/drawing/2014/main" id="{5F34052B-ABDD-1B3C-3E23-5B06E826D17B}"/>
                </a:ext>
              </a:extLst>
            </p:cNvPr>
            <p:cNvPicPr>
              <a:picLocks noChangeAspect="1"/>
            </p:cNvPicPr>
            <p:nvPr/>
          </p:nvPicPr>
          <p:blipFill rotWithShape="1">
            <a:blip r:embed="rId4">
              <a:extLst>
                <a:ext uri="{28A0092B-C50C-407E-A947-70E740481C1C}">
                  <a14:useLocalDpi xmlns:a14="http://schemas.microsoft.com/office/drawing/2010/main" val="0"/>
                </a:ext>
              </a:extLst>
            </a:blip>
            <a:srcRect b="17698"/>
            <a:stretch/>
          </p:blipFill>
          <p:spPr>
            <a:xfrm>
              <a:off x="1780031" y="1802039"/>
              <a:ext cx="8631936" cy="394679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BD75F0CC-AC20-44B6-97FD-6F0BBE49208A}"/>
                </a:ext>
              </a:extLst>
            </p:cNvPr>
            <p:cNvPicPr>
              <a:picLocks noChangeAspect="1"/>
            </p:cNvPicPr>
            <p:nvPr/>
          </p:nvPicPr>
          <p:blipFill>
            <a:blip r:embed="rId5"/>
            <a:stretch>
              <a:fillRect/>
            </a:stretch>
          </p:blipFill>
          <p:spPr>
            <a:xfrm>
              <a:off x="5753173" y="1802039"/>
              <a:ext cx="676201" cy="276191"/>
            </a:xfrm>
            <a:prstGeom prst="rect">
              <a:avLst/>
            </a:prstGeom>
          </p:spPr>
        </p:pic>
      </p:grpSp>
    </p:spTree>
    <p:extLst>
      <p:ext uri="{BB962C8B-B14F-4D97-AF65-F5344CB8AC3E}">
        <p14:creationId xmlns:p14="http://schemas.microsoft.com/office/powerpoint/2010/main" val="2226740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9BCE-C177-4073-BAB7-A975B9FE176E}"/>
              </a:ext>
            </a:extLst>
          </p:cNvPr>
          <p:cNvSpPr>
            <a:spLocks noGrp="1"/>
          </p:cNvSpPr>
          <p:nvPr>
            <p:ph type="title"/>
          </p:nvPr>
        </p:nvSpPr>
        <p:spPr/>
        <p:txBody>
          <a:bodyPr/>
          <a:lstStyle/>
          <a:p>
            <a:r>
              <a:rPr lang="en-US" dirty="0"/>
              <a:t>Administering Tests</a:t>
            </a:r>
          </a:p>
        </p:txBody>
      </p:sp>
      <p:sp>
        <p:nvSpPr>
          <p:cNvPr id="4" name="Slide Number Placeholder 3">
            <a:extLst>
              <a:ext uri="{FF2B5EF4-FFF2-40B4-BE49-F238E27FC236}">
                <a16:creationId xmlns:a16="http://schemas.microsoft.com/office/drawing/2014/main" id="{269077CB-005B-4AB8-8A91-24C007D6E87A}"/>
              </a:ext>
            </a:extLst>
          </p:cNvPr>
          <p:cNvSpPr>
            <a:spLocks noGrp="1"/>
          </p:cNvSpPr>
          <p:nvPr>
            <p:ph type="sldNum" sz="quarter" idx="12"/>
          </p:nvPr>
        </p:nvSpPr>
        <p:spPr/>
        <p:txBody>
          <a:bodyPr/>
          <a:lstStyle/>
          <a:p>
            <a:fld id="{C26AAFF7-C4D7-4A72-B8FA-A17532192431}" type="slidenum">
              <a:rPr lang="en-US" smtClean="0"/>
              <a:pPr/>
              <a:t>36</a:t>
            </a:fld>
            <a:endParaRPr lang="en-US" dirty="0"/>
          </a:p>
        </p:txBody>
      </p:sp>
      <p:sp>
        <p:nvSpPr>
          <p:cNvPr id="6" name="Content Placeholder 5">
            <a:extLst>
              <a:ext uri="{FF2B5EF4-FFF2-40B4-BE49-F238E27FC236}">
                <a16:creationId xmlns:a16="http://schemas.microsoft.com/office/drawing/2014/main" id="{529D4F95-20F9-4456-90E4-FED20B96288B}"/>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test improprieties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Monitoring test progress</a:t>
            </a:r>
          </a:p>
        </p:txBody>
      </p:sp>
    </p:spTree>
    <p:extLst>
      <p:ext uri="{BB962C8B-B14F-4D97-AF65-F5344CB8AC3E}">
        <p14:creationId xmlns:p14="http://schemas.microsoft.com/office/powerpoint/2010/main" val="3931335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891B5-6AD0-499F-A722-A890D1B10AC8}"/>
              </a:ext>
            </a:extLst>
          </p:cNvPr>
          <p:cNvPicPr>
            <a:picLocks noChangeAspect="1"/>
          </p:cNvPicPr>
          <p:nvPr/>
        </p:nvPicPr>
        <p:blipFill>
          <a:blip r:embed="rId3"/>
          <a:stretch>
            <a:fillRect/>
          </a:stretch>
        </p:blipFill>
        <p:spPr>
          <a:xfrm>
            <a:off x="2868174" y="1013994"/>
            <a:ext cx="5440718" cy="4040952"/>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37</a:t>
            </a:fld>
            <a:endParaRPr lang="en-US" dirty="0"/>
          </a:p>
        </p:txBody>
      </p:sp>
      <p:sp>
        <p:nvSpPr>
          <p:cNvPr id="17" name="TextBox 16" descr="Text box with the following information: Print from Roster List">
            <a:extLst>
              <a:ext uri="{FF2B5EF4-FFF2-40B4-BE49-F238E27FC236}">
                <a16:creationId xmlns:a16="http://schemas.microsoft.com/office/drawing/2014/main" id="{8FED0C04-61BC-4442-B06A-B1F9436A7180}"/>
              </a:ext>
            </a:extLst>
          </p:cNvPr>
          <p:cNvSpPr txBox="1"/>
          <p:nvPr/>
        </p:nvSpPr>
        <p:spPr>
          <a:xfrm>
            <a:off x="3089217" y="5610069"/>
            <a:ext cx="2422567" cy="415636"/>
          </a:xfrm>
          <a:prstGeom prst="rect">
            <a:avLst/>
          </a:prstGeom>
          <a:noFill/>
          <a:ln>
            <a:solidFill>
              <a:schemeClr val="bg1">
                <a:lumMod val="50000"/>
              </a:schemeClr>
            </a:solidFill>
          </a:ln>
          <a:effectLst/>
        </p:spPr>
        <p:txBody>
          <a:bodyPr wrap="square" rtlCol="0">
            <a:spAutoFit/>
          </a:bodyPr>
          <a:lstStyle/>
          <a:p>
            <a:r>
              <a:rPr lang="en-US" sz="2000" b="1" dirty="0"/>
              <a:t>Print from Roster List</a:t>
            </a:r>
          </a:p>
        </p:txBody>
      </p:sp>
      <p:sp>
        <p:nvSpPr>
          <p:cNvPr id="15" name="TextBox 14" descr="Text box with the following information: Print from Student List">
            <a:extLst>
              <a:ext uri="{FF2B5EF4-FFF2-40B4-BE49-F238E27FC236}">
                <a16:creationId xmlns:a16="http://schemas.microsoft.com/office/drawing/2014/main" id="{8EF043AE-6E31-499D-9959-63E301E89E5B}"/>
              </a:ext>
            </a:extLst>
          </p:cNvPr>
          <p:cNvSpPr txBox="1"/>
          <p:nvPr/>
        </p:nvSpPr>
        <p:spPr>
          <a:xfrm>
            <a:off x="9068180" y="1984752"/>
            <a:ext cx="2705103" cy="400110"/>
          </a:xfrm>
          <a:prstGeom prst="rect">
            <a:avLst/>
          </a:prstGeom>
          <a:noFill/>
          <a:ln>
            <a:solidFill>
              <a:schemeClr val="bg1">
                <a:lumMod val="50000"/>
              </a:schemeClr>
            </a:solidFill>
          </a:ln>
          <a:effectLst/>
        </p:spPr>
        <p:txBody>
          <a:bodyPr wrap="square" rtlCol="0">
            <a:spAutoFit/>
          </a:bodyPr>
          <a:lstStyle/>
          <a:p>
            <a:r>
              <a:rPr lang="en-US" sz="2000" b="1" dirty="0"/>
              <a:t>Print from Student List</a:t>
            </a:r>
          </a:p>
        </p:txBody>
      </p:sp>
      <p:sp>
        <p:nvSpPr>
          <p:cNvPr id="2" name="Title 1"/>
          <p:cNvSpPr>
            <a:spLocks noGrp="1"/>
          </p:cNvSpPr>
          <p:nvPr>
            <p:ph type="title"/>
          </p:nvPr>
        </p:nvSpPr>
        <p:spPr>
          <a:xfrm>
            <a:off x="86662" y="25393"/>
            <a:ext cx="9808900" cy="988601"/>
          </a:xfrm>
        </p:spPr>
        <p:txBody>
          <a:bodyPr>
            <a:normAutofit fontScale="90000"/>
          </a:bodyPr>
          <a:lstStyle/>
          <a:p>
            <a:r>
              <a:rPr lang="en-US" dirty="0"/>
              <a:t>Print </a:t>
            </a:r>
            <a:r>
              <a:rPr lang="en-US" sz="4400" dirty="0"/>
              <a:t>Testing</a:t>
            </a:r>
            <a:r>
              <a:rPr lang="en-US" dirty="0"/>
              <a:t> Tickets Student Information</a:t>
            </a:r>
          </a:p>
        </p:txBody>
      </p:sp>
      <p:pic>
        <p:nvPicPr>
          <p:cNvPr id="3" name="Picture 2">
            <a:extLst>
              <a:ext uri="{FF2B5EF4-FFF2-40B4-BE49-F238E27FC236}">
                <a16:creationId xmlns:a16="http://schemas.microsoft.com/office/drawing/2014/main" id="{83B30A90-8D82-41D3-A45A-92BD17B715ED}"/>
              </a:ext>
            </a:extLst>
          </p:cNvPr>
          <p:cNvPicPr>
            <a:picLocks noChangeAspect="1"/>
          </p:cNvPicPr>
          <p:nvPr/>
        </p:nvPicPr>
        <p:blipFill>
          <a:blip r:embed="rId4"/>
          <a:stretch>
            <a:fillRect/>
          </a:stretch>
        </p:blipFill>
        <p:spPr>
          <a:xfrm>
            <a:off x="6354334" y="3220155"/>
            <a:ext cx="5261992" cy="303870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F1967DA-0661-4EBB-855F-EB0D748BB2D1}"/>
              </a:ext>
            </a:extLst>
          </p:cNvPr>
          <p:cNvPicPr>
            <a:picLocks noChangeAspect="1"/>
          </p:cNvPicPr>
          <p:nvPr/>
        </p:nvPicPr>
        <p:blipFill>
          <a:blip r:embed="rId5"/>
          <a:stretch>
            <a:fillRect/>
          </a:stretch>
        </p:blipFill>
        <p:spPr>
          <a:xfrm>
            <a:off x="86662" y="3034470"/>
            <a:ext cx="2571750" cy="1247775"/>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D8413A0A-0B11-4EC1-9E57-54244ECE8CBF}"/>
              </a:ext>
            </a:extLst>
          </p:cNvPr>
          <p:cNvSpPr/>
          <p:nvPr/>
        </p:nvSpPr>
        <p:spPr>
          <a:xfrm rot="10800000">
            <a:off x="8308891" y="1997258"/>
            <a:ext cx="554781" cy="387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BA46DAE-A773-474C-9DF9-38220E083923}"/>
              </a:ext>
            </a:extLst>
          </p:cNvPr>
          <p:cNvSpPr/>
          <p:nvPr/>
        </p:nvSpPr>
        <p:spPr>
          <a:xfrm>
            <a:off x="5700575" y="5655943"/>
            <a:ext cx="554781"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7DEC88-057F-46FF-A9DE-4CA117E8CF27}"/>
              </a:ext>
            </a:extLst>
          </p:cNvPr>
          <p:cNvSpPr/>
          <p:nvPr/>
        </p:nvSpPr>
        <p:spPr>
          <a:xfrm>
            <a:off x="2868174" y="3200399"/>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B438A41-5128-43A0-8158-3C8C7BE78526}"/>
              </a:ext>
            </a:extLst>
          </p:cNvPr>
          <p:cNvSpPr/>
          <p:nvPr/>
        </p:nvSpPr>
        <p:spPr>
          <a:xfrm>
            <a:off x="6354334" y="4719751"/>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E5A131-C03A-49E0-9B95-983C664F438A}"/>
              </a:ext>
            </a:extLst>
          </p:cNvPr>
          <p:cNvSpPr/>
          <p:nvPr/>
        </p:nvSpPr>
        <p:spPr>
          <a:xfrm>
            <a:off x="586091" y="3544056"/>
            <a:ext cx="1863597" cy="632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681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38</a:t>
            </a:fld>
            <a:endParaRPr lang="en-US" dirty="0"/>
          </a:p>
        </p:txBody>
      </p:sp>
      <p:sp>
        <p:nvSpPr>
          <p:cNvPr id="2" name="Title 1"/>
          <p:cNvSpPr>
            <a:spLocks noGrp="1"/>
          </p:cNvSpPr>
          <p:nvPr>
            <p:ph type="title"/>
          </p:nvPr>
        </p:nvSpPr>
        <p:spPr>
          <a:xfrm>
            <a:off x="434304" y="0"/>
            <a:ext cx="9423680" cy="988601"/>
          </a:xfrm>
        </p:spPr>
        <p:txBody>
          <a:bodyPr>
            <a:normAutofit fontScale="90000"/>
          </a:bodyPr>
          <a:lstStyle/>
          <a:p>
            <a:r>
              <a:rPr lang="en-US" dirty="0"/>
              <a:t>Print Testing Tickets: Layout Model (Part 1)</a:t>
            </a:r>
          </a:p>
        </p:txBody>
      </p:sp>
      <p:pic>
        <p:nvPicPr>
          <p:cNvPr id="7" name="Picture 6">
            <a:extLst>
              <a:ext uri="{FF2B5EF4-FFF2-40B4-BE49-F238E27FC236}">
                <a16:creationId xmlns:a16="http://schemas.microsoft.com/office/drawing/2014/main" id="{CAF18DA5-43D5-49EA-8D6B-653BECEFBB63}"/>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4A949EC9-D508-4A73-A047-EEBEA4FAD19A}"/>
              </a:ext>
            </a:extLst>
          </p:cNvPr>
          <p:cNvPicPr>
            <a:picLocks noChangeAspect="1"/>
          </p:cNvPicPr>
          <p:nvPr/>
        </p:nvPicPr>
        <p:blipFill>
          <a:blip r:embed="rId4"/>
          <a:stretch>
            <a:fillRect/>
          </a:stretch>
        </p:blipFill>
        <p:spPr>
          <a:xfrm>
            <a:off x="7565143" y="1466850"/>
            <a:ext cx="3857625" cy="19621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792974F-F65F-47E1-9D52-2D90EB5D62DA}"/>
              </a:ext>
            </a:extLst>
          </p:cNvPr>
          <p:cNvPicPr>
            <a:picLocks noChangeAspect="1"/>
          </p:cNvPicPr>
          <p:nvPr/>
        </p:nvPicPr>
        <p:blipFill>
          <a:blip r:embed="rId5"/>
          <a:stretch>
            <a:fillRect/>
          </a:stretch>
        </p:blipFill>
        <p:spPr>
          <a:xfrm>
            <a:off x="7540277" y="3690589"/>
            <a:ext cx="3882492" cy="1956859"/>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A900E71C-EEB1-4C58-A58B-B5884C835348}"/>
              </a:ext>
            </a:extLst>
          </p:cNvPr>
          <p:cNvSpPr/>
          <p:nvPr/>
        </p:nvSpPr>
        <p:spPr>
          <a:xfrm rot="750971" flipV="1">
            <a:off x="1769475" y="3726136"/>
            <a:ext cx="6030040" cy="46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2A3FF8DF-5CCA-4284-A1E7-1A704F77DBB0}"/>
              </a:ext>
            </a:extLst>
          </p:cNvPr>
          <p:cNvSpPr/>
          <p:nvPr/>
        </p:nvSpPr>
        <p:spPr>
          <a:xfrm rot="160706" flipV="1">
            <a:off x="1834035" y="2500978"/>
            <a:ext cx="573506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6667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39</a:t>
            </a:fld>
            <a:endParaRPr lang="en-US" dirty="0"/>
          </a:p>
        </p:txBody>
      </p:sp>
      <p:sp>
        <p:nvSpPr>
          <p:cNvPr id="2" name="Title 1"/>
          <p:cNvSpPr>
            <a:spLocks noGrp="1"/>
          </p:cNvSpPr>
          <p:nvPr>
            <p:ph type="title"/>
          </p:nvPr>
        </p:nvSpPr>
        <p:spPr>
          <a:xfrm>
            <a:off x="434304" y="0"/>
            <a:ext cx="9373575" cy="988601"/>
          </a:xfrm>
        </p:spPr>
        <p:txBody>
          <a:bodyPr>
            <a:normAutofit fontScale="90000"/>
          </a:bodyPr>
          <a:lstStyle/>
          <a:p>
            <a:r>
              <a:rPr lang="en-US" dirty="0"/>
              <a:t>Print Testing Tickets: Layout Model (Part 2)</a:t>
            </a:r>
          </a:p>
        </p:txBody>
      </p:sp>
      <p:pic>
        <p:nvPicPr>
          <p:cNvPr id="7" name="Picture 6">
            <a:extLst>
              <a:ext uri="{FF2B5EF4-FFF2-40B4-BE49-F238E27FC236}">
                <a16:creationId xmlns:a16="http://schemas.microsoft.com/office/drawing/2014/main" id="{BB0640BA-AC85-4F4C-94E5-78479264FBCB}"/>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53A63F17-DCAD-491D-B5B5-429AA3E1C7F9}"/>
              </a:ext>
            </a:extLst>
          </p:cNvPr>
          <p:cNvPicPr>
            <a:picLocks noChangeAspect="1"/>
          </p:cNvPicPr>
          <p:nvPr/>
        </p:nvPicPr>
        <p:blipFill>
          <a:blip r:embed="rId4"/>
          <a:stretch>
            <a:fillRect/>
          </a:stretch>
        </p:blipFill>
        <p:spPr>
          <a:xfrm>
            <a:off x="5531555" y="2538456"/>
            <a:ext cx="5949597" cy="3476750"/>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F90FD8EE-354E-48E3-BECE-CA6876D917FC}"/>
              </a:ext>
            </a:extLst>
          </p:cNvPr>
          <p:cNvSpPr/>
          <p:nvPr/>
        </p:nvSpPr>
        <p:spPr>
          <a:xfrm rot="455227">
            <a:off x="1794715" y="4366595"/>
            <a:ext cx="746638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217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AF1C-1C0F-41E9-893C-5766F8D13FF0}"/>
              </a:ext>
            </a:extLst>
          </p:cNvPr>
          <p:cNvSpPr>
            <a:spLocks noGrp="1"/>
          </p:cNvSpPr>
          <p:nvPr>
            <p:ph type="title"/>
          </p:nvPr>
        </p:nvSpPr>
        <p:spPr>
          <a:xfrm>
            <a:off x="86662" y="21577"/>
            <a:ext cx="10515600" cy="988601"/>
          </a:xfrm>
        </p:spPr>
        <p:txBody>
          <a:bodyPr/>
          <a:lstStyle/>
          <a:p>
            <a:r>
              <a:rPr lang="en-US" dirty="0"/>
              <a:t>Idaho Portal (Part 2)</a:t>
            </a:r>
          </a:p>
        </p:txBody>
      </p:sp>
      <p:sp>
        <p:nvSpPr>
          <p:cNvPr id="4" name="Slide Number Placeholder 3">
            <a:extLst>
              <a:ext uri="{FF2B5EF4-FFF2-40B4-BE49-F238E27FC236}">
                <a16:creationId xmlns:a16="http://schemas.microsoft.com/office/drawing/2014/main" id="{1B5F2A06-681E-4E78-B8AB-561FBB53D4B7}"/>
              </a:ext>
            </a:extLst>
          </p:cNvPr>
          <p:cNvSpPr>
            <a:spLocks noGrp="1"/>
          </p:cNvSpPr>
          <p:nvPr>
            <p:ph type="sldNum" sz="quarter" idx="12"/>
          </p:nvPr>
        </p:nvSpPr>
        <p:spPr/>
        <p:txBody>
          <a:bodyPr/>
          <a:lstStyle/>
          <a:p>
            <a:r>
              <a:rPr lang="en-US" dirty="0"/>
              <a:t> </a:t>
            </a:r>
            <a:fld id="{C26AAFF7-C4D7-4A72-B8FA-A17532192431}" type="slidenum">
              <a:rPr lang="en-US" smtClean="0"/>
              <a:pPr/>
              <a:t>4</a:t>
            </a:fld>
            <a:endParaRPr lang="en-US" dirty="0"/>
          </a:p>
        </p:txBody>
      </p:sp>
      <p:pic>
        <p:nvPicPr>
          <p:cNvPr id="16" name="Picture 15">
            <a:extLst>
              <a:ext uri="{FF2B5EF4-FFF2-40B4-BE49-F238E27FC236}">
                <a16:creationId xmlns:a16="http://schemas.microsoft.com/office/drawing/2014/main" id="{4458B1D3-0AEA-4F91-8957-8278D7C58330}"/>
              </a:ext>
            </a:extLst>
          </p:cNvPr>
          <p:cNvPicPr>
            <a:picLocks noChangeAspect="1"/>
          </p:cNvPicPr>
          <p:nvPr/>
        </p:nvPicPr>
        <p:blipFill>
          <a:blip r:embed="rId3"/>
          <a:stretch>
            <a:fillRect/>
          </a:stretch>
        </p:blipFill>
        <p:spPr>
          <a:xfrm>
            <a:off x="9470826" y="2016186"/>
            <a:ext cx="2262871" cy="2825627"/>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23889D0-2899-9D12-2E70-3E9AEB7295B9}"/>
              </a:ext>
            </a:extLst>
          </p:cNvPr>
          <p:cNvPicPr>
            <a:picLocks noChangeAspect="1"/>
          </p:cNvPicPr>
          <p:nvPr/>
        </p:nvPicPr>
        <p:blipFill>
          <a:blip r:embed="rId4"/>
          <a:stretch>
            <a:fillRect/>
          </a:stretch>
        </p:blipFill>
        <p:spPr>
          <a:xfrm>
            <a:off x="406870" y="1298470"/>
            <a:ext cx="4608201" cy="4392940"/>
          </a:xfrm>
          <a:prstGeom prst="rect">
            <a:avLst/>
          </a:prstGeom>
          <a:ln>
            <a:solidFill>
              <a:schemeClr val="bg1">
                <a:lumMod val="65000"/>
              </a:schemeClr>
            </a:solidFill>
          </a:ln>
        </p:spPr>
      </p:pic>
      <p:pic>
        <p:nvPicPr>
          <p:cNvPr id="8" name="Picture 7">
            <a:extLst>
              <a:ext uri="{FF2B5EF4-FFF2-40B4-BE49-F238E27FC236}">
                <a16:creationId xmlns:a16="http://schemas.microsoft.com/office/drawing/2014/main" id="{D0AD5FD3-3943-2E92-98E9-2C514E423FA2}"/>
              </a:ext>
            </a:extLst>
          </p:cNvPr>
          <p:cNvPicPr>
            <a:picLocks noChangeAspect="1"/>
          </p:cNvPicPr>
          <p:nvPr/>
        </p:nvPicPr>
        <p:blipFill>
          <a:blip r:embed="rId5"/>
          <a:stretch>
            <a:fillRect/>
          </a:stretch>
        </p:blipFill>
        <p:spPr>
          <a:xfrm>
            <a:off x="5182322" y="1343412"/>
            <a:ext cx="4207006" cy="3998483"/>
          </a:xfrm>
          <a:prstGeom prst="rect">
            <a:avLst/>
          </a:prstGeom>
        </p:spPr>
      </p:pic>
      <p:sp>
        <p:nvSpPr>
          <p:cNvPr id="12" name="Rectangle 11">
            <a:extLst>
              <a:ext uri="{FF2B5EF4-FFF2-40B4-BE49-F238E27FC236}">
                <a16:creationId xmlns:a16="http://schemas.microsoft.com/office/drawing/2014/main" id="{889D4364-14BD-46AC-8ACC-7D3BD344BFCC}"/>
              </a:ext>
            </a:extLst>
          </p:cNvPr>
          <p:cNvSpPr/>
          <p:nvPr/>
        </p:nvSpPr>
        <p:spPr>
          <a:xfrm>
            <a:off x="5182322" y="4444092"/>
            <a:ext cx="1441502" cy="795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05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9260159" y="6471760"/>
            <a:ext cx="2743200" cy="365125"/>
          </a:xfrm>
        </p:spPr>
        <p:txBody>
          <a:bodyPr/>
          <a:lstStyle/>
          <a:p>
            <a:fld id="{C26AAFF7-C4D7-4A72-B8FA-A17532192431}" type="slidenum">
              <a:rPr lang="en-US" smtClean="0"/>
              <a:pPr/>
              <a:t>40</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Creating a Test Impropriety</a:t>
            </a:r>
          </a:p>
        </p:txBody>
      </p:sp>
      <p:pic>
        <p:nvPicPr>
          <p:cNvPr id="3" name="Picture 2">
            <a:extLst>
              <a:ext uri="{FF2B5EF4-FFF2-40B4-BE49-F238E27FC236}">
                <a16:creationId xmlns:a16="http://schemas.microsoft.com/office/drawing/2014/main" id="{B8712715-68D8-4577-BB64-EE1CA516C019}"/>
              </a:ext>
            </a:extLst>
          </p:cNvPr>
          <p:cNvPicPr>
            <a:picLocks noChangeAspect="1"/>
          </p:cNvPicPr>
          <p:nvPr/>
        </p:nvPicPr>
        <p:blipFill>
          <a:blip r:embed="rId3"/>
          <a:stretch>
            <a:fillRect/>
          </a:stretch>
        </p:blipFill>
        <p:spPr>
          <a:xfrm>
            <a:off x="276260" y="1879227"/>
            <a:ext cx="3181350" cy="15144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ADEB0AA-BB51-4005-A6D6-1C38FE2462C2}"/>
              </a:ext>
            </a:extLst>
          </p:cNvPr>
          <p:cNvPicPr>
            <a:picLocks noChangeAspect="1"/>
          </p:cNvPicPr>
          <p:nvPr/>
        </p:nvPicPr>
        <p:blipFill>
          <a:blip r:embed="rId4"/>
          <a:stretch>
            <a:fillRect/>
          </a:stretch>
        </p:blipFill>
        <p:spPr>
          <a:xfrm>
            <a:off x="3765724" y="1153428"/>
            <a:ext cx="6289854" cy="252062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92D087A-6A77-464F-B249-5CFB4F1600BA}"/>
              </a:ext>
            </a:extLst>
          </p:cNvPr>
          <p:cNvPicPr>
            <a:picLocks noChangeAspect="1"/>
          </p:cNvPicPr>
          <p:nvPr/>
        </p:nvPicPr>
        <p:blipFill>
          <a:blip r:embed="rId5"/>
          <a:stretch>
            <a:fillRect/>
          </a:stretch>
        </p:blipFill>
        <p:spPr>
          <a:xfrm>
            <a:off x="2468834" y="3716891"/>
            <a:ext cx="8162925" cy="21717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301DCD2-7A29-4F16-814F-04E69FA64BA0}"/>
              </a:ext>
            </a:extLst>
          </p:cNvPr>
          <p:cNvPicPr>
            <a:picLocks noChangeAspect="1"/>
          </p:cNvPicPr>
          <p:nvPr/>
        </p:nvPicPr>
        <p:blipFill>
          <a:blip r:embed="rId6"/>
          <a:stretch>
            <a:fillRect/>
          </a:stretch>
        </p:blipFill>
        <p:spPr>
          <a:xfrm>
            <a:off x="7226088" y="4390692"/>
            <a:ext cx="4777271" cy="2068509"/>
          </a:xfrm>
          <a:prstGeom prst="rect">
            <a:avLst/>
          </a:prstGeom>
          <a:ln>
            <a:noFill/>
          </a:ln>
          <a:effectLst>
            <a:outerShdw blurRad="292100" dist="139700" dir="2700000" algn="tl" rotWithShape="0">
              <a:srgbClr val="333333">
                <a:alpha val="65000"/>
              </a:srgbClr>
            </a:outerShdw>
          </a:effectLst>
        </p:spPr>
      </p:pic>
      <p:sp>
        <p:nvSpPr>
          <p:cNvPr id="12" name="TextBox 11" descr="Text box with the following information:&#10;Search Student By (followed by three bullet points):&#10;Result ID&#10;Session ID&#10;EDUID">
            <a:extLst>
              <a:ext uri="{FF2B5EF4-FFF2-40B4-BE49-F238E27FC236}">
                <a16:creationId xmlns:a16="http://schemas.microsoft.com/office/drawing/2014/main" id="{32E5971E-6EB4-4BC1-B392-7B8241E04AB7}"/>
              </a:ext>
            </a:extLst>
          </p:cNvPr>
          <p:cNvSpPr txBox="1"/>
          <p:nvPr/>
        </p:nvSpPr>
        <p:spPr>
          <a:xfrm>
            <a:off x="10156937" y="1628182"/>
            <a:ext cx="2035063" cy="1200329"/>
          </a:xfrm>
          <a:prstGeom prst="rect">
            <a:avLst/>
          </a:prstGeom>
          <a:noFill/>
          <a:effectLst/>
        </p:spPr>
        <p:txBody>
          <a:bodyPr wrap="square" rtlCol="0">
            <a:spAutoFit/>
          </a:bodyPr>
          <a:lstStyle/>
          <a:p>
            <a:r>
              <a:rPr lang="en-US" b="1" dirty="0"/>
              <a:t>Search Student By</a:t>
            </a:r>
            <a:r>
              <a:rPr lang="en-US" dirty="0"/>
              <a:t>:</a:t>
            </a:r>
          </a:p>
          <a:p>
            <a:pPr marL="285750" indent="-285750">
              <a:buFont typeface="Wingdings" panose="05000000000000000000" pitchFamily="2" charset="2"/>
              <a:buChar char="§"/>
            </a:pPr>
            <a:r>
              <a:rPr lang="en-US" dirty="0"/>
              <a:t>Result ID</a:t>
            </a:r>
          </a:p>
          <a:p>
            <a:pPr marL="285750" indent="-285750">
              <a:buFont typeface="Wingdings" panose="05000000000000000000" pitchFamily="2" charset="2"/>
              <a:buChar char="§"/>
            </a:pPr>
            <a:r>
              <a:rPr lang="en-US" dirty="0"/>
              <a:t>Session ID</a:t>
            </a:r>
          </a:p>
          <a:p>
            <a:pPr marL="285750" indent="-285750">
              <a:buFont typeface="Wingdings" panose="05000000000000000000" pitchFamily="2" charset="2"/>
              <a:buChar char="§"/>
            </a:pPr>
            <a:r>
              <a:rPr lang="en-US" dirty="0"/>
              <a:t>EDUID</a:t>
            </a:r>
          </a:p>
        </p:txBody>
      </p:sp>
      <p:sp>
        <p:nvSpPr>
          <p:cNvPr id="10" name="Oval 9">
            <a:extLst>
              <a:ext uri="{FF2B5EF4-FFF2-40B4-BE49-F238E27FC236}">
                <a16:creationId xmlns:a16="http://schemas.microsoft.com/office/drawing/2014/main" id="{F4B03CAB-10BD-4294-8116-2E52337257EE}"/>
              </a:ext>
            </a:extLst>
          </p:cNvPr>
          <p:cNvSpPr/>
          <p:nvPr/>
        </p:nvSpPr>
        <p:spPr>
          <a:xfrm>
            <a:off x="2418911" y="3716891"/>
            <a:ext cx="1212234" cy="5651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D6A3F46-6F70-47A8-B73A-817CD6F0BAD2}"/>
              </a:ext>
            </a:extLst>
          </p:cNvPr>
          <p:cNvSpPr/>
          <p:nvPr/>
        </p:nvSpPr>
        <p:spPr>
          <a:xfrm rot="5400000">
            <a:off x="6516906" y="3824043"/>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AFEC02C3-CBE9-4B6E-97A7-B2899C046138}"/>
              </a:ext>
            </a:extLst>
          </p:cNvPr>
          <p:cNvSpPr/>
          <p:nvPr/>
        </p:nvSpPr>
        <p:spPr>
          <a:xfrm rot="455227">
            <a:off x="3525159" y="4368050"/>
            <a:ext cx="3847633" cy="1042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3321043-5F24-4068-B98D-89ABEC4CEE01}"/>
              </a:ext>
            </a:extLst>
          </p:cNvPr>
          <p:cNvSpPr/>
          <p:nvPr/>
        </p:nvSpPr>
        <p:spPr>
          <a:xfrm flipH="1">
            <a:off x="857955" y="2368021"/>
            <a:ext cx="2291644" cy="307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2329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41</a:t>
            </a:fld>
            <a:endParaRPr lang="en-US" dirty="0"/>
          </a:p>
        </p:txBody>
      </p:sp>
      <p:sp>
        <p:nvSpPr>
          <p:cNvPr id="17" name="TextBox 16" descr="Text box with the following information:&#10;Columns in the Test Improprieties Upload File (followed by 5 bullet points):&#10;Type: Select one of the 6 options available&#10;Search Type: Result ID, EDUID, and Session ID&#10;Search Value: The values (EDUID, Result ID, and Session ID) must exist in TDS or TIDE. EDUIDs are available in TIDE, Session IDs are created in the TA Interface, and Results ID can be found in Plan and Manage Testing reports. &#10;Reason: Reason for creating the test impropriety available from the pre-populated drop-down&#10;Comments: Enter additional information detailing reason for submission&#10;">
            <a:extLst>
              <a:ext uri="{FF2B5EF4-FFF2-40B4-BE49-F238E27FC236}">
                <a16:creationId xmlns:a16="http://schemas.microsoft.com/office/drawing/2014/main" id="{90BB400B-5741-4EB7-9454-20B543D403BD}"/>
              </a:ext>
            </a:extLst>
          </p:cNvPr>
          <p:cNvSpPr txBox="1"/>
          <p:nvPr/>
        </p:nvSpPr>
        <p:spPr>
          <a:xfrm>
            <a:off x="2165386" y="4698796"/>
            <a:ext cx="8550233" cy="2062103"/>
          </a:xfrm>
          <a:prstGeom prst="rect">
            <a:avLst/>
          </a:prstGeom>
          <a:noFill/>
          <a:ln>
            <a:solidFill>
              <a:schemeClr val="bg1">
                <a:lumMod val="50000"/>
              </a:schemeClr>
            </a:solidFill>
          </a:ln>
          <a:effectLst/>
        </p:spPr>
        <p:txBody>
          <a:bodyPr wrap="square" rtlCol="0">
            <a:spAutoFit/>
          </a:bodyPr>
          <a:lstStyle/>
          <a:p>
            <a:r>
              <a:rPr lang="en-US" sz="1600" dirty="0"/>
              <a:t>Columns in the Test Improprieties Upload File:</a:t>
            </a:r>
          </a:p>
          <a:p>
            <a:pPr marL="285750" indent="-285750">
              <a:buFont typeface="Wingdings" panose="05000000000000000000" pitchFamily="2" charset="2"/>
              <a:buChar char="§"/>
            </a:pPr>
            <a:r>
              <a:rPr lang="en-US" sz="1600" b="1" dirty="0"/>
              <a:t>Type</a:t>
            </a:r>
            <a:r>
              <a:rPr lang="en-US" sz="1600" dirty="0"/>
              <a:t>: Select one of the 6 options available.</a:t>
            </a:r>
          </a:p>
          <a:p>
            <a:pPr marL="285750" indent="-285750">
              <a:buFont typeface="Wingdings" panose="05000000000000000000" pitchFamily="2" charset="2"/>
              <a:buChar char="§"/>
            </a:pPr>
            <a:r>
              <a:rPr lang="en-US" sz="1600" b="1" dirty="0"/>
              <a:t>Search Type</a:t>
            </a:r>
            <a:r>
              <a:rPr lang="en-US" sz="1600" dirty="0"/>
              <a:t>: Result ID, EDUID, and Session ID.</a:t>
            </a:r>
          </a:p>
          <a:p>
            <a:pPr marL="285750" indent="-285750">
              <a:buFont typeface="Wingdings" panose="05000000000000000000" pitchFamily="2" charset="2"/>
              <a:buChar char="§"/>
            </a:pPr>
            <a:r>
              <a:rPr lang="en-US" sz="1600" b="1" dirty="0"/>
              <a:t>Search Value</a:t>
            </a:r>
            <a:r>
              <a:rPr lang="en-US" sz="1600" dirty="0"/>
              <a:t>: The values (EDUID, Result ID, and Session ID) must exist in TDS or TIDE. EDUIDs are available in TIDE, Session IDs are created in the TA Interface, and Results ID can be found in Plan and Manage Testing reports. </a:t>
            </a:r>
          </a:p>
          <a:p>
            <a:pPr marL="285750" indent="-285750">
              <a:buFont typeface="Wingdings" panose="05000000000000000000" pitchFamily="2" charset="2"/>
              <a:buChar char="§"/>
            </a:pPr>
            <a:r>
              <a:rPr lang="en-US" sz="1600" b="1" dirty="0"/>
              <a:t>Reason</a:t>
            </a:r>
            <a:r>
              <a:rPr lang="en-US" sz="1600" dirty="0"/>
              <a:t>: Reason for creating the test impropriety available from the pre-populated drop-down.</a:t>
            </a:r>
          </a:p>
          <a:p>
            <a:pPr marL="285750" indent="-285750">
              <a:buFont typeface="Wingdings" panose="05000000000000000000" pitchFamily="2" charset="2"/>
              <a:buChar char="§"/>
            </a:pPr>
            <a:r>
              <a:rPr lang="en-US" sz="1600" b="1" dirty="0"/>
              <a:t>Comments</a:t>
            </a:r>
            <a:r>
              <a:rPr lang="en-US" sz="1600" dirty="0"/>
              <a:t>: Enter additional information detailing reason for submission.</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Creating a Test Impropriety Through File Uploads</a:t>
            </a:r>
          </a:p>
        </p:txBody>
      </p:sp>
      <p:pic>
        <p:nvPicPr>
          <p:cNvPr id="6" name="Picture 5">
            <a:extLst>
              <a:ext uri="{FF2B5EF4-FFF2-40B4-BE49-F238E27FC236}">
                <a16:creationId xmlns:a16="http://schemas.microsoft.com/office/drawing/2014/main" id="{FBC3E0A9-63CF-4CFC-BFD0-D271B12D3CD0}"/>
              </a:ext>
            </a:extLst>
          </p:cNvPr>
          <p:cNvPicPr>
            <a:picLocks noChangeAspect="1"/>
          </p:cNvPicPr>
          <p:nvPr/>
        </p:nvPicPr>
        <p:blipFill>
          <a:blip r:embed="rId3"/>
          <a:stretch>
            <a:fillRect/>
          </a:stretch>
        </p:blipFill>
        <p:spPr>
          <a:xfrm>
            <a:off x="208527" y="1709895"/>
            <a:ext cx="3181350" cy="151447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20DF508-78DF-40DB-BCF1-BA627EB85770}"/>
              </a:ext>
            </a:extLst>
          </p:cNvPr>
          <p:cNvPicPr>
            <a:picLocks noChangeAspect="1"/>
          </p:cNvPicPr>
          <p:nvPr/>
        </p:nvPicPr>
        <p:blipFill>
          <a:blip r:embed="rId4"/>
          <a:stretch>
            <a:fillRect/>
          </a:stretch>
        </p:blipFill>
        <p:spPr>
          <a:xfrm>
            <a:off x="4258738" y="3429000"/>
            <a:ext cx="7715124" cy="1108816"/>
          </a:xfrm>
          <a:prstGeom prst="rect">
            <a:avLst/>
          </a:prstGeom>
          <a:ln>
            <a:noFill/>
          </a:ln>
          <a:effectLst>
            <a:outerShdw blurRad="292100" dist="139700" dir="2700000" algn="tl" rotWithShape="0">
              <a:srgbClr val="333333">
                <a:alpha val="65000"/>
              </a:srgbClr>
            </a:outerShdw>
          </a:effectLst>
        </p:spPr>
      </p:pic>
      <p:sp>
        <p:nvSpPr>
          <p:cNvPr id="7" name="Arrow: Left-Up 6">
            <a:extLst>
              <a:ext uri="{FF2B5EF4-FFF2-40B4-BE49-F238E27FC236}">
                <a16:creationId xmlns:a16="http://schemas.microsoft.com/office/drawing/2014/main" id="{A8F6DB8F-5C48-4DAB-AE12-676F55CDEA55}"/>
              </a:ext>
            </a:extLst>
          </p:cNvPr>
          <p:cNvSpPr/>
          <p:nvPr/>
        </p:nvSpPr>
        <p:spPr>
          <a:xfrm rot="10800000">
            <a:off x="2844800" y="3736622"/>
            <a:ext cx="1162756" cy="801194"/>
          </a:xfrm>
          <a:prstGeom prst="lef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a:extLst>
              <a:ext uri="{FF2B5EF4-FFF2-40B4-BE49-F238E27FC236}">
                <a16:creationId xmlns:a16="http://schemas.microsoft.com/office/drawing/2014/main" id="{290C7CD5-1FB3-4BAC-A73D-D290D4E72A14}"/>
              </a:ext>
            </a:extLst>
          </p:cNvPr>
          <p:cNvSpPr/>
          <p:nvPr/>
        </p:nvSpPr>
        <p:spPr>
          <a:xfrm>
            <a:off x="805845" y="2761129"/>
            <a:ext cx="220828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F96C2D5-5458-0F94-00D4-3A9B0A718E8C}"/>
              </a:ext>
            </a:extLst>
          </p:cNvPr>
          <p:cNvPicPr>
            <a:picLocks noChangeAspect="1"/>
          </p:cNvPicPr>
          <p:nvPr/>
        </p:nvPicPr>
        <p:blipFill>
          <a:blip r:embed="rId5"/>
          <a:stretch>
            <a:fillRect/>
          </a:stretch>
        </p:blipFill>
        <p:spPr>
          <a:xfrm>
            <a:off x="5256513" y="1067296"/>
            <a:ext cx="4433898" cy="2200724"/>
          </a:xfrm>
          <a:prstGeom prst="rect">
            <a:avLst/>
          </a:prstGeom>
        </p:spPr>
      </p:pic>
    </p:spTree>
    <p:extLst>
      <p:ext uri="{BB962C8B-B14F-4D97-AF65-F5344CB8AC3E}">
        <p14:creationId xmlns:p14="http://schemas.microsoft.com/office/powerpoint/2010/main" val="1850573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42</a:t>
            </a:fld>
            <a:endParaRPr lang="en-US" dirty="0"/>
          </a:p>
        </p:txBody>
      </p:sp>
      <p:sp>
        <p:nvSpPr>
          <p:cNvPr id="5" name="TextBox 4" descr="Text box with the following information:&#10;To view the status of a test impropriety that was created manually or via an upload file (followed by 3 bullet points):&#10;From the Test Improprieties task menu, select the View Test Improprieties page. &#10;Retrieve the test improprieties you want to view by selecting the Request Type, Request Status, and Additional Search Criteria&#10;Click Search&#10;">
            <a:extLst>
              <a:ext uri="{FF2B5EF4-FFF2-40B4-BE49-F238E27FC236}">
                <a16:creationId xmlns:a16="http://schemas.microsoft.com/office/drawing/2014/main" id="{6C24B314-CB6C-4397-B6A4-5DDDBF11F4E0}"/>
              </a:ext>
            </a:extLst>
          </p:cNvPr>
          <p:cNvSpPr txBox="1"/>
          <p:nvPr/>
        </p:nvSpPr>
        <p:spPr>
          <a:xfrm>
            <a:off x="2701053" y="5027557"/>
            <a:ext cx="7695210" cy="1323439"/>
          </a:xfrm>
          <a:prstGeom prst="rect">
            <a:avLst/>
          </a:prstGeom>
          <a:noFill/>
          <a:ln>
            <a:solidFill>
              <a:schemeClr val="bg1">
                <a:lumMod val="50000"/>
              </a:schemeClr>
            </a:solidFill>
          </a:ln>
          <a:effectLst/>
        </p:spPr>
        <p:txBody>
          <a:bodyPr wrap="square" rtlCol="0">
            <a:spAutoFit/>
          </a:bodyPr>
          <a:lstStyle/>
          <a:p>
            <a:pPr lvl="0"/>
            <a:r>
              <a:rPr lang="en-US" sz="1600" dirty="0">
                <a:solidFill>
                  <a:prstClr val="black"/>
                </a:solidFill>
              </a:rPr>
              <a:t>To view the status of a test impropriety that was created manually or via an upload file:</a:t>
            </a:r>
          </a:p>
          <a:p>
            <a:pPr marL="171450" lvl="0" indent="-171450">
              <a:buFont typeface="Wingdings" panose="05000000000000000000" pitchFamily="2" charset="2"/>
              <a:buChar char="§"/>
            </a:pPr>
            <a:r>
              <a:rPr lang="en-US" sz="1600" dirty="0">
                <a:solidFill>
                  <a:prstClr val="black"/>
                </a:solidFill>
              </a:rPr>
              <a:t>From the </a:t>
            </a:r>
            <a:r>
              <a:rPr lang="en-US" sz="1600" b="1" dirty="0">
                <a:solidFill>
                  <a:prstClr val="black"/>
                </a:solidFill>
              </a:rPr>
              <a:t>Test Improprieties </a:t>
            </a:r>
            <a:r>
              <a:rPr lang="en-US" sz="1600" dirty="0">
                <a:solidFill>
                  <a:prstClr val="black"/>
                </a:solidFill>
              </a:rPr>
              <a:t>task menu, select the </a:t>
            </a:r>
            <a:r>
              <a:rPr lang="en-US" sz="1600" b="1" dirty="0">
                <a:solidFill>
                  <a:prstClr val="black"/>
                </a:solidFill>
              </a:rPr>
              <a:t>View Test Improprieties </a:t>
            </a:r>
            <a:r>
              <a:rPr lang="en-US" sz="1600" dirty="0">
                <a:solidFill>
                  <a:prstClr val="black"/>
                </a:solidFill>
              </a:rPr>
              <a:t>page. </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Retrieve the test improprieties you want to view by selecting the </a:t>
            </a:r>
            <a:r>
              <a:rPr lang="en-US" sz="1600" b="1" dirty="0">
                <a:solidFill>
                  <a:prstClr val="black"/>
                </a:solidFill>
                <a:cs typeface="Arial" panose="020B0604020202020204" pitchFamily="34" charset="0"/>
              </a:rPr>
              <a:t>Request Type</a:t>
            </a:r>
            <a:r>
              <a:rPr lang="en-US" sz="1600" dirty="0">
                <a:solidFill>
                  <a:prstClr val="black"/>
                </a:solidFill>
                <a:cs typeface="Arial" panose="020B0604020202020204" pitchFamily="34" charset="0"/>
              </a:rPr>
              <a:t>, </a:t>
            </a:r>
            <a:r>
              <a:rPr lang="en-US" sz="1600" b="1" dirty="0">
                <a:solidFill>
                  <a:prstClr val="black"/>
                </a:solidFill>
                <a:cs typeface="Arial" panose="020B0604020202020204" pitchFamily="34" charset="0"/>
              </a:rPr>
              <a:t>Request Status</a:t>
            </a:r>
            <a:r>
              <a:rPr lang="en-US" sz="1600" dirty="0">
                <a:solidFill>
                  <a:prstClr val="black"/>
                </a:solidFill>
                <a:cs typeface="Arial" panose="020B0604020202020204" pitchFamily="34" charset="0"/>
              </a:rPr>
              <a:t>, and </a:t>
            </a:r>
            <a:r>
              <a:rPr lang="en-US" sz="1600" b="1" dirty="0">
                <a:solidFill>
                  <a:prstClr val="black"/>
                </a:solidFill>
                <a:cs typeface="Arial" panose="020B0604020202020204" pitchFamily="34" charset="0"/>
              </a:rPr>
              <a:t>Additional Request Criteria</a:t>
            </a:r>
            <a:r>
              <a:rPr lang="en-US" sz="1600" dirty="0">
                <a:solidFill>
                  <a:prstClr val="black"/>
                </a:solidFill>
                <a:cs typeface="Arial" panose="020B0604020202020204" pitchFamily="34" charset="0"/>
              </a:rPr>
              <a:t>.</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Click </a:t>
            </a:r>
            <a:r>
              <a:rPr lang="en-US" sz="1600" b="1" dirty="0">
                <a:solidFill>
                  <a:prstClr val="black"/>
                </a:solidFill>
                <a:cs typeface="Arial" panose="020B0604020202020204" pitchFamily="34" charset="0"/>
              </a:rPr>
              <a:t>Search</a:t>
            </a:r>
            <a:r>
              <a:rPr lang="en-US" sz="1600" dirty="0">
                <a:solidFill>
                  <a:prstClr val="black"/>
                </a:solidFill>
                <a:cs typeface="Arial" panose="020B0604020202020204" pitchFamily="34" charset="0"/>
              </a:rPr>
              <a:t>.</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Viewing a Test Impropriety</a:t>
            </a:r>
          </a:p>
        </p:txBody>
      </p:sp>
      <p:pic>
        <p:nvPicPr>
          <p:cNvPr id="3" name="Picture 2">
            <a:extLst>
              <a:ext uri="{FF2B5EF4-FFF2-40B4-BE49-F238E27FC236}">
                <a16:creationId xmlns:a16="http://schemas.microsoft.com/office/drawing/2014/main" id="{47C6C22D-535A-496A-9083-C7561F1ADD7A}"/>
              </a:ext>
            </a:extLst>
          </p:cNvPr>
          <p:cNvPicPr>
            <a:picLocks noChangeAspect="1"/>
          </p:cNvPicPr>
          <p:nvPr/>
        </p:nvPicPr>
        <p:blipFill>
          <a:blip r:embed="rId3"/>
          <a:stretch>
            <a:fillRect/>
          </a:stretch>
        </p:blipFill>
        <p:spPr>
          <a:xfrm>
            <a:off x="3488112" y="1168723"/>
            <a:ext cx="8104469" cy="342171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E9FF899-269B-47D5-938E-90D01C624231}"/>
              </a:ext>
            </a:extLst>
          </p:cNvPr>
          <p:cNvPicPr>
            <a:picLocks noChangeAspect="1"/>
          </p:cNvPicPr>
          <p:nvPr/>
        </p:nvPicPr>
        <p:blipFill>
          <a:blip r:embed="rId4"/>
          <a:stretch>
            <a:fillRect/>
          </a:stretch>
        </p:blipFill>
        <p:spPr>
          <a:xfrm>
            <a:off x="112889" y="2479851"/>
            <a:ext cx="3181350" cy="151447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ECAD361-25FC-43D9-8DD7-FB224385F402}"/>
              </a:ext>
            </a:extLst>
          </p:cNvPr>
          <p:cNvSpPr/>
          <p:nvPr/>
        </p:nvSpPr>
        <p:spPr>
          <a:xfrm>
            <a:off x="599419" y="3237088"/>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661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43</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Plan and Manage Testing (Part 1)</a:t>
            </a:r>
          </a:p>
        </p:txBody>
      </p:sp>
      <p:sp>
        <p:nvSpPr>
          <p:cNvPr id="4" name="Rectangle 3">
            <a:extLst>
              <a:ext uri="{FF2B5EF4-FFF2-40B4-BE49-F238E27FC236}">
                <a16:creationId xmlns:a16="http://schemas.microsoft.com/office/drawing/2014/main" id="{36020281-074C-4F4E-AD06-BBC4E8B97933}"/>
              </a:ext>
            </a:extLst>
          </p:cNvPr>
          <p:cNvSpPr/>
          <p:nvPr/>
        </p:nvSpPr>
        <p:spPr>
          <a:xfrm>
            <a:off x="5022759" y="988600"/>
            <a:ext cx="309095" cy="308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FBA7871-B4D8-4622-919D-F7BA30BF9573}"/>
              </a:ext>
            </a:extLst>
          </p:cNvPr>
          <p:cNvSpPr/>
          <p:nvPr/>
        </p:nvSpPr>
        <p:spPr>
          <a:xfrm>
            <a:off x="5019499" y="6437741"/>
            <a:ext cx="309095" cy="28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3"/>
          <p:cNvSpPr txBox="1">
            <a:spLocks/>
          </p:cNvSpPr>
          <p:nvPr/>
        </p:nvSpPr>
        <p:spPr>
          <a:xfrm>
            <a:off x="9361514" y="6437741"/>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43</a:t>
            </a:fld>
            <a:endParaRPr lang="en-US" dirty="0"/>
          </a:p>
        </p:txBody>
      </p:sp>
      <p:pic>
        <p:nvPicPr>
          <p:cNvPr id="6" name="Picture 5">
            <a:extLst>
              <a:ext uri="{FF2B5EF4-FFF2-40B4-BE49-F238E27FC236}">
                <a16:creationId xmlns:a16="http://schemas.microsoft.com/office/drawing/2014/main" id="{506ACF6E-96C0-46F2-9410-6F319D89F7DC}"/>
              </a:ext>
            </a:extLst>
          </p:cNvPr>
          <p:cNvPicPr>
            <a:picLocks noChangeAspect="1"/>
          </p:cNvPicPr>
          <p:nvPr/>
        </p:nvPicPr>
        <p:blipFill>
          <a:blip r:embed="rId3"/>
          <a:stretch>
            <a:fillRect/>
          </a:stretch>
        </p:blipFill>
        <p:spPr>
          <a:xfrm>
            <a:off x="493761" y="1090598"/>
            <a:ext cx="6785867" cy="552970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EA9574E-8857-49B6-8618-46320C17DB82}"/>
              </a:ext>
            </a:extLst>
          </p:cNvPr>
          <p:cNvPicPr>
            <a:picLocks noChangeAspect="1"/>
          </p:cNvPicPr>
          <p:nvPr/>
        </p:nvPicPr>
        <p:blipFill>
          <a:blip r:embed="rId4"/>
          <a:stretch>
            <a:fillRect/>
          </a:stretch>
        </p:blipFill>
        <p:spPr>
          <a:xfrm>
            <a:off x="8051976" y="1471887"/>
            <a:ext cx="3019425" cy="21145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C76502F-5A51-448C-948D-27C8B2A300C7}"/>
              </a:ext>
            </a:extLst>
          </p:cNvPr>
          <p:cNvPicPr>
            <a:picLocks noChangeAspect="1"/>
          </p:cNvPicPr>
          <p:nvPr/>
        </p:nvPicPr>
        <p:blipFill>
          <a:blip r:embed="rId5"/>
          <a:stretch>
            <a:fillRect/>
          </a:stretch>
        </p:blipFill>
        <p:spPr>
          <a:xfrm>
            <a:off x="5692104" y="4219598"/>
            <a:ext cx="6291213" cy="1831245"/>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F4C50-1C0F-4590-B72D-422D0FA671CE}"/>
              </a:ext>
            </a:extLst>
          </p:cNvPr>
          <p:cNvSpPr/>
          <p:nvPr/>
        </p:nvSpPr>
        <p:spPr>
          <a:xfrm>
            <a:off x="8467457" y="19219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4002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4241-C539-479E-BA2B-876F361A9502}"/>
              </a:ext>
            </a:extLst>
          </p:cNvPr>
          <p:cNvSpPr>
            <a:spLocks noGrp="1"/>
          </p:cNvSpPr>
          <p:nvPr>
            <p:ph type="title"/>
          </p:nvPr>
        </p:nvSpPr>
        <p:spPr/>
        <p:txBody>
          <a:bodyPr/>
          <a:lstStyle/>
          <a:p>
            <a:r>
              <a:rPr lang="en-US" dirty="0"/>
              <a:t>Plan and Manage Testing (Part 2)</a:t>
            </a:r>
          </a:p>
        </p:txBody>
      </p:sp>
      <p:sp>
        <p:nvSpPr>
          <p:cNvPr id="4" name="Slide Number Placeholder 3">
            <a:extLst>
              <a:ext uri="{FF2B5EF4-FFF2-40B4-BE49-F238E27FC236}">
                <a16:creationId xmlns:a16="http://schemas.microsoft.com/office/drawing/2014/main" id="{3044A68C-5C5A-47A4-89B6-0489591316FB}"/>
              </a:ext>
            </a:extLst>
          </p:cNvPr>
          <p:cNvSpPr>
            <a:spLocks noGrp="1"/>
          </p:cNvSpPr>
          <p:nvPr>
            <p:ph type="sldNum" sz="quarter" idx="12"/>
          </p:nvPr>
        </p:nvSpPr>
        <p:spPr/>
        <p:txBody>
          <a:bodyPr/>
          <a:lstStyle/>
          <a:p>
            <a:r>
              <a:rPr lang="en-US" dirty="0"/>
              <a:t> </a:t>
            </a:r>
            <a:fld id="{C26AAFF7-C4D7-4A72-B8FA-A17532192431}" type="slidenum">
              <a:rPr lang="en-US" smtClean="0"/>
              <a:pPr/>
              <a:t>44</a:t>
            </a:fld>
            <a:endParaRPr lang="en-US" dirty="0"/>
          </a:p>
        </p:txBody>
      </p:sp>
      <p:pic>
        <p:nvPicPr>
          <p:cNvPr id="5" name="Picture 4">
            <a:extLst>
              <a:ext uri="{FF2B5EF4-FFF2-40B4-BE49-F238E27FC236}">
                <a16:creationId xmlns:a16="http://schemas.microsoft.com/office/drawing/2014/main" id="{10AF5F74-4424-4F3A-9CCF-9E1DD6299014}"/>
              </a:ext>
            </a:extLst>
          </p:cNvPr>
          <p:cNvPicPr>
            <a:picLocks noChangeAspect="1"/>
          </p:cNvPicPr>
          <p:nvPr/>
        </p:nvPicPr>
        <p:blipFill>
          <a:blip r:embed="rId3"/>
          <a:stretch>
            <a:fillRect/>
          </a:stretch>
        </p:blipFill>
        <p:spPr>
          <a:xfrm>
            <a:off x="1082004" y="2069534"/>
            <a:ext cx="9220200" cy="514350"/>
          </a:xfrm>
          <a:prstGeom prst="rect">
            <a:avLst/>
          </a:prstGeom>
        </p:spPr>
      </p:pic>
      <p:sp>
        <p:nvSpPr>
          <p:cNvPr id="7" name="TextBox 6">
            <a:extLst>
              <a:ext uri="{FF2B5EF4-FFF2-40B4-BE49-F238E27FC236}">
                <a16:creationId xmlns:a16="http://schemas.microsoft.com/office/drawing/2014/main" id="{46E38468-AB89-4A7C-AF8D-9FDD23C6182F}"/>
              </a:ext>
            </a:extLst>
          </p:cNvPr>
          <p:cNvSpPr txBox="1"/>
          <p:nvPr/>
        </p:nvSpPr>
        <p:spPr>
          <a:xfrm>
            <a:off x="864296" y="1528175"/>
            <a:ext cx="9220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Did all the students in a test session submit their test? </a:t>
            </a:r>
          </a:p>
        </p:txBody>
      </p:sp>
      <p:pic>
        <p:nvPicPr>
          <p:cNvPr id="8" name="Picture 7">
            <a:extLst>
              <a:ext uri="{FF2B5EF4-FFF2-40B4-BE49-F238E27FC236}">
                <a16:creationId xmlns:a16="http://schemas.microsoft.com/office/drawing/2014/main" id="{26514CAC-C367-49EF-9143-9ACA782D2D20}"/>
              </a:ext>
            </a:extLst>
          </p:cNvPr>
          <p:cNvPicPr>
            <a:picLocks noChangeAspect="1"/>
          </p:cNvPicPr>
          <p:nvPr/>
        </p:nvPicPr>
        <p:blipFill>
          <a:blip r:embed="rId4"/>
          <a:stretch>
            <a:fillRect/>
          </a:stretch>
        </p:blipFill>
        <p:spPr>
          <a:xfrm>
            <a:off x="1082004" y="3388290"/>
            <a:ext cx="5819775" cy="447675"/>
          </a:xfrm>
          <a:prstGeom prst="rect">
            <a:avLst/>
          </a:prstGeom>
        </p:spPr>
      </p:pic>
      <p:sp>
        <p:nvSpPr>
          <p:cNvPr id="9" name="TextBox 8">
            <a:extLst>
              <a:ext uri="{FF2B5EF4-FFF2-40B4-BE49-F238E27FC236}">
                <a16:creationId xmlns:a16="http://schemas.microsoft.com/office/drawing/2014/main" id="{7E8E8545-3B39-4270-BBAE-1DF1C380B30D}"/>
              </a:ext>
            </a:extLst>
          </p:cNvPr>
          <p:cNvSpPr txBox="1"/>
          <p:nvPr/>
        </p:nvSpPr>
        <p:spPr>
          <a:xfrm>
            <a:off x="826718" y="2993721"/>
            <a:ext cx="6676372"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test opportunities are about to expire?</a:t>
            </a:r>
          </a:p>
        </p:txBody>
      </p:sp>
      <p:pic>
        <p:nvPicPr>
          <p:cNvPr id="10" name="Picture 9">
            <a:extLst>
              <a:ext uri="{FF2B5EF4-FFF2-40B4-BE49-F238E27FC236}">
                <a16:creationId xmlns:a16="http://schemas.microsoft.com/office/drawing/2014/main" id="{6B7B8F3F-099D-4C2E-A3BC-B7BBE2A4EBE7}"/>
              </a:ext>
            </a:extLst>
          </p:cNvPr>
          <p:cNvPicPr>
            <a:picLocks noChangeAspect="1"/>
          </p:cNvPicPr>
          <p:nvPr/>
        </p:nvPicPr>
        <p:blipFill>
          <a:blip r:embed="rId5"/>
          <a:stretch>
            <a:fillRect/>
          </a:stretch>
        </p:blipFill>
        <p:spPr>
          <a:xfrm>
            <a:off x="8427015" y="2913316"/>
            <a:ext cx="2909887" cy="1710076"/>
          </a:xfrm>
          <a:prstGeom prst="rect">
            <a:avLst/>
          </a:prstGeom>
        </p:spPr>
      </p:pic>
      <p:pic>
        <p:nvPicPr>
          <p:cNvPr id="11" name="Picture 10">
            <a:extLst>
              <a:ext uri="{FF2B5EF4-FFF2-40B4-BE49-F238E27FC236}">
                <a16:creationId xmlns:a16="http://schemas.microsoft.com/office/drawing/2014/main" id="{F44E6892-C058-4C6E-9AAC-9817FDD6BAD0}"/>
              </a:ext>
            </a:extLst>
          </p:cNvPr>
          <p:cNvPicPr>
            <a:picLocks noChangeAspect="1"/>
          </p:cNvPicPr>
          <p:nvPr/>
        </p:nvPicPr>
        <p:blipFill>
          <a:blip r:embed="rId6"/>
          <a:stretch>
            <a:fillRect/>
          </a:stretch>
        </p:blipFill>
        <p:spPr>
          <a:xfrm>
            <a:off x="3991891" y="3781630"/>
            <a:ext cx="4435124" cy="400050"/>
          </a:xfrm>
          <a:prstGeom prst="rect">
            <a:avLst/>
          </a:prstGeom>
        </p:spPr>
      </p:pic>
      <p:pic>
        <p:nvPicPr>
          <p:cNvPr id="12" name="Picture 11">
            <a:extLst>
              <a:ext uri="{FF2B5EF4-FFF2-40B4-BE49-F238E27FC236}">
                <a16:creationId xmlns:a16="http://schemas.microsoft.com/office/drawing/2014/main" id="{8AA489DC-FA5E-4113-8551-39EECA69E0B3}"/>
              </a:ext>
            </a:extLst>
          </p:cNvPr>
          <p:cNvPicPr>
            <a:picLocks noChangeAspect="1"/>
          </p:cNvPicPr>
          <p:nvPr/>
        </p:nvPicPr>
        <p:blipFill>
          <a:blip r:embed="rId7"/>
          <a:stretch>
            <a:fillRect/>
          </a:stretch>
        </p:blipFill>
        <p:spPr>
          <a:xfrm>
            <a:off x="989556" y="5191712"/>
            <a:ext cx="5724525" cy="276225"/>
          </a:xfrm>
          <a:prstGeom prst="rect">
            <a:avLst/>
          </a:prstGeom>
        </p:spPr>
      </p:pic>
      <p:sp>
        <p:nvSpPr>
          <p:cNvPr id="13" name="TextBox 12">
            <a:extLst>
              <a:ext uri="{FF2B5EF4-FFF2-40B4-BE49-F238E27FC236}">
                <a16:creationId xmlns:a16="http://schemas.microsoft.com/office/drawing/2014/main" id="{26032A72-CBAD-4B4C-8223-0F0B3CEDA88D}"/>
              </a:ext>
            </a:extLst>
          </p:cNvPr>
          <p:cNvSpPr txBox="1"/>
          <p:nvPr/>
        </p:nvSpPr>
        <p:spPr>
          <a:xfrm>
            <a:off x="864296" y="4623392"/>
            <a:ext cx="55490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not yet tested?</a:t>
            </a:r>
          </a:p>
        </p:txBody>
      </p:sp>
    </p:spTree>
    <p:extLst>
      <p:ext uri="{BB962C8B-B14F-4D97-AF65-F5344CB8AC3E}">
        <p14:creationId xmlns:p14="http://schemas.microsoft.com/office/powerpoint/2010/main" val="950769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89FC-82EF-41C9-BDAF-3EDA905A6802}"/>
              </a:ext>
            </a:extLst>
          </p:cNvPr>
          <p:cNvSpPr>
            <a:spLocks noGrp="1"/>
          </p:cNvSpPr>
          <p:nvPr>
            <p:ph type="title"/>
          </p:nvPr>
        </p:nvSpPr>
        <p:spPr/>
        <p:txBody>
          <a:bodyPr/>
          <a:lstStyle/>
          <a:p>
            <a:r>
              <a:rPr lang="en-US" dirty="0"/>
              <a:t>Plan and Manage Testing (Part 3)</a:t>
            </a:r>
          </a:p>
        </p:txBody>
      </p:sp>
      <p:sp>
        <p:nvSpPr>
          <p:cNvPr id="4" name="Slide Number Placeholder 3">
            <a:extLst>
              <a:ext uri="{FF2B5EF4-FFF2-40B4-BE49-F238E27FC236}">
                <a16:creationId xmlns:a16="http://schemas.microsoft.com/office/drawing/2014/main" id="{6A19E773-F689-40FC-9B86-A4127219B1E7}"/>
              </a:ext>
            </a:extLst>
          </p:cNvPr>
          <p:cNvSpPr>
            <a:spLocks noGrp="1"/>
          </p:cNvSpPr>
          <p:nvPr>
            <p:ph type="sldNum" sz="quarter" idx="12"/>
          </p:nvPr>
        </p:nvSpPr>
        <p:spPr/>
        <p:txBody>
          <a:bodyPr/>
          <a:lstStyle/>
          <a:p>
            <a:r>
              <a:rPr lang="en-US" dirty="0"/>
              <a:t> </a:t>
            </a:r>
            <a:fld id="{C26AAFF7-C4D7-4A72-B8FA-A17532192431}" type="slidenum">
              <a:rPr lang="en-US" smtClean="0"/>
              <a:pPr/>
              <a:t>45</a:t>
            </a:fld>
            <a:endParaRPr lang="en-US" dirty="0"/>
          </a:p>
        </p:txBody>
      </p:sp>
      <p:pic>
        <p:nvPicPr>
          <p:cNvPr id="5" name="Picture 4">
            <a:extLst>
              <a:ext uri="{FF2B5EF4-FFF2-40B4-BE49-F238E27FC236}">
                <a16:creationId xmlns:a16="http://schemas.microsoft.com/office/drawing/2014/main" id="{F413D3F3-794A-4077-88FB-1B453543DB0E}"/>
              </a:ext>
            </a:extLst>
          </p:cNvPr>
          <p:cNvPicPr>
            <a:picLocks noChangeAspect="1"/>
          </p:cNvPicPr>
          <p:nvPr/>
        </p:nvPicPr>
        <p:blipFill>
          <a:blip r:embed="rId3"/>
          <a:stretch>
            <a:fillRect/>
          </a:stretch>
        </p:blipFill>
        <p:spPr>
          <a:xfrm>
            <a:off x="1265716" y="2542120"/>
            <a:ext cx="7305675" cy="352425"/>
          </a:xfrm>
          <a:prstGeom prst="rect">
            <a:avLst/>
          </a:prstGeom>
        </p:spPr>
      </p:pic>
      <p:sp>
        <p:nvSpPr>
          <p:cNvPr id="6" name="TextBox 5">
            <a:extLst>
              <a:ext uri="{FF2B5EF4-FFF2-40B4-BE49-F238E27FC236}">
                <a16:creationId xmlns:a16="http://schemas.microsoft.com/office/drawing/2014/main" id="{22EAC91B-362D-41D1-BEE3-D600893C8927}"/>
              </a:ext>
            </a:extLst>
          </p:cNvPr>
          <p:cNvSpPr txBox="1"/>
          <p:nvPr/>
        </p:nvSpPr>
        <p:spPr>
          <a:xfrm>
            <a:off x="1064712" y="2091847"/>
            <a:ext cx="7415409"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paused their test?</a:t>
            </a:r>
          </a:p>
        </p:txBody>
      </p:sp>
      <p:pic>
        <p:nvPicPr>
          <p:cNvPr id="7" name="Picture 6">
            <a:extLst>
              <a:ext uri="{FF2B5EF4-FFF2-40B4-BE49-F238E27FC236}">
                <a16:creationId xmlns:a16="http://schemas.microsoft.com/office/drawing/2014/main" id="{4FDA2428-32E5-41D4-9779-BFF2B0A3FD59}"/>
              </a:ext>
            </a:extLst>
          </p:cNvPr>
          <p:cNvPicPr>
            <a:picLocks noChangeAspect="1"/>
          </p:cNvPicPr>
          <p:nvPr/>
        </p:nvPicPr>
        <p:blipFill>
          <a:blip r:embed="rId4"/>
          <a:stretch>
            <a:fillRect/>
          </a:stretch>
        </p:blipFill>
        <p:spPr>
          <a:xfrm>
            <a:off x="1265716" y="3963456"/>
            <a:ext cx="5305425" cy="352425"/>
          </a:xfrm>
          <a:prstGeom prst="rect">
            <a:avLst/>
          </a:prstGeom>
        </p:spPr>
      </p:pic>
      <p:sp>
        <p:nvSpPr>
          <p:cNvPr id="8" name="TextBox 7">
            <a:extLst>
              <a:ext uri="{FF2B5EF4-FFF2-40B4-BE49-F238E27FC236}">
                <a16:creationId xmlns:a16="http://schemas.microsoft.com/office/drawing/2014/main" id="{70B5EDAB-352A-45AE-B3DF-BA17C338F9BD}"/>
              </a:ext>
            </a:extLst>
          </p:cNvPr>
          <p:cNvSpPr txBox="1"/>
          <p:nvPr/>
        </p:nvSpPr>
        <p:spPr>
          <a:xfrm>
            <a:off x="1064712" y="3429000"/>
            <a:ext cx="43089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Search by EDUID</a:t>
            </a:r>
          </a:p>
        </p:txBody>
      </p:sp>
    </p:spTree>
    <p:extLst>
      <p:ext uri="{BB962C8B-B14F-4D97-AF65-F5344CB8AC3E}">
        <p14:creationId xmlns:p14="http://schemas.microsoft.com/office/powerpoint/2010/main" val="2860854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ACEE-4E96-4F95-B433-D2B3A07EF5C8}"/>
              </a:ext>
            </a:extLst>
          </p:cNvPr>
          <p:cNvSpPr>
            <a:spLocks noGrp="1"/>
          </p:cNvSpPr>
          <p:nvPr>
            <p:ph type="title"/>
          </p:nvPr>
        </p:nvSpPr>
        <p:spPr/>
        <p:txBody>
          <a:bodyPr/>
          <a:lstStyle/>
          <a:p>
            <a:r>
              <a:rPr lang="en-US" dirty="0"/>
              <a:t>Test Session Status Report</a:t>
            </a:r>
          </a:p>
        </p:txBody>
      </p:sp>
      <p:sp>
        <p:nvSpPr>
          <p:cNvPr id="5" name="Slide Number Placeholder 4">
            <a:extLst>
              <a:ext uri="{FF2B5EF4-FFF2-40B4-BE49-F238E27FC236}">
                <a16:creationId xmlns:a16="http://schemas.microsoft.com/office/drawing/2014/main" id="{B0904123-54B0-49AD-836B-ED38D02904C0}"/>
              </a:ext>
            </a:extLst>
          </p:cNvPr>
          <p:cNvSpPr>
            <a:spLocks noGrp="1"/>
          </p:cNvSpPr>
          <p:nvPr>
            <p:ph type="sldNum" sz="quarter" idx="12"/>
          </p:nvPr>
        </p:nvSpPr>
        <p:spPr/>
        <p:txBody>
          <a:bodyPr/>
          <a:lstStyle/>
          <a:p>
            <a:r>
              <a:rPr lang="en-US" dirty="0"/>
              <a:t> </a:t>
            </a:r>
            <a:fld id="{C26AAFF7-C4D7-4A72-B8FA-A17532192431}" type="slidenum">
              <a:rPr lang="en-US" smtClean="0"/>
              <a:pPr/>
              <a:t>46</a:t>
            </a:fld>
            <a:endParaRPr lang="en-US" dirty="0"/>
          </a:p>
        </p:txBody>
      </p:sp>
      <p:pic>
        <p:nvPicPr>
          <p:cNvPr id="7" name="Picture 6">
            <a:extLst>
              <a:ext uri="{FF2B5EF4-FFF2-40B4-BE49-F238E27FC236}">
                <a16:creationId xmlns:a16="http://schemas.microsoft.com/office/drawing/2014/main" id="{F3202D2A-D074-4EF8-8ED9-AD97153D38B3}"/>
              </a:ext>
            </a:extLst>
          </p:cNvPr>
          <p:cNvPicPr>
            <a:picLocks noChangeAspect="1"/>
          </p:cNvPicPr>
          <p:nvPr/>
        </p:nvPicPr>
        <p:blipFill>
          <a:blip r:embed="rId3"/>
          <a:stretch>
            <a:fillRect/>
          </a:stretch>
        </p:blipFill>
        <p:spPr>
          <a:xfrm>
            <a:off x="258673" y="1643517"/>
            <a:ext cx="3019425" cy="211455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54A2421E-9E8B-4CF4-A78F-0C2D6C028930}"/>
              </a:ext>
            </a:extLst>
          </p:cNvPr>
          <p:cNvSpPr/>
          <p:nvPr/>
        </p:nvSpPr>
        <p:spPr>
          <a:xfrm>
            <a:off x="724511" y="2425291"/>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148202F-73B4-46DA-93EE-81B80AF30EA4}"/>
              </a:ext>
            </a:extLst>
          </p:cNvPr>
          <p:cNvPicPr>
            <a:picLocks noChangeAspect="1"/>
          </p:cNvPicPr>
          <p:nvPr/>
        </p:nvPicPr>
        <p:blipFill>
          <a:blip r:embed="rId4"/>
          <a:stretch>
            <a:fillRect/>
          </a:stretch>
        </p:blipFill>
        <p:spPr>
          <a:xfrm>
            <a:off x="5692104" y="1091202"/>
            <a:ext cx="5775385" cy="175208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C735152-58EE-4672-89F8-50F40497A341}"/>
              </a:ext>
            </a:extLst>
          </p:cNvPr>
          <p:cNvPicPr>
            <a:picLocks noChangeAspect="1"/>
          </p:cNvPicPr>
          <p:nvPr/>
        </p:nvPicPr>
        <p:blipFill>
          <a:blip r:embed="rId5"/>
          <a:stretch>
            <a:fillRect/>
          </a:stretch>
        </p:blipFill>
        <p:spPr>
          <a:xfrm>
            <a:off x="1768385" y="4398444"/>
            <a:ext cx="7462277" cy="2170426"/>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FF13C56-BC81-4329-A794-F53292CF62DD}"/>
              </a:ext>
            </a:extLst>
          </p:cNvPr>
          <p:cNvPicPr>
            <a:picLocks noChangeAspect="1"/>
          </p:cNvPicPr>
          <p:nvPr/>
        </p:nvPicPr>
        <p:blipFill>
          <a:blip r:embed="rId6"/>
          <a:stretch>
            <a:fillRect/>
          </a:stretch>
        </p:blipFill>
        <p:spPr>
          <a:xfrm>
            <a:off x="4225862" y="3035314"/>
            <a:ext cx="6447118" cy="1160640"/>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E6DAB4AF-E08A-4593-9454-07B4F9CE5D73}"/>
              </a:ext>
            </a:extLst>
          </p:cNvPr>
          <p:cNvSpPr/>
          <p:nvPr/>
        </p:nvSpPr>
        <p:spPr>
          <a:xfrm rot="5400000">
            <a:off x="8312804" y="3002549"/>
            <a:ext cx="507585" cy="1890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Up 13">
            <a:extLst>
              <a:ext uri="{FF2B5EF4-FFF2-40B4-BE49-F238E27FC236}">
                <a16:creationId xmlns:a16="http://schemas.microsoft.com/office/drawing/2014/main" id="{CB18374E-B0E2-48B3-AD08-484CCBCC2158}"/>
              </a:ext>
            </a:extLst>
          </p:cNvPr>
          <p:cNvSpPr/>
          <p:nvPr/>
        </p:nvSpPr>
        <p:spPr>
          <a:xfrm rot="10800000">
            <a:off x="2413802" y="3933172"/>
            <a:ext cx="1728592" cy="465271"/>
          </a:xfrm>
          <a:prstGeom prst="lef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6C4FEB6D-779B-4273-BE93-1F1CE9FB24A0}"/>
              </a:ext>
            </a:extLst>
          </p:cNvPr>
          <p:cNvSpPr/>
          <p:nvPr/>
        </p:nvSpPr>
        <p:spPr>
          <a:xfrm rot="10800000">
            <a:off x="5593703" y="4836331"/>
            <a:ext cx="507585" cy="1890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9014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47</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Completion Rates</a:t>
            </a:r>
          </a:p>
        </p:txBody>
      </p:sp>
      <p:pic>
        <p:nvPicPr>
          <p:cNvPr id="8" name="Picture 7">
            <a:extLst>
              <a:ext uri="{FF2B5EF4-FFF2-40B4-BE49-F238E27FC236}">
                <a16:creationId xmlns:a16="http://schemas.microsoft.com/office/drawing/2014/main" id="{F227CF95-C4F1-4B11-B8A4-C115E91FCB49}"/>
              </a:ext>
            </a:extLst>
          </p:cNvPr>
          <p:cNvPicPr>
            <a:picLocks noChangeAspect="1"/>
          </p:cNvPicPr>
          <p:nvPr/>
        </p:nvPicPr>
        <p:blipFill>
          <a:blip r:embed="rId3"/>
          <a:stretch>
            <a:fillRect/>
          </a:stretch>
        </p:blipFill>
        <p:spPr>
          <a:xfrm>
            <a:off x="225812" y="1531224"/>
            <a:ext cx="3019425" cy="211455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A2CD2F51-B124-49EE-83DB-B8E5F94F85F5}"/>
              </a:ext>
            </a:extLst>
          </p:cNvPr>
          <p:cNvSpPr/>
          <p:nvPr/>
        </p:nvSpPr>
        <p:spPr>
          <a:xfrm>
            <a:off x="604744" y="2588499"/>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CFA6E4-8EF0-4891-BB6E-3FBDCD5D8E8C}"/>
              </a:ext>
            </a:extLst>
          </p:cNvPr>
          <p:cNvPicPr>
            <a:picLocks noChangeAspect="1"/>
          </p:cNvPicPr>
          <p:nvPr/>
        </p:nvPicPr>
        <p:blipFill>
          <a:blip r:embed="rId4"/>
          <a:stretch>
            <a:fillRect/>
          </a:stretch>
        </p:blipFill>
        <p:spPr>
          <a:xfrm>
            <a:off x="1191415" y="4188398"/>
            <a:ext cx="10039350" cy="1876425"/>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F60AA505-99B7-42E2-A80F-2972B2DC4F2E}"/>
              </a:ext>
            </a:extLst>
          </p:cNvPr>
          <p:cNvSpPr/>
          <p:nvPr/>
        </p:nvSpPr>
        <p:spPr>
          <a:xfrm rot="5400000">
            <a:off x="7112746" y="3993286"/>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EF151B8-2208-4856-8CEA-4D05C8B9D99C}"/>
              </a:ext>
            </a:extLst>
          </p:cNvPr>
          <p:cNvPicPr>
            <a:picLocks noChangeAspect="1"/>
          </p:cNvPicPr>
          <p:nvPr/>
        </p:nvPicPr>
        <p:blipFill>
          <a:blip r:embed="rId5"/>
          <a:stretch>
            <a:fillRect/>
          </a:stretch>
        </p:blipFill>
        <p:spPr>
          <a:xfrm>
            <a:off x="3796501" y="1169274"/>
            <a:ext cx="7419975" cy="2476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4402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48</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Status Code Report</a:t>
            </a:r>
          </a:p>
        </p:txBody>
      </p:sp>
      <p:pic>
        <p:nvPicPr>
          <p:cNvPr id="6" name="Picture 5">
            <a:extLst>
              <a:ext uri="{FF2B5EF4-FFF2-40B4-BE49-F238E27FC236}">
                <a16:creationId xmlns:a16="http://schemas.microsoft.com/office/drawing/2014/main" id="{36E37FA7-CF9C-47D4-ABB1-2119D6DB94EB}"/>
              </a:ext>
            </a:extLst>
          </p:cNvPr>
          <p:cNvPicPr>
            <a:picLocks noChangeAspect="1"/>
          </p:cNvPicPr>
          <p:nvPr/>
        </p:nvPicPr>
        <p:blipFill>
          <a:blip r:embed="rId3"/>
          <a:stretch>
            <a:fillRect/>
          </a:stretch>
        </p:blipFill>
        <p:spPr>
          <a:xfrm>
            <a:off x="434304" y="1678340"/>
            <a:ext cx="3114675" cy="2124075"/>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D68F9B68-F74C-4196-8599-401D84D6E518}"/>
              </a:ext>
            </a:extLst>
          </p:cNvPr>
          <p:cNvSpPr/>
          <p:nvPr/>
        </p:nvSpPr>
        <p:spPr>
          <a:xfrm>
            <a:off x="892611" y="30118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5F2A157-5688-40A7-BDEB-4A68A1362563}"/>
              </a:ext>
            </a:extLst>
          </p:cNvPr>
          <p:cNvPicPr>
            <a:picLocks noChangeAspect="1"/>
          </p:cNvPicPr>
          <p:nvPr/>
        </p:nvPicPr>
        <p:blipFill>
          <a:blip r:embed="rId4"/>
          <a:stretch>
            <a:fillRect/>
          </a:stretch>
        </p:blipFill>
        <p:spPr>
          <a:xfrm>
            <a:off x="4136589" y="1648409"/>
            <a:ext cx="7162800" cy="16954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FD2CF08-A519-4104-9F34-6815FFC77B2F}"/>
              </a:ext>
            </a:extLst>
          </p:cNvPr>
          <p:cNvPicPr>
            <a:picLocks noChangeAspect="1"/>
          </p:cNvPicPr>
          <p:nvPr/>
        </p:nvPicPr>
        <p:blipFill>
          <a:blip r:embed="rId5"/>
          <a:stretch>
            <a:fillRect/>
          </a:stretch>
        </p:blipFill>
        <p:spPr>
          <a:xfrm>
            <a:off x="1991641" y="4035350"/>
            <a:ext cx="9153525" cy="200025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CB9F9389-C492-4C0A-B368-DB9B6F979A87}"/>
              </a:ext>
            </a:extLst>
          </p:cNvPr>
          <p:cNvSpPr/>
          <p:nvPr/>
        </p:nvSpPr>
        <p:spPr>
          <a:xfrm rot="5400000">
            <a:off x="6612667" y="3598073"/>
            <a:ext cx="8781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7682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23F-A899-4200-8486-9DA78F51A664}"/>
              </a:ext>
            </a:extLst>
          </p:cNvPr>
          <p:cNvSpPr>
            <a:spLocks noGrp="1"/>
          </p:cNvSpPr>
          <p:nvPr>
            <p:ph type="title"/>
          </p:nvPr>
        </p:nvSpPr>
        <p:spPr/>
        <p:txBody>
          <a:bodyPr/>
          <a:lstStyle/>
          <a:p>
            <a:r>
              <a:rPr lang="en-US" dirty="0"/>
              <a:t>Participation Search by EDUID</a:t>
            </a:r>
          </a:p>
        </p:txBody>
      </p:sp>
      <p:sp>
        <p:nvSpPr>
          <p:cNvPr id="5" name="Slide Number Placeholder 4">
            <a:extLst>
              <a:ext uri="{FF2B5EF4-FFF2-40B4-BE49-F238E27FC236}">
                <a16:creationId xmlns:a16="http://schemas.microsoft.com/office/drawing/2014/main" id="{D98B0E93-61F7-494D-9C5B-3C56FA19CB06}"/>
              </a:ext>
            </a:extLst>
          </p:cNvPr>
          <p:cNvSpPr>
            <a:spLocks noGrp="1"/>
          </p:cNvSpPr>
          <p:nvPr>
            <p:ph type="sldNum" sz="quarter" idx="12"/>
          </p:nvPr>
        </p:nvSpPr>
        <p:spPr/>
        <p:txBody>
          <a:bodyPr/>
          <a:lstStyle/>
          <a:p>
            <a:r>
              <a:rPr lang="en-US" dirty="0"/>
              <a:t> </a:t>
            </a:r>
            <a:fld id="{C26AAFF7-C4D7-4A72-B8FA-A17532192431}" type="slidenum">
              <a:rPr lang="en-US" smtClean="0"/>
              <a:pPr/>
              <a:t>49</a:t>
            </a:fld>
            <a:endParaRPr lang="en-US" dirty="0"/>
          </a:p>
        </p:txBody>
      </p:sp>
      <p:pic>
        <p:nvPicPr>
          <p:cNvPr id="6" name="Picture 5">
            <a:extLst>
              <a:ext uri="{FF2B5EF4-FFF2-40B4-BE49-F238E27FC236}">
                <a16:creationId xmlns:a16="http://schemas.microsoft.com/office/drawing/2014/main" id="{F33D5E2C-EF15-437B-8BC7-3E4F7449D9C7}"/>
              </a:ext>
            </a:extLst>
          </p:cNvPr>
          <p:cNvPicPr>
            <a:picLocks noChangeAspect="1"/>
          </p:cNvPicPr>
          <p:nvPr/>
        </p:nvPicPr>
        <p:blipFill>
          <a:blip r:embed="rId3"/>
          <a:stretch>
            <a:fillRect/>
          </a:stretch>
        </p:blipFill>
        <p:spPr>
          <a:xfrm>
            <a:off x="434304" y="1841178"/>
            <a:ext cx="3114675" cy="212407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1FD2196-1348-4C3D-A4B1-E84AAA82C1BD}"/>
              </a:ext>
            </a:extLst>
          </p:cNvPr>
          <p:cNvSpPr/>
          <p:nvPr/>
        </p:nvSpPr>
        <p:spPr>
          <a:xfrm>
            <a:off x="869647" y="3526174"/>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9C2F7A0-3385-42F2-93BC-00A4EF6C534B}"/>
              </a:ext>
            </a:extLst>
          </p:cNvPr>
          <p:cNvPicPr>
            <a:picLocks noChangeAspect="1"/>
          </p:cNvPicPr>
          <p:nvPr/>
        </p:nvPicPr>
        <p:blipFill>
          <a:blip r:embed="rId4"/>
          <a:stretch>
            <a:fillRect/>
          </a:stretch>
        </p:blipFill>
        <p:spPr>
          <a:xfrm>
            <a:off x="869647" y="4692981"/>
            <a:ext cx="6388535" cy="170043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84F160F-7287-4F2F-83F0-48EEE3547478}"/>
              </a:ext>
            </a:extLst>
          </p:cNvPr>
          <p:cNvPicPr>
            <a:picLocks noChangeAspect="1"/>
          </p:cNvPicPr>
          <p:nvPr/>
        </p:nvPicPr>
        <p:blipFill>
          <a:blip r:embed="rId5"/>
          <a:stretch>
            <a:fillRect/>
          </a:stretch>
        </p:blipFill>
        <p:spPr>
          <a:xfrm>
            <a:off x="3787437" y="1134045"/>
            <a:ext cx="4859089" cy="261807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CFC07C-19EE-490D-B94D-B00E1851E76A}"/>
              </a:ext>
            </a:extLst>
          </p:cNvPr>
          <p:cNvPicPr>
            <a:picLocks noChangeAspect="1"/>
          </p:cNvPicPr>
          <p:nvPr/>
        </p:nvPicPr>
        <p:blipFill>
          <a:blip r:embed="rId6"/>
          <a:stretch>
            <a:fillRect/>
          </a:stretch>
        </p:blipFill>
        <p:spPr>
          <a:xfrm>
            <a:off x="7049338" y="2614204"/>
            <a:ext cx="4859090" cy="1823940"/>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227C789C-AE2B-4584-8DA3-5619C7A7810E}"/>
              </a:ext>
            </a:extLst>
          </p:cNvPr>
          <p:cNvSpPr/>
          <p:nvPr/>
        </p:nvSpPr>
        <p:spPr>
          <a:xfrm>
            <a:off x="6096000" y="3858201"/>
            <a:ext cx="267222" cy="738851"/>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Up 11">
            <a:extLst>
              <a:ext uri="{FF2B5EF4-FFF2-40B4-BE49-F238E27FC236}">
                <a16:creationId xmlns:a16="http://schemas.microsoft.com/office/drawing/2014/main" id="{A51F0F47-B80D-4CF3-8C67-93F3E053B5CB}"/>
              </a:ext>
            </a:extLst>
          </p:cNvPr>
          <p:cNvSpPr/>
          <p:nvPr/>
        </p:nvSpPr>
        <p:spPr>
          <a:xfrm>
            <a:off x="7415409" y="4564149"/>
            <a:ext cx="2229632" cy="568540"/>
          </a:xfrm>
          <a:prstGeom prst="leftUpArrow">
            <a:avLst>
              <a:gd name="adj1" fmla="val 25000"/>
              <a:gd name="adj2" fmla="val 21859"/>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8488B6C5-4E75-400A-83E5-26EB7A3743E9}"/>
              </a:ext>
            </a:extLst>
          </p:cNvPr>
          <p:cNvSpPr/>
          <p:nvPr/>
        </p:nvSpPr>
        <p:spPr>
          <a:xfrm rot="5400000">
            <a:off x="5223398" y="1538401"/>
            <a:ext cx="137787" cy="38821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747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04" y="0"/>
            <a:ext cx="10515600" cy="988601"/>
          </a:xfrm>
        </p:spPr>
        <p:txBody>
          <a:bodyPr/>
          <a:lstStyle/>
          <a:p>
            <a:r>
              <a:rPr lang="en-US" dirty="0"/>
              <a:t>Activating a TIDE Account</a:t>
            </a:r>
          </a:p>
        </p:txBody>
      </p:sp>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5</a:t>
            </a:fld>
            <a:endParaRPr lang="en-US" dirty="0"/>
          </a:p>
        </p:txBody>
      </p:sp>
      <p:sp>
        <p:nvSpPr>
          <p:cNvPr id="8" name="TextBox 7">
            <a:extLst>
              <a:ext uri="{FF2B5EF4-FFF2-40B4-BE49-F238E27FC236}">
                <a16:creationId xmlns:a16="http://schemas.microsoft.com/office/drawing/2014/main" id="{C32A3853-D087-4EED-A5EA-DC0ADA55CBD1}"/>
              </a:ext>
            </a:extLst>
          </p:cNvPr>
          <p:cNvSpPr txBox="1"/>
          <p:nvPr/>
        </p:nvSpPr>
        <p:spPr>
          <a:xfrm>
            <a:off x="5692104" y="1867342"/>
            <a:ext cx="5937337" cy="1077218"/>
          </a:xfrm>
          <a:prstGeom prst="rect">
            <a:avLst/>
          </a:prstGeom>
          <a:noFill/>
        </p:spPr>
        <p:txBody>
          <a:bodyPr wrap="square" rtlCol="0">
            <a:spAutoFit/>
          </a:bodyPr>
          <a:lstStyle/>
          <a:p>
            <a:pPr marL="285750" indent="-285750">
              <a:buFont typeface="Wingdings" panose="05000000000000000000" pitchFamily="2" charset="2"/>
              <a:buChar char="§"/>
            </a:pPr>
            <a:r>
              <a:rPr lang="en-US" sz="1600" dirty="0"/>
              <a:t>Step 2: Click </a:t>
            </a:r>
            <a:r>
              <a:rPr lang="en-US" sz="1600" b="1" dirty="0"/>
              <a:t>Submit</a:t>
            </a:r>
            <a:r>
              <a:rPr lang="en-US" sz="1600" dirty="0"/>
              <a:t> and the </a:t>
            </a:r>
            <a:r>
              <a:rPr lang="en-US" sz="1600" b="1" i="1" dirty="0"/>
              <a:t>Security Questions </a:t>
            </a:r>
            <a:r>
              <a:rPr lang="en-US" sz="1600" dirty="0"/>
              <a:t>page appears. From the </a:t>
            </a:r>
            <a:r>
              <a:rPr lang="en-US" sz="1600" i="1" dirty="0"/>
              <a:t>Security Question </a:t>
            </a:r>
            <a:r>
              <a:rPr lang="en-US" sz="1600" dirty="0"/>
              <a:t>drop-down list, select a security question, enter an answer, and click </a:t>
            </a:r>
            <a:r>
              <a:rPr lang="en-US" sz="1600" b="1" dirty="0"/>
              <a:t>Next</a:t>
            </a:r>
            <a:r>
              <a:rPr lang="en-US" sz="1600" dirty="0"/>
              <a:t>. </a:t>
            </a:r>
          </a:p>
          <a:p>
            <a:pPr algn="ctr"/>
            <a:r>
              <a:rPr lang="en-US" sz="1600" dirty="0"/>
              <a:t>Activation is complete!</a:t>
            </a:r>
          </a:p>
        </p:txBody>
      </p:sp>
      <p:sp>
        <p:nvSpPr>
          <p:cNvPr id="5" name="TextBox 4">
            <a:extLst>
              <a:ext uri="{FF2B5EF4-FFF2-40B4-BE49-F238E27FC236}">
                <a16:creationId xmlns:a16="http://schemas.microsoft.com/office/drawing/2014/main" id="{D763C807-030C-4542-B686-16D335489BC3}"/>
              </a:ext>
            </a:extLst>
          </p:cNvPr>
          <p:cNvSpPr txBox="1"/>
          <p:nvPr/>
        </p:nvSpPr>
        <p:spPr>
          <a:xfrm>
            <a:off x="888072" y="1901739"/>
            <a:ext cx="4641096"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a:t>STEP 1: In  the </a:t>
            </a:r>
            <a:r>
              <a:rPr lang="en-US" sz="1600" b="1" i="1" dirty="0"/>
              <a:t>New</a:t>
            </a:r>
            <a:r>
              <a:rPr lang="en-US" sz="1600" dirty="0"/>
              <a:t> </a:t>
            </a:r>
            <a:r>
              <a:rPr lang="en-US" sz="1600" b="1" i="1" dirty="0"/>
              <a:t>Password</a:t>
            </a:r>
            <a:r>
              <a:rPr lang="en-US" sz="1600" dirty="0"/>
              <a:t> and </a:t>
            </a:r>
            <a:r>
              <a:rPr lang="en-US" sz="1600" b="1" i="1" dirty="0"/>
              <a:t>Confirm New Password </a:t>
            </a:r>
            <a:r>
              <a:rPr lang="en-US" sz="1600" dirty="0"/>
              <a:t>fields, enter your </a:t>
            </a:r>
            <a:r>
              <a:rPr lang="en-US" sz="1600" u="sng" dirty="0"/>
              <a:t>new</a:t>
            </a:r>
            <a:r>
              <a:rPr lang="en-US" sz="1600" dirty="0"/>
              <a:t> password. </a:t>
            </a:r>
          </a:p>
          <a:p>
            <a:pPr algn="ctr"/>
            <a:r>
              <a:rPr lang="en-US" sz="1600" dirty="0"/>
              <a:t>This new password will work on all systems!</a:t>
            </a:r>
          </a:p>
        </p:txBody>
      </p:sp>
      <p:sp>
        <p:nvSpPr>
          <p:cNvPr id="4" name="TextBox 3">
            <a:extLst>
              <a:ext uri="{FF2B5EF4-FFF2-40B4-BE49-F238E27FC236}">
                <a16:creationId xmlns:a16="http://schemas.microsoft.com/office/drawing/2014/main" id="{E717C666-520A-48D3-BA95-19387E3C6978}"/>
              </a:ext>
            </a:extLst>
          </p:cNvPr>
          <p:cNvSpPr txBox="1"/>
          <p:nvPr/>
        </p:nvSpPr>
        <p:spPr>
          <a:xfrm>
            <a:off x="268431" y="988601"/>
            <a:ext cx="11523946" cy="1292662"/>
          </a:xfrm>
          <a:prstGeom prst="rect">
            <a:avLst/>
          </a:prstGeom>
          <a:noFill/>
        </p:spPr>
        <p:txBody>
          <a:bodyPr wrap="square" rtlCol="0">
            <a:spAutoFit/>
          </a:bodyPr>
          <a:lstStyle/>
          <a:p>
            <a:pPr algn="ctr"/>
            <a:r>
              <a:rPr lang="en-US" sz="2000" dirty="0"/>
              <a:t>When you are initially added to TIDE, you will receive an activation e-mail containing a link that takes you to the </a:t>
            </a:r>
            <a:r>
              <a:rPr lang="en-US" sz="2000" b="1" i="1" dirty="0"/>
              <a:t>Reset Your Password </a:t>
            </a:r>
            <a:r>
              <a:rPr lang="en-US" sz="2000" dirty="0"/>
              <a:t>page in TIDE. *</a:t>
            </a:r>
            <a:r>
              <a:rPr lang="en-US" sz="2000" b="1" dirty="0"/>
              <a:t>Activation link will expire in 15 min</a:t>
            </a:r>
            <a:r>
              <a:rPr lang="en-US" sz="2000" dirty="0"/>
              <a:t>*</a:t>
            </a:r>
          </a:p>
          <a:p>
            <a:endParaRPr lang="en-US" sz="2000" dirty="0"/>
          </a:p>
          <a:p>
            <a:endParaRPr lang="en-US" dirty="0"/>
          </a:p>
        </p:txBody>
      </p:sp>
      <p:pic>
        <p:nvPicPr>
          <p:cNvPr id="3" name="Picture 2">
            <a:extLst>
              <a:ext uri="{FF2B5EF4-FFF2-40B4-BE49-F238E27FC236}">
                <a16:creationId xmlns:a16="http://schemas.microsoft.com/office/drawing/2014/main" id="{9D374C5C-2ADC-4652-B78D-3AA31E497ADB}"/>
              </a:ext>
            </a:extLst>
          </p:cNvPr>
          <p:cNvPicPr>
            <a:picLocks noChangeAspect="1"/>
          </p:cNvPicPr>
          <p:nvPr/>
        </p:nvPicPr>
        <p:blipFill>
          <a:blip r:embed="rId3"/>
          <a:stretch>
            <a:fillRect/>
          </a:stretch>
        </p:blipFill>
        <p:spPr>
          <a:xfrm>
            <a:off x="6307537" y="2959761"/>
            <a:ext cx="4352687" cy="1531674"/>
          </a:xfrm>
          <a:prstGeom prst="rect">
            <a:avLst/>
          </a:prstGeom>
          <a:ln>
            <a:noFill/>
          </a:ln>
          <a:effectLst>
            <a:outerShdw blurRad="292100" dist="139700" dir="2700000" algn="tl" rotWithShape="0">
              <a:srgbClr val="333333">
                <a:alpha val="65000"/>
              </a:srgbClr>
            </a:outerShdw>
          </a:effectLst>
        </p:spPr>
      </p:pic>
      <p:pic>
        <p:nvPicPr>
          <p:cNvPr id="11" name="Content Placeholder 9">
            <a:extLst>
              <a:ext uri="{FF2B5EF4-FFF2-40B4-BE49-F238E27FC236}">
                <a16:creationId xmlns:a16="http://schemas.microsoft.com/office/drawing/2014/main" id="{73DB9062-1ADC-4350-B908-9357636E83CC}"/>
              </a:ext>
            </a:extLst>
          </p:cNvPr>
          <p:cNvPicPr>
            <a:picLocks noChangeAspect="1"/>
          </p:cNvPicPr>
          <p:nvPr/>
        </p:nvPicPr>
        <p:blipFill>
          <a:blip r:embed="rId4"/>
          <a:stretch>
            <a:fillRect/>
          </a:stretch>
        </p:blipFill>
        <p:spPr>
          <a:xfrm>
            <a:off x="562559" y="2646758"/>
            <a:ext cx="3004836" cy="2957014"/>
          </a:xfrm>
          <a:prstGeom prst="rect">
            <a:avLst/>
          </a:prstGeom>
        </p:spPr>
      </p:pic>
      <p:sp>
        <p:nvSpPr>
          <p:cNvPr id="6" name="Arrow: Right 5">
            <a:extLst>
              <a:ext uri="{FF2B5EF4-FFF2-40B4-BE49-F238E27FC236}">
                <a16:creationId xmlns:a16="http://schemas.microsoft.com/office/drawing/2014/main" id="{CF5AB67E-A033-46FA-B0AD-561175D76C48}"/>
              </a:ext>
            </a:extLst>
          </p:cNvPr>
          <p:cNvSpPr/>
          <p:nvPr/>
        </p:nvSpPr>
        <p:spPr>
          <a:xfrm rot="10800000">
            <a:off x="3336319" y="3653546"/>
            <a:ext cx="1055047" cy="4341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F699A53A-4DC4-4DF6-9DB5-DB3B2EA3121C}"/>
              </a:ext>
            </a:extLst>
          </p:cNvPr>
          <p:cNvSpPr/>
          <p:nvPr/>
        </p:nvSpPr>
        <p:spPr>
          <a:xfrm rot="10800000">
            <a:off x="3302702" y="4087745"/>
            <a:ext cx="1093560" cy="451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descr="Text box with the following information: &#10;Important note: The activation link is only valid for 15 minutes. If the link expires, you will need to click either of the links included in the activation email to request new activation information.  &#10;If you do not receive an activation email, check your spam folder. Emails are sent from &#10;AIR-DoNotReply@airast.org, so you may need to add this address to your contact list.&#10;">
            <a:extLst>
              <a:ext uri="{FF2B5EF4-FFF2-40B4-BE49-F238E27FC236}">
                <a16:creationId xmlns:a16="http://schemas.microsoft.com/office/drawing/2014/main" id="{13FB9127-959D-46DE-AEF9-542D14C8A623}"/>
              </a:ext>
            </a:extLst>
          </p:cNvPr>
          <p:cNvSpPr txBox="1"/>
          <p:nvPr/>
        </p:nvSpPr>
        <p:spPr>
          <a:xfrm>
            <a:off x="1346864" y="4853355"/>
            <a:ext cx="4345240" cy="1729704"/>
          </a:xfrm>
          <a:prstGeom prst="rect">
            <a:avLst/>
          </a:prstGeom>
          <a:solidFill>
            <a:schemeClr val="tx1">
              <a:lumMod val="25000"/>
              <a:lumOff val="75000"/>
            </a:schemeClr>
          </a:solidFill>
          <a:ln w="28575">
            <a:solidFill>
              <a:schemeClr val="bg1">
                <a:lumMod val="50000"/>
              </a:schemeClr>
            </a:solidFill>
          </a:ln>
        </p:spPr>
        <p:txBody>
          <a:bodyPr wrap="square" rtlCol="0">
            <a:spAutoFit/>
          </a:bodyPr>
          <a:lstStyle/>
          <a:p>
            <a:pPr lvl="0" fontAlgn="base">
              <a:spcBef>
                <a:spcPct val="30000"/>
              </a:spcBef>
              <a:spcAft>
                <a:spcPct val="0"/>
              </a:spcAft>
              <a:defRPr/>
            </a:pPr>
            <a:r>
              <a:rPr lang="en-US" sz="1400" b="1" u="sng" dirty="0"/>
              <a:t>Important note</a:t>
            </a:r>
            <a:r>
              <a:rPr lang="en-US" sz="1400" dirty="0"/>
              <a:t>: The activation link is only valid for </a:t>
            </a:r>
            <a:r>
              <a:rPr lang="en-US" sz="1400" b="1" dirty="0"/>
              <a:t>15</a:t>
            </a:r>
            <a:r>
              <a:rPr lang="en-US" sz="1400" dirty="0"/>
              <a:t> minutes. If the link expires, you will need to click either of the links included in the activation email to request new activation information.  </a:t>
            </a:r>
          </a:p>
          <a:p>
            <a:pPr lvl="0" fontAlgn="base">
              <a:spcBef>
                <a:spcPct val="30000"/>
              </a:spcBef>
              <a:spcAft>
                <a:spcPct val="0"/>
              </a:spcAft>
              <a:defRPr/>
            </a:pPr>
            <a:r>
              <a:rPr lang="en-US" sz="1400" dirty="0"/>
              <a:t>If you do not receive an activation email, check your spam folder. Emails are sent from </a:t>
            </a:r>
          </a:p>
          <a:p>
            <a:pPr lvl="0" fontAlgn="base">
              <a:spcBef>
                <a:spcPct val="30000"/>
              </a:spcBef>
              <a:spcAft>
                <a:spcPct val="0"/>
              </a:spcAft>
              <a:defRPr/>
            </a:pPr>
            <a:r>
              <a:rPr lang="en-US" sz="1400" u="sng" dirty="0"/>
              <a:t>DoNotReply@cambiumast.com.</a:t>
            </a:r>
            <a:endParaRPr lang="en-US" sz="1400" dirty="0"/>
          </a:p>
        </p:txBody>
      </p:sp>
      <p:sp>
        <p:nvSpPr>
          <p:cNvPr id="12" name="Rectangle 11">
            <a:extLst>
              <a:ext uri="{FF2B5EF4-FFF2-40B4-BE49-F238E27FC236}">
                <a16:creationId xmlns:a16="http://schemas.microsoft.com/office/drawing/2014/main" id="{F002C98A-334D-4F2A-BB2F-ACC33E0F716F}"/>
              </a:ext>
            </a:extLst>
          </p:cNvPr>
          <p:cNvSpPr/>
          <p:nvPr/>
        </p:nvSpPr>
        <p:spPr>
          <a:xfrm>
            <a:off x="8899300" y="4701426"/>
            <a:ext cx="3074561" cy="2062103"/>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When logging in to the system using a new device or browser, or after clearing the cache on a previously-used browser, you will see an </a:t>
            </a:r>
            <a:r>
              <a:rPr lang="en-US" sz="1600" b="1" i="1" dirty="0">
                <a:latin typeface="Calibri" panose="020F0502020204030204" pitchFamily="34" charset="0"/>
                <a:ea typeface="Calibri" panose="020F0502020204030204" pitchFamily="34" charset="0"/>
                <a:cs typeface="Times New Roman" panose="02020603050405020304" pitchFamily="18" charset="0"/>
              </a:rPr>
              <a:t>Enter Code</a:t>
            </a:r>
            <a:r>
              <a:rPr lang="en-US" sz="1600" dirty="0">
                <a:latin typeface="Calibri" panose="020F0502020204030204" pitchFamily="34" charset="0"/>
                <a:ea typeface="Calibri" panose="020F0502020204030204" pitchFamily="34" charset="0"/>
                <a:cs typeface="Times New Roman" panose="02020603050405020304" pitchFamily="18" charset="0"/>
              </a:rPr>
              <a:t> page.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If you see this screen, you will need to enter the code on this page within </a:t>
            </a:r>
            <a:r>
              <a:rPr lang="en-US" sz="1600" u="sng" dirty="0">
                <a:latin typeface="Calibri" panose="020F0502020204030204" pitchFamily="34" charset="0"/>
                <a:ea typeface="Calibri" panose="020F0502020204030204" pitchFamily="34" charset="0"/>
                <a:cs typeface="Times New Roman" panose="02020603050405020304" pitchFamily="18" charset="0"/>
              </a:rPr>
              <a:t>15 minutes</a:t>
            </a:r>
            <a:r>
              <a:rPr lang="en-US" sz="1600" dirty="0">
                <a:latin typeface="Calibri" panose="020F0502020204030204" pitchFamily="34" charset="0"/>
                <a:ea typeface="Calibri" panose="020F0502020204030204" pitchFamily="34" charset="0"/>
                <a:cs typeface="Times New Roman" panose="02020603050405020304" pitchFamily="18" charset="0"/>
              </a:rPr>
              <a:t> of receiving the email.</a:t>
            </a:r>
            <a:endParaRPr lang="en-US" sz="1600" dirty="0"/>
          </a:p>
        </p:txBody>
      </p:sp>
      <p:pic>
        <p:nvPicPr>
          <p:cNvPr id="15" name="Picture 14">
            <a:extLst>
              <a:ext uri="{FF2B5EF4-FFF2-40B4-BE49-F238E27FC236}">
                <a16:creationId xmlns:a16="http://schemas.microsoft.com/office/drawing/2014/main" id="{97F3A425-C163-48DC-BE05-3B8D620EB35B}"/>
              </a:ext>
            </a:extLst>
          </p:cNvPr>
          <p:cNvPicPr>
            <a:picLocks noChangeAspect="1"/>
          </p:cNvPicPr>
          <p:nvPr/>
        </p:nvPicPr>
        <p:blipFill>
          <a:blip r:embed="rId5"/>
          <a:stretch>
            <a:fillRect/>
          </a:stretch>
        </p:blipFill>
        <p:spPr>
          <a:xfrm>
            <a:off x="6476409" y="4723817"/>
            <a:ext cx="2276450" cy="1881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5754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446A-8971-4416-BC3C-4FA8288C7265}"/>
              </a:ext>
            </a:extLst>
          </p:cNvPr>
          <p:cNvSpPr>
            <a:spLocks noGrp="1"/>
          </p:cNvSpPr>
          <p:nvPr>
            <p:ph type="title"/>
          </p:nvPr>
        </p:nvSpPr>
        <p:spPr/>
        <p:txBody>
          <a:bodyPr/>
          <a:lstStyle/>
          <a:p>
            <a:r>
              <a:rPr lang="en-US" dirty="0"/>
              <a:t>After Testing</a:t>
            </a:r>
          </a:p>
        </p:txBody>
      </p:sp>
      <p:sp>
        <p:nvSpPr>
          <p:cNvPr id="3" name="Content Placeholder 2">
            <a:extLst>
              <a:ext uri="{FF2B5EF4-FFF2-40B4-BE49-F238E27FC236}">
                <a16:creationId xmlns:a16="http://schemas.microsoft.com/office/drawing/2014/main" id="{1F116F3A-1BEE-4161-A9CC-7670937D9ECC}"/>
              </a:ext>
            </a:extLst>
          </p:cNvPr>
          <p:cNvSpPr>
            <a:spLocks noGrp="1"/>
          </p:cNvSpPr>
          <p:nvPr>
            <p:ph sz="half" idx="1"/>
          </p:nvPr>
        </p:nvSpPr>
        <p:spPr>
          <a:xfrm>
            <a:off x="740226" y="1344684"/>
            <a:ext cx="9318174" cy="4351338"/>
          </a:xfrm>
        </p:spPr>
        <p:txBody>
          <a:bodyPr anchor="ctr"/>
          <a:lstStyle/>
          <a:p>
            <a:pPr marL="342900" lvl="0" indent="-342900">
              <a:lnSpc>
                <a:spcPct val="100000"/>
              </a:lnSpc>
              <a:spcBef>
                <a:spcPts val="600"/>
              </a:spcBef>
              <a:buClr>
                <a:srgbClr val="FFFFFF">
                  <a:lumMod val="65000"/>
                </a:srgbClr>
              </a:buClr>
              <a:defRPr/>
            </a:pPr>
            <a:r>
              <a:rPr lang="en-US" dirty="0">
                <a:latin typeface="Arial"/>
              </a:rPr>
              <a:t>Managing non-participation codes </a:t>
            </a:r>
          </a:p>
        </p:txBody>
      </p:sp>
      <p:sp>
        <p:nvSpPr>
          <p:cNvPr id="5" name="Slide Number Placeholder 4">
            <a:extLst>
              <a:ext uri="{FF2B5EF4-FFF2-40B4-BE49-F238E27FC236}">
                <a16:creationId xmlns:a16="http://schemas.microsoft.com/office/drawing/2014/main" id="{F0B249A8-EBE9-4C70-B5BE-CD2AECB744D2}"/>
              </a:ext>
            </a:extLst>
          </p:cNvPr>
          <p:cNvSpPr>
            <a:spLocks noGrp="1"/>
          </p:cNvSpPr>
          <p:nvPr>
            <p:ph type="sldNum" sz="quarter" idx="12"/>
          </p:nvPr>
        </p:nvSpPr>
        <p:spPr/>
        <p:txBody>
          <a:bodyPr/>
          <a:lstStyle/>
          <a:p>
            <a:fld id="{C26AAFF7-C4D7-4A72-B8FA-A17532192431}" type="slidenum">
              <a:rPr lang="en-US" smtClean="0"/>
              <a:pPr/>
              <a:t>50</a:t>
            </a:fld>
            <a:endParaRPr lang="en-US" dirty="0"/>
          </a:p>
        </p:txBody>
      </p:sp>
    </p:spTree>
    <p:extLst>
      <p:ext uri="{BB962C8B-B14F-4D97-AF65-F5344CB8AC3E}">
        <p14:creationId xmlns:p14="http://schemas.microsoft.com/office/powerpoint/2010/main" val="2669599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51</a:t>
            </a:fld>
            <a:endParaRPr lang="en-US" dirty="0"/>
          </a:p>
        </p:txBody>
      </p:sp>
      <p:sp>
        <p:nvSpPr>
          <p:cNvPr id="6" name="TextBox 5"/>
          <p:cNvSpPr txBox="1"/>
          <p:nvPr/>
        </p:nvSpPr>
        <p:spPr>
          <a:xfrm>
            <a:off x="6155818" y="3982082"/>
            <a:ext cx="2515689" cy="1200329"/>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
            </a:pPr>
            <a:r>
              <a:rPr lang="en-US" sz="2400" dirty="0">
                <a:ea typeface="ＭＳ Ｐゴシック"/>
              </a:rPr>
              <a:t>Refusal-Student</a:t>
            </a:r>
          </a:p>
          <a:p>
            <a:pPr marL="342900" indent="-342900" fontAlgn="base">
              <a:spcBef>
                <a:spcPct val="0"/>
              </a:spcBef>
              <a:spcAft>
                <a:spcPct val="0"/>
              </a:spcAft>
              <a:buFont typeface="Wingdings" panose="05000000000000000000" pitchFamily="2" charset="2"/>
              <a:buChar char="§"/>
            </a:pPr>
            <a:r>
              <a:rPr lang="en-US" sz="2400" dirty="0">
                <a:ea typeface="ＭＳ Ｐゴシック"/>
              </a:rPr>
              <a:t>Year 1 LEP</a:t>
            </a:r>
          </a:p>
          <a:p>
            <a:pPr marL="342900" indent="-342900" fontAlgn="base">
              <a:spcBef>
                <a:spcPct val="0"/>
              </a:spcBef>
              <a:spcAft>
                <a:spcPct val="0"/>
              </a:spcAft>
              <a:buFont typeface="Wingdings" panose="05000000000000000000" pitchFamily="2" charset="2"/>
              <a:buChar char="§"/>
            </a:pPr>
            <a:r>
              <a:rPr lang="en-US" sz="2400" dirty="0">
                <a:ea typeface="ＭＳ Ｐゴシック"/>
              </a:rPr>
              <a:t>Withdrawn</a:t>
            </a:r>
          </a:p>
        </p:txBody>
      </p:sp>
      <p:sp>
        <p:nvSpPr>
          <p:cNvPr id="5" name="TextBox 4"/>
          <p:cNvSpPr txBox="1"/>
          <p:nvPr/>
        </p:nvSpPr>
        <p:spPr>
          <a:xfrm>
            <a:off x="2087838" y="3982082"/>
            <a:ext cx="3139482" cy="2308324"/>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Absent		</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Invalidated</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Medical</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Refusal-Parent</a:t>
            </a:r>
            <a:endParaRPr lang="en-US" sz="2400" dirty="0">
              <a:solidFill>
                <a:srgbClr val="000000"/>
              </a:solidFill>
              <a:latin typeface="Arial" panose="020B0604020202020204" pitchFamily="34" charset="0"/>
              <a:ea typeface="ＭＳ Ｐゴシック"/>
              <a:cs typeface="Arial" panose="020B0604020202020204" pitchFamily="34" charset="0"/>
            </a:endParaRP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Refusal-Student</a:t>
            </a:r>
          </a:p>
          <a:p>
            <a:pPr marL="342900" indent="-342900" fontAlgn="base">
              <a:spcBef>
                <a:spcPct val="0"/>
              </a:spcBef>
              <a:spcAft>
                <a:spcPct val="0"/>
              </a:spcAft>
              <a:buFont typeface="Wingdings" panose="05000000000000000000" pitchFamily="2" charset="2"/>
              <a:buChar char="§"/>
            </a:pPr>
            <a:endParaRPr lang="en-US" sz="2400" dirty="0">
              <a:latin typeface="Arial" panose="020B0604020202020204" pitchFamily="34" charset="0"/>
              <a:ea typeface="ＭＳ Ｐゴシック"/>
              <a:cs typeface="Arial" panose="020B0604020202020204" pitchFamily="34" charset="0"/>
            </a:endParaRPr>
          </a:p>
        </p:txBody>
      </p:sp>
      <p:sp>
        <p:nvSpPr>
          <p:cNvPr id="4" name="Content Placeholder 1"/>
          <p:cNvSpPr txBox="1">
            <a:spLocks/>
          </p:cNvSpPr>
          <p:nvPr/>
        </p:nvSpPr>
        <p:spPr bwMode="gray">
          <a:xfrm>
            <a:off x="1468990" y="1395372"/>
            <a:ext cx="8722760" cy="1102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A non-participation event occurs when a student does not take a test as scheduled. Users should assign a special code to explain the non-participation. </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b="0" i="0" u="none" strike="noStrike" kern="120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There are 9 non-participation (special) codes available. These codes include:</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a:bodyPr>
          <a:lstStyle/>
          <a:p>
            <a:r>
              <a:rPr lang="en-US" dirty="0"/>
              <a:t>Non-Participation (Special) Codes</a:t>
            </a:r>
          </a:p>
        </p:txBody>
      </p:sp>
      <p:sp>
        <p:nvSpPr>
          <p:cNvPr id="3" name="TextBox 2"/>
          <p:cNvSpPr txBox="1"/>
          <p:nvPr/>
        </p:nvSpPr>
        <p:spPr>
          <a:xfrm>
            <a:off x="5974080" y="3982082"/>
            <a:ext cx="4038600" cy="1569660"/>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Year 1 EL</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Withdrawn</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Dual Enrolled</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Foreign Exchange</a:t>
            </a:r>
          </a:p>
        </p:txBody>
      </p:sp>
    </p:spTree>
    <p:extLst>
      <p:ext uri="{BB962C8B-B14F-4D97-AF65-F5344CB8AC3E}">
        <p14:creationId xmlns:p14="http://schemas.microsoft.com/office/powerpoint/2010/main" val="112975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52</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Searching for Non-Participation Codes</a:t>
            </a:r>
          </a:p>
        </p:txBody>
      </p:sp>
      <p:pic>
        <p:nvPicPr>
          <p:cNvPr id="3" name="Picture 2">
            <a:extLst>
              <a:ext uri="{FF2B5EF4-FFF2-40B4-BE49-F238E27FC236}">
                <a16:creationId xmlns:a16="http://schemas.microsoft.com/office/drawing/2014/main" id="{74037B55-84FC-4380-BB39-1895044DA301}"/>
              </a:ext>
            </a:extLst>
          </p:cNvPr>
          <p:cNvPicPr>
            <a:picLocks noChangeAspect="1"/>
          </p:cNvPicPr>
          <p:nvPr/>
        </p:nvPicPr>
        <p:blipFill>
          <a:blip r:embed="rId3"/>
          <a:stretch>
            <a:fillRect/>
          </a:stretch>
        </p:blipFill>
        <p:spPr>
          <a:xfrm>
            <a:off x="284412" y="2100262"/>
            <a:ext cx="2809875" cy="2657475"/>
          </a:xfrm>
          <a:prstGeom prst="rect">
            <a:avLst/>
          </a:prstGeom>
        </p:spPr>
      </p:pic>
      <p:sp>
        <p:nvSpPr>
          <p:cNvPr id="6" name="Rectangle 5">
            <a:extLst>
              <a:ext uri="{FF2B5EF4-FFF2-40B4-BE49-F238E27FC236}">
                <a16:creationId xmlns:a16="http://schemas.microsoft.com/office/drawing/2014/main" id="{4C7513DE-7A29-4264-BCC7-7817006B8E0E}"/>
              </a:ext>
            </a:extLst>
          </p:cNvPr>
          <p:cNvSpPr/>
          <p:nvPr/>
        </p:nvSpPr>
        <p:spPr>
          <a:xfrm>
            <a:off x="577018" y="4191521"/>
            <a:ext cx="228626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221F757-2B06-44F2-B604-7B89EB462B8D}"/>
              </a:ext>
            </a:extLst>
          </p:cNvPr>
          <p:cNvPicPr>
            <a:picLocks noChangeAspect="1"/>
          </p:cNvPicPr>
          <p:nvPr/>
        </p:nvPicPr>
        <p:blipFill>
          <a:blip r:embed="rId4"/>
          <a:stretch>
            <a:fillRect/>
          </a:stretch>
        </p:blipFill>
        <p:spPr>
          <a:xfrm>
            <a:off x="3453167" y="1037071"/>
            <a:ext cx="5877862" cy="372066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8428E5B-B694-44EC-9412-5E8DF2BD8F8C}"/>
              </a:ext>
            </a:extLst>
          </p:cNvPr>
          <p:cNvPicPr>
            <a:picLocks noChangeAspect="1"/>
          </p:cNvPicPr>
          <p:nvPr/>
        </p:nvPicPr>
        <p:blipFill>
          <a:blip r:embed="rId5"/>
          <a:stretch>
            <a:fillRect/>
          </a:stretch>
        </p:blipFill>
        <p:spPr>
          <a:xfrm>
            <a:off x="6280664" y="3184402"/>
            <a:ext cx="5334318" cy="3393934"/>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3D9567AF-8673-47E8-8403-29ACE3C6C7F5}"/>
              </a:ext>
            </a:extLst>
          </p:cNvPr>
          <p:cNvSpPr/>
          <p:nvPr/>
        </p:nvSpPr>
        <p:spPr>
          <a:xfrm>
            <a:off x="5542844" y="2878665"/>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2AA58DAD-DF1A-4A3D-993C-9CE236DE8D95}"/>
              </a:ext>
            </a:extLst>
          </p:cNvPr>
          <p:cNvSpPr/>
          <p:nvPr/>
        </p:nvSpPr>
        <p:spPr>
          <a:xfrm rot="19761783">
            <a:off x="3113450" y="4598865"/>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8FCB0051-FFE4-44CF-BD8D-A4A9B4FED353}"/>
              </a:ext>
            </a:extLst>
          </p:cNvPr>
          <p:cNvSpPr/>
          <p:nvPr/>
        </p:nvSpPr>
        <p:spPr>
          <a:xfrm rot="21438970">
            <a:off x="7773532" y="3778404"/>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1435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973E-FC0C-40B5-99A9-E0999921F330}"/>
              </a:ext>
            </a:extLst>
          </p:cNvPr>
          <p:cNvSpPr>
            <a:spLocks noGrp="1"/>
          </p:cNvSpPr>
          <p:nvPr>
            <p:ph type="title"/>
          </p:nvPr>
        </p:nvSpPr>
        <p:spPr>
          <a:xfrm>
            <a:off x="434304" y="0"/>
            <a:ext cx="9375740" cy="988601"/>
          </a:xfrm>
        </p:spPr>
        <p:txBody>
          <a:bodyPr>
            <a:normAutofit/>
          </a:bodyPr>
          <a:lstStyle/>
          <a:p>
            <a:r>
              <a:rPr lang="en-US" dirty="0"/>
              <a:t>School-Level Tasks </a:t>
            </a:r>
          </a:p>
        </p:txBody>
      </p:sp>
      <p:sp>
        <p:nvSpPr>
          <p:cNvPr id="3" name="Content Placeholder 2">
            <a:extLst>
              <a:ext uri="{FF2B5EF4-FFF2-40B4-BE49-F238E27FC236}">
                <a16:creationId xmlns:a16="http://schemas.microsoft.com/office/drawing/2014/main" id="{FFD7AB12-F1F9-4A29-BCE9-CD37DF23B55E}"/>
              </a:ext>
            </a:extLst>
          </p:cNvPr>
          <p:cNvSpPr>
            <a:spLocks noGrp="1"/>
          </p:cNvSpPr>
          <p:nvPr>
            <p:ph idx="13"/>
          </p:nvPr>
        </p:nvSpPr>
        <p:spPr>
          <a:xfrm>
            <a:off x="751112" y="1340124"/>
            <a:ext cx="10515600" cy="5226046"/>
          </a:xfrm>
        </p:spPr>
        <p:txBody>
          <a:bodyPr>
            <a:normAutofit fontScale="85000" lnSpcReduction="20000"/>
          </a:bodyPr>
          <a:lstStyle/>
          <a:p>
            <a:pPr marL="0" lvl="0" indent="0">
              <a:lnSpc>
                <a:spcPct val="100000"/>
              </a:lnSpc>
              <a:spcBef>
                <a:spcPts val="600"/>
              </a:spcBef>
              <a:buClr>
                <a:srgbClr val="FFFFFF">
                  <a:lumMod val="65000"/>
                </a:srgbClr>
              </a:buClr>
              <a:buNone/>
              <a:defRPr/>
            </a:pPr>
            <a:r>
              <a:rPr lang="en-US" b="1" dirty="0">
                <a:solidFill>
                  <a:schemeClr val="tx1"/>
                </a:solidFill>
                <a:latin typeface="Arial"/>
              </a:rPr>
              <a:t>Preparing for Testing</a:t>
            </a:r>
          </a:p>
          <a:p>
            <a:pPr marL="342900" lvl="0" indent="-342900">
              <a:lnSpc>
                <a:spcPct val="100000"/>
              </a:lnSpc>
              <a:spcBef>
                <a:spcPts val="600"/>
              </a:spcBef>
              <a:buClr>
                <a:srgbClr val="FFFFFF">
                  <a:lumMod val="65000"/>
                </a:srgbClr>
              </a:buClr>
              <a:defRPr/>
            </a:pPr>
            <a:r>
              <a:rPr lang="en-US" dirty="0">
                <a:solidFill>
                  <a:schemeClr val="tx1"/>
                </a:solidFill>
                <a:latin typeface="Arial"/>
              </a:rPr>
              <a:t>Managing user accounts</a:t>
            </a:r>
          </a:p>
          <a:p>
            <a:pPr marL="342900" lvl="0" indent="-342900">
              <a:lnSpc>
                <a:spcPct val="100000"/>
              </a:lnSpc>
              <a:spcBef>
                <a:spcPts val="600"/>
              </a:spcBef>
              <a:buClr>
                <a:srgbClr val="FFFFFF">
                  <a:lumMod val="65000"/>
                </a:srgbClr>
              </a:buClr>
              <a:defRPr/>
            </a:pPr>
            <a:r>
              <a:rPr lang="en-US" dirty="0">
                <a:solidFill>
                  <a:schemeClr val="tx1"/>
                </a:solidFill>
                <a:latin typeface="Arial"/>
              </a:rPr>
              <a:t>Managing student information</a:t>
            </a:r>
          </a:p>
          <a:p>
            <a:pPr marL="342900" lvl="0" indent="-342900">
              <a:lnSpc>
                <a:spcPct val="100000"/>
              </a:lnSpc>
              <a:spcBef>
                <a:spcPts val="600"/>
              </a:spcBef>
              <a:buClr>
                <a:srgbClr val="FFFFFF">
                  <a:lumMod val="65000"/>
                </a:srgbClr>
              </a:buClr>
              <a:defRPr/>
            </a:pPr>
            <a:r>
              <a:rPr lang="en-US" dirty="0">
                <a:solidFill>
                  <a:schemeClr val="tx1"/>
                </a:solidFill>
                <a:latin typeface="Arial"/>
              </a:rPr>
              <a:t>Managing rosters</a:t>
            </a:r>
          </a:p>
          <a:p>
            <a:pPr marL="0" lvl="0" indent="0">
              <a:lnSpc>
                <a:spcPct val="100000"/>
              </a:lnSpc>
              <a:spcBef>
                <a:spcPts val="600"/>
              </a:spcBef>
              <a:buClr>
                <a:srgbClr val="FFFFFF">
                  <a:lumMod val="65000"/>
                </a:srgbClr>
              </a:buClr>
              <a:buNone/>
              <a:defRPr/>
            </a:pPr>
            <a:r>
              <a:rPr lang="en-US" b="1" dirty="0">
                <a:solidFill>
                  <a:schemeClr val="tx1"/>
                </a:solidFill>
                <a:latin typeface="Arial"/>
              </a:rPr>
              <a:t>Administering Tests (During Testing)</a:t>
            </a: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r>
              <a:rPr lang="en-US" dirty="0">
                <a:solidFill>
                  <a:schemeClr val="tx1"/>
                </a:solidFill>
                <a:latin typeface="Arial"/>
              </a:rPr>
              <a:t>Managing test improprieties</a:t>
            </a:r>
          </a:p>
          <a:p>
            <a:pPr marL="342900" lvl="0" indent="-342900">
              <a:lnSpc>
                <a:spcPct val="100000"/>
              </a:lnSpc>
              <a:spcBef>
                <a:spcPts val="600"/>
              </a:spcBef>
              <a:buClr>
                <a:srgbClr val="FFFFFF">
                  <a:lumMod val="65000"/>
                </a:srgbClr>
              </a:buClr>
              <a:defRPr/>
            </a:pPr>
            <a:r>
              <a:rPr lang="en-US" dirty="0">
                <a:solidFill>
                  <a:schemeClr val="tx1"/>
                </a:solidFill>
                <a:latin typeface="Arial"/>
              </a:rPr>
              <a:t>Monitoring test progress</a:t>
            </a:r>
          </a:p>
          <a:p>
            <a:pPr marL="0" lvl="0" indent="0">
              <a:lnSpc>
                <a:spcPct val="100000"/>
              </a:lnSpc>
              <a:spcBef>
                <a:spcPts val="600"/>
              </a:spcBef>
              <a:buClr>
                <a:srgbClr val="FFFFFF">
                  <a:lumMod val="65000"/>
                </a:srgbClr>
              </a:buClr>
              <a:buNone/>
              <a:defRPr/>
            </a:pPr>
            <a:r>
              <a:rPr lang="en-US" b="1" dirty="0">
                <a:solidFill>
                  <a:schemeClr val="tx1"/>
                </a:solidFill>
                <a:latin typeface="Arial"/>
              </a:rPr>
              <a:t>After Testing</a:t>
            </a:r>
          </a:p>
          <a:p>
            <a:pPr marL="342900" lvl="0" indent="-342900">
              <a:lnSpc>
                <a:spcPct val="100000"/>
              </a:lnSpc>
              <a:spcBef>
                <a:spcPts val="600"/>
              </a:spcBef>
              <a:buClr>
                <a:srgbClr val="FFFFFF">
                  <a:lumMod val="65000"/>
                </a:srgbClr>
              </a:buClr>
              <a:defRPr/>
            </a:pPr>
            <a:r>
              <a:rPr lang="en-US" dirty="0">
                <a:solidFill>
                  <a:schemeClr val="tx1"/>
                </a:solidFill>
                <a:latin typeface="Arial"/>
              </a:rPr>
              <a:t>Managing non-participation codes </a:t>
            </a:r>
          </a:p>
          <a:p>
            <a:endParaRPr lang="en-US" dirty="0"/>
          </a:p>
        </p:txBody>
      </p:sp>
      <p:sp>
        <p:nvSpPr>
          <p:cNvPr id="4" name="Slide Number Placeholder 3">
            <a:extLst>
              <a:ext uri="{FF2B5EF4-FFF2-40B4-BE49-F238E27FC236}">
                <a16:creationId xmlns:a16="http://schemas.microsoft.com/office/drawing/2014/main" id="{E27D0F23-6F9A-4B63-AD08-FCB792DF1455}"/>
              </a:ext>
            </a:extLst>
          </p:cNvPr>
          <p:cNvSpPr>
            <a:spLocks noGrp="1"/>
          </p:cNvSpPr>
          <p:nvPr>
            <p:ph type="sldNum" sz="quarter" idx="12"/>
          </p:nvPr>
        </p:nvSpPr>
        <p:spPr/>
        <p:txBody>
          <a:bodyPr/>
          <a:lstStyle/>
          <a:p>
            <a:fld id="{C26AAFF7-C4D7-4A72-B8FA-A17532192431}" type="slidenum">
              <a:rPr lang="en-US" smtClean="0"/>
              <a:pPr/>
              <a:t>53</a:t>
            </a:fld>
            <a:endParaRPr lang="en-US" dirty="0"/>
          </a:p>
        </p:txBody>
      </p:sp>
    </p:spTree>
    <p:extLst>
      <p:ext uri="{BB962C8B-B14F-4D97-AF65-F5344CB8AC3E}">
        <p14:creationId xmlns:p14="http://schemas.microsoft.com/office/powerpoint/2010/main" val="4254482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94D8-B42A-48CD-BA88-68FFA66B8C3D}"/>
              </a:ext>
            </a:extLst>
          </p:cNvPr>
          <p:cNvSpPr>
            <a:spLocks noGrp="1"/>
          </p:cNvSpPr>
          <p:nvPr>
            <p:ph type="title"/>
          </p:nvPr>
        </p:nvSpPr>
        <p:spPr/>
        <p:txBody>
          <a:bodyPr/>
          <a:lstStyle/>
          <a:p>
            <a:r>
              <a:rPr lang="en-US" dirty="0"/>
              <a:t>Preparing for Testing</a:t>
            </a:r>
          </a:p>
        </p:txBody>
      </p:sp>
      <p:sp>
        <p:nvSpPr>
          <p:cNvPr id="3" name="Content Placeholder 2">
            <a:extLst>
              <a:ext uri="{FF2B5EF4-FFF2-40B4-BE49-F238E27FC236}">
                <a16:creationId xmlns:a16="http://schemas.microsoft.com/office/drawing/2014/main" id="{F866C0FE-4647-4F25-B087-ABCD322FE96C}"/>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Managing user accounts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student information</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rosters</a:t>
            </a:r>
          </a:p>
        </p:txBody>
      </p:sp>
      <p:sp>
        <p:nvSpPr>
          <p:cNvPr id="4" name="Slide Number Placeholder 3">
            <a:extLst>
              <a:ext uri="{FF2B5EF4-FFF2-40B4-BE49-F238E27FC236}">
                <a16:creationId xmlns:a16="http://schemas.microsoft.com/office/drawing/2014/main" id="{424FCA57-7BE1-46BE-A849-984966992C39}"/>
              </a:ext>
            </a:extLst>
          </p:cNvPr>
          <p:cNvSpPr>
            <a:spLocks noGrp="1"/>
          </p:cNvSpPr>
          <p:nvPr>
            <p:ph type="sldNum" sz="quarter" idx="12"/>
          </p:nvPr>
        </p:nvSpPr>
        <p:spPr/>
        <p:txBody>
          <a:bodyPr/>
          <a:lstStyle/>
          <a:p>
            <a:fld id="{C26AAFF7-C4D7-4A72-B8FA-A17532192431}" type="slidenum">
              <a:rPr lang="en-US" smtClean="0"/>
              <a:pPr/>
              <a:t>54</a:t>
            </a:fld>
            <a:endParaRPr lang="en-US" dirty="0"/>
          </a:p>
        </p:txBody>
      </p:sp>
    </p:spTree>
    <p:extLst>
      <p:ext uri="{BB962C8B-B14F-4D97-AF65-F5344CB8AC3E}">
        <p14:creationId xmlns:p14="http://schemas.microsoft.com/office/powerpoint/2010/main" val="3375655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55</a:t>
            </a:fld>
            <a:endParaRPr lang="en-US" dirty="0"/>
          </a:p>
        </p:txBody>
      </p:sp>
      <p:sp>
        <p:nvSpPr>
          <p:cNvPr id="2" name="Title 1"/>
          <p:cNvSpPr>
            <a:spLocks noGrp="1"/>
          </p:cNvSpPr>
          <p:nvPr>
            <p:ph type="title"/>
          </p:nvPr>
        </p:nvSpPr>
        <p:spPr>
          <a:xfrm>
            <a:off x="434304" y="0"/>
            <a:ext cx="10515600" cy="988601"/>
          </a:xfrm>
        </p:spPr>
        <p:txBody>
          <a:bodyPr/>
          <a:lstStyle/>
          <a:p>
            <a:r>
              <a:rPr lang="en-US" dirty="0"/>
              <a:t>Add Users &amp; Upload Users</a:t>
            </a:r>
          </a:p>
        </p:txBody>
      </p:sp>
      <p:pic>
        <p:nvPicPr>
          <p:cNvPr id="3" name="Picture 2">
            <a:extLst>
              <a:ext uri="{FF2B5EF4-FFF2-40B4-BE49-F238E27FC236}">
                <a16:creationId xmlns:a16="http://schemas.microsoft.com/office/drawing/2014/main" id="{E2150723-5C29-43B6-A829-3A5C1CE572D5}"/>
              </a:ext>
            </a:extLst>
          </p:cNvPr>
          <p:cNvPicPr>
            <a:picLocks noChangeAspect="1"/>
          </p:cNvPicPr>
          <p:nvPr/>
        </p:nvPicPr>
        <p:blipFill>
          <a:blip r:embed="rId3"/>
          <a:stretch>
            <a:fillRect/>
          </a:stretch>
        </p:blipFill>
        <p:spPr>
          <a:xfrm>
            <a:off x="1804518" y="5769728"/>
            <a:ext cx="9050495" cy="724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Down 4">
            <a:extLst>
              <a:ext uri="{FF2B5EF4-FFF2-40B4-BE49-F238E27FC236}">
                <a16:creationId xmlns:a16="http://schemas.microsoft.com/office/drawing/2014/main" id="{36720FCE-0DF0-4D88-B2A0-71D259FF840F}"/>
              </a:ext>
            </a:extLst>
          </p:cNvPr>
          <p:cNvSpPr/>
          <p:nvPr/>
        </p:nvSpPr>
        <p:spPr>
          <a:xfrm rot="1486114">
            <a:off x="10687632" y="5189444"/>
            <a:ext cx="524544" cy="7450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37BDBE4-BE84-44D2-9BB6-BFD6A9DA2CB5}"/>
              </a:ext>
            </a:extLst>
          </p:cNvPr>
          <p:cNvPicPr>
            <a:picLocks noChangeAspect="1"/>
          </p:cNvPicPr>
          <p:nvPr/>
        </p:nvPicPr>
        <p:blipFill>
          <a:blip r:embed="rId4"/>
          <a:stretch>
            <a:fillRect/>
          </a:stretch>
        </p:blipFill>
        <p:spPr>
          <a:xfrm>
            <a:off x="5400731" y="1040257"/>
            <a:ext cx="6230692" cy="252472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916C7DA-AFBE-450B-AF54-304D10AECB55}"/>
              </a:ext>
            </a:extLst>
          </p:cNvPr>
          <p:cNvPicPr>
            <a:picLocks noChangeAspect="1"/>
          </p:cNvPicPr>
          <p:nvPr/>
        </p:nvPicPr>
        <p:blipFill>
          <a:blip r:embed="rId5"/>
          <a:stretch>
            <a:fillRect/>
          </a:stretch>
        </p:blipFill>
        <p:spPr>
          <a:xfrm>
            <a:off x="224074" y="1497863"/>
            <a:ext cx="3160889" cy="396613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823BF986-DC4B-493D-93FF-1EF87C9178AC}"/>
              </a:ext>
            </a:extLst>
          </p:cNvPr>
          <p:cNvSpPr/>
          <p:nvPr/>
        </p:nvSpPr>
        <p:spPr>
          <a:xfrm>
            <a:off x="772961" y="4157750"/>
            <a:ext cx="2313638" cy="426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103184A-12CA-408D-A0ED-60EEC373C8DE}"/>
              </a:ext>
            </a:extLst>
          </p:cNvPr>
          <p:cNvSpPr/>
          <p:nvPr/>
        </p:nvSpPr>
        <p:spPr>
          <a:xfrm>
            <a:off x="772961" y="4874064"/>
            <a:ext cx="2313638" cy="426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918CEEB-A891-9162-C0B0-1735AE5D06B9}"/>
              </a:ext>
            </a:extLst>
          </p:cNvPr>
          <p:cNvPicPr>
            <a:picLocks noChangeAspect="1"/>
          </p:cNvPicPr>
          <p:nvPr/>
        </p:nvPicPr>
        <p:blipFill>
          <a:blip r:embed="rId6"/>
          <a:stretch>
            <a:fillRect/>
          </a:stretch>
        </p:blipFill>
        <p:spPr>
          <a:xfrm>
            <a:off x="4068844" y="2185566"/>
            <a:ext cx="6071140" cy="3376414"/>
          </a:xfrm>
          <a:prstGeom prst="rect">
            <a:avLst/>
          </a:prstGeom>
        </p:spPr>
      </p:pic>
      <p:sp>
        <p:nvSpPr>
          <p:cNvPr id="4" name="Arrow: Down 3">
            <a:extLst>
              <a:ext uri="{FF2B5EF4-FFF2-40B4-BE49-F238E27FC236}">
                <a16:creationId xmlns:a16="http://schemas.microsoft.com/office/drawing/2014/main" id="{D92584B0-4C53-410D-910A-76614F2C8536}"/>
              </a:ext>
            </a:extLst>
          </p:cNvPr>
          <p:cNvSpPr/>
          <p:nvPr/>
        </p:nvSpPr>
        <p:spPr>
          <a:xfrm>
            <a:off x="9347258" y="3193348"/>
            <a:ext cx="524544" cy="25247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9321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56</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Editing, and Exporting Users</a:t>
            </a:r>
          </a:p>
        </p:txBody>
      </p:sp>
      <p:pic>
        <p:nvPicPr>
          <p:cNvPr id="5" name="Picture 4">
            <a:extLst>
              <a:ext uri="{FF2B5EF4-FFF2-40B4-BE49-F238E27FC236}">
                <a16:creationId xmlns:a16="http://schemas.microsoft.com/office/drawing/2014/main" id="{F2E49957-1B2A-4591-A9B1-F2753B78EACB}"/>
              </a:ext>
            </a:extLst>
          </p:cNvPr>
          <p:cNvPicPr>
            <a:picLocks noChangeAspect="1"/>
          </p:cNvPicPr>
          <p:nvPr/>
        </p:nvPicPr>
        <p:blipFill>
          <a:blip r:embed="rId3"/>
          <a:stretch>
            <a:fillRect/>
          </a:stretch>
        </p:blipFill>
        <p:spPr>
          <a:xfrm>
            <a:off x="4125260" y="988601"/>
            <a:ext cx="6817783" cy="295798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BCBD253-D33A-4C50-A52D-193AF786C9E8}"/>
              </a:ext>
            </a:extLst>
          </p:cNvPr>
          <p:cNvPicPr>
            <a:picLocks noChangeAspect="1"/>
          </p:cNvPicPr>
          <p:nvPr/>
        </p:nvPicPr>
        <p:blipFill>
          <a:blip r:embed="rId4"/>
          <a:stretch>
            <a:fillRect/>
          </a:stretch>
        </p:blipFill>
        <p:spPr>
          <a:xfrm>
            <a:off x="434305" y="1748815"/>
            <a:ext cx="2696096" cy="338293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9FE728E-E961-4585-A554-B0F7EB66FF5C}"/>
              </a:ext>
            </a:extLst>
          </p:cNvPr>
          <p:cNvPicPr>
            <a:picLocks noChangeAspect="1"/>
          </p:cNvPicPr>
          <p:nvPr/>
        </p:nvPicPr>
        <p:blipFill>
          <a:blip r:embed="rId5"/>
          <a:stretch>
            <a:fillRect/>
          </a:stretch>
        </p:blipFill>
        <p:spPr>
          <a:xfrm>
            <a:off x="3350969" y="2963391"/>
            <a:ext cx="8366367" cy="312420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F529D7C-4C11-42EC-887C-84AA72F20559}"/>
              </a:ext>
            </a:extLst>
          </p:cNvPr>
          <p:cNvPicPr>
            <a:picLocks noChangeAspect="1"/>
          </p:cNvPicPr>
          <p:nvPr/>
        </p:nvPicPr>
        <p:blipFill>
          <a:blip r:embed="rId6"/>
          <a:stretch>
            <a:fillRect/>
          </a:stretch>
        </p:blipFill>
        <p:spPr>
          <a:xfrm>
            <a:off x="4900890" y="4539426"/>
            <a:ext cx="6665785" cy="197599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0596CD5-46D5-40C1-988B-085FA453C772}"/>
              </a:ext>
            </a:extLst>
          </p:cNvPr>
          <p:cNvSpPr/>
          <p:nvPr/>
        </p:nvSpPr>
        <p:spPr>
          <a:xfrm>
            <a:off x="906808" y="4370994"/>
            <a:ext cx="2036974" cy="308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95993619-DEFE-4CAC-B7BD-F8C2984393EA}"/>
              </a:ext>
            </a:extLst>
          </p:cNvPr>
          <p:cNvSpPr/>
          <p:nvPr/>
        </p:nvSpPr>
        <p:spPr>
          <a:xfrm rot="16200000">
            <a:off x="3054047" y="5452783"/>
            <a:ext cx="524544" cy="7450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18B2F1A5-C7E9-46CC-8E24-2F6784E13487}"/>
              </a:ext>
            </a:extLst>
          </p:cNvPr>
          <p:cNvSpPr/>
          <p:nvPr/>
        </p:nvSpPr>
        <p:spPr>
          <a:xfrm rot="5400000">
            <a:off x="4430049" y="3689413"/>
            <a:ext cx="162838" cy="4968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22CA255F-72AC-4A64-BF02-A6B9D5C8D9E8}"/>
              </a:ext>
            </a:extLst>
          </p:cNvPr>
          <p:cNvSpPr/>
          <p:nvPr/>
        </p:nvSpPr>
        <p:spPr>
          <a:xfrm rot="2379117" flipH="1">
            <a:off x="3729840" y="3152233"/>
            <a:ext cx="166179" cy="3602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046653BB-0C7C-420E-9ADC-5B5A13E39FE9}"/>
              </a:ext>
            </a:extLst>
          </p:cNvPr>
          <p:cNvSpPr/>
          <p:nvPr/>
        </p:nvSpPr>
        <p:spPr>
          <a:xfrm rot="16200000">
            <a:off x="3021127" y="3752229"/>
            <a:ext cx="162838" cy="4968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65363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FE2079-1F13-41F7-B5AD-232BF14BCDA8}"/>
              </a:ext>
            </a:extLst>
          </p:cNvPr>
          <p:cNvPicPr>
            <a:picLocks noChangeAspect="1"/>
          </p:cNvPicPr>
          <p:nvPr/>
        </p:nvPicPr>
        <p:blipFill>
          <a:blip r:embed="rId3"/>
          <a:stretch>
            <a:fillRect/>
          </a:stretch>
        </p:blipFill>
        <p:spPr>
          <a:xfrm>
            <a:off x="461787" y="1081319"/>
            <a:ext cx="2743200" cy="380047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B915C9BE-D733-45EC-ACBB-87005F4A83E1}"/>
              </a:ext>
            </a:extLst>
          </p:cNvPr>
          <p:cNvSpPr>
            <a:spLocks noGrp="1"/>
          </p:cNvSpPr>
          <p:nvPr>
            <p:ph type="title"/>
          </p:nvPr>
        </p:nvSpPr>
        <p:spPr/>
        <p:txBody>
          <a:bodyPr/>
          <a:lstStyle/>
          <a:p>
            <a:r>
              <a:rPr lang="en-US" dirty="0"/>
              <a:t>Add Students</a:t>
            </a:r>
          </a:p>
        </p:txBody>
      </p:sp>
      <p:sp>
        <p:nvSpPr>
          <p:cNvPr id="4" name="Slide Number Placeholder 3">
            <a:extLst>
              <a:ext uri="{FF2B5EF4-FFF2-40B4-BE49-F238E27FC236}">
                <a16:creationId xmlns:a16="http://schemas.microsoft.com/office/drawing/2014/main" id="{07071571-0441-4720-8EAD-47DB47A18D6C}"/>
              </a:ext>
            </a:extLst>
          </p:cNvPr>
          <p:cNvSpPr>
            <a:spLocks noGrp="1"/>
          </p:cNvSpPr>
          <p:nvPr>
            <p:ph type="sldNum" sz="quarter" idx="12"/>
          </p:nvPr>
        </p:nvSpPr>
        <p:spPr/>
        <p:txBody>
          <a:bodyPr/>
          <a:lstStyle/>
          <a:p>
            <a:r>
              <a:rPr lang="en-US" dirty="0"/>
              <a:t>  </a:t>
            </a:r>
            <a:fld id="{C26AAFF7-C4D7-4A72-B8FA-A17532192431}" type="slidenum">
              <a:rPr lang="en-US" smtClean="0"/>
              <a:pPr/>
              <a:t>57</a:t>
            </a:fld>
            <a:endParaRPr lang="en-US" dirty="0"/>
          </a:p>
        </p:txBody>
      </p:sp>
      <p:sp>
        <p:nvSpPr>
          <p:cNvPr id="8" name="Rectangle 7">
            <a:extLst>
              <a:ext uri="{FF2B5EF4-FFF2-40B4-BE49-F238E27FC236}">
                <a16:creationId xmlns:a16="http://schemas.microsoft.com/office/drawing/2014/main" id="{ACB0F6CD-BC82-4A53-BD0C-523C45E95B64}"/>
              </a:ext>
            </a:extLst>
          </p:cNvPr>
          <p:cNvSpPr/>
          <p:nvPr/>
        </p:nvSpPr>
        <p:spPr>
          <a:xfrm flipV="1">
            <a:off x="937740" y="3844288"/>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F88505-3084-41D5-A5B9-46AD93A86F82}"/>
              </a:ext>
            </a:extLst>
          </p:cNvPr>
          <p:cNvPicPr>
            <a:picLocks noChangeAspect="1"/>
          </p:cNvPicPr>
          <p:nvPr/>
        </p:nvPicPr>
        <p:blipFill>
          <a:blip r:embed="rId4"/>
          <a:stretch>
            <a:fillRect/>
          </a:stretch>
        </p:blipFill>
        <p:spPr>
          <a:xfrm>
            <a:off x="4348855" y="1025949"/>
            <a:ext cx="6939464" cy="4806102"/>
          </a:xfrm>
          <a:prstGeom prst="rect">
            <a:avLst/>
          </a:prstGeom>
        </p:spPr>
      </p:pic>
      <p:pic>
        <p:nvPicPr>
          <p:cNvPr id="7" name="Picture 6">
            <a:extLst>
              <a:ext uri="{FF2B5EF4-FFF2-40B4-BE49-F238E27FC236}">
                <a16:creationId xmlns:a16="http://schemas.microsoft.com/office/drawing/2014/main" id="{FB26EAF1-D149-4704-A0CB-DB72DB9BFAB8}"/>
              </a:ext>
            </a:extLst>
          </p:cNvPr>
          <p:cNvPicPr>
            <a:picLocks noChangeAspect="1"/>
          </p:cNvPicPr>
          <p:nvPr/>
        </p:nvPicPr>
        <p:blipFill>
          <a:blip r:embed="rId5"/>
          <a:stretch>
            <a:fillRect/>
          </a:stretch>
        </p:blipFill>
        <p:spPr>
          <a:xfrm>
            <a:off x="2381458" y="4479013"/>
            <a:ext cx="8439823" cy="1839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6580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773B-0C36-48E8-AF41-90E641CD8DA4}"/>
              </a:ext>
            </a:extLst>
          </p:cNvPr>
          <p:cNvSpPr>
            <a:spLocks noGrp="1"/>
          </p:cNvSpPr>
          <p:nvPr>
            <p:ph type="title"/>
          </p:nvPr>
        </p:nvSpPr>
        <p:spPr/>
        <p:txBody>
          <a:bodyPr/>
          <a:lstStyle/>
          <a:p>
            <a:r>
              <a:rPr lang="en-US" dirty="0"/>
              <a:t>Add Students (continued)</a:t>
            </a:r>
          </a:p>
        </p:txBody>
      </p:sp>
      <p:sp>
        <p:nvSpPr>
          <p:cNvPr id="7" name="Slide Number Placeholder 6">
            <a:extLst>
              <a:ext uri="{FF2B5EF4-FFF2-40B4-BE49-F238E27FC236}">
                <a16:creationId xmlns:a16="http://schemas.microsoft.com/office/drawing/2014/main" id="{6C4ADFD1-5468-4FBA-9185-1A25B2D4B6E8}"/>
              </a:ext>
            </a:extLst>
          </p:cNvPr>
          <p:cNvSpPr>
            <a:spLocks noGrp="1"/>
          </p:cNvSpPr>
          <p:nvPr>
            <p:ph type="sldNum" sz="quarter" idx="12"/>
          </p:nvPr>
        </p:nvSpPr>
        <p:spPr/>
        <p:txBody>
          <a:bodyPr/>
          <a:lstStyle/>
          <a:p>
            <a:r>
              <a:rPr lang="en-US" dirty="0"/>
              <a:t> </a:t>
            </a:r>
            <a:fld id="{C26AAFF7-C4D7-4A72-B8FA-A17532192431}" type="slidenum">
              <a:rPr lang="en-US" smtClean="0"/>
              <a:pPr/>
              <a:t>58</a:t>
            </a:fld>
            <a:endParaRPr lang="en-US" dirty="0"/>
          </a:p>
        </p:txBody>
      </p:sp>
      <p:pic>
        <p:nvPicPr>
          <p:cNvPr id="4" name="Picture 3">
            <a:extLst>
              <a:ext uri="{FF2B5EF4-FFF2-40B4-BE49-F238E27FC236}">
                <a16:creationId xmlns:a16="http://schemas.microsoft.com/office/drawing/2014/main" id="{70CCFF82-81EC-4C4C-9CCA-3CDD5622C6CB}"/>
              </a:ext>
            </a:extLst>
          </p:cNvPr>
          <p:cNvPicPr>
            <a:picLocks noChangeAspect="1"/>
          </p:cNvPicPr>
          <p:nvPr/>
        </p:nvPicPr>
        <p:blipFill>
          <a:blip r:embed="rId3"/>
          <a:stretch>
            <a:fillRect/>
          </a:stretch>
        </p:blipFill>
        <p:spPr>
          <a:xfrm>
            <a:off x="9665834" y="2413371"/>
            <a:ext cx="1790700" cy="355282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6562169-A217-4FE3-B9CC-9257EAA27CE7}"/>
              </a:ext>
            </a:extLst>
          </p:cNvPr>
          <p:cNvPicPr>
            <a:picLocks noChangeAspect="1"/>
          </p:cNvPicPr>
          <p:nvPr/>
        </p:nvPicPr>
        <p:blipFill>
          <a:blip r:embed="rId4"/>
          <a:stretch>
            <a:fillRect/>
          </a:stretch>
        </p:blipFill>
        <p:spPr>
          <a:xfrm>
            <a:off x="6823816" y="1281205"/>
            <a:ext cx="2559414" cy="355282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980C306-6E3F-4221-A77F-6739181CB8B3}"/>
              </a:ext>
            </a:extLst>
          </p:cNvPr>
          <p:cNvPicPr>
            <a:picLocks noChangeAspect="1"/>
          </p:cNvPicPr>
          <p:nvPr/>
        </p:nvPicPr>
        <p:blipFill>
          <a:blip r:embed="rId5"/>
          <a:stretch>
            <a:fillRect/>
          </a:stretch>
        </p:blipFill>
        <p:spPr>
          <a:xfrm>
            <a:off x="256664" y="1189797"/>
            <a:ext cx="6466306" cy="4478406"/>
          </a:xfrm>
          <a:prstGeom prst="rect">
            <a:avLst/>
          </a:prstGeom>
        </p:spPr>
      </p:pic>
      <p:sp>
        <p:nvSpPr>
          <p:cNvPr id="10" name="Rectangle 9">
            <a:extLst>
              <a:ext uri="{FF2B5EF4-FFF2-40B4-BE49-F238E27FC236}">
                <a16:creationId xmlns:a16="http://schemas.microsoft.com/office/drawing/2014/main" id="{AFFDF1B3-32C9-4A87-A4AF-E0141CAEB3D2}"/>
              </a:ext>
            </a:extLst>
          </p:cNvPr>
          <p:cNvSpPr/>
          <p:nvPr/>
        </p:nvSpPr>
        <p:spPr>
          <a:xfrm>
            <a:off x="4191000" y="3377846"/>
            <a:ext cx="1358900" cy="331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46847BED-5122-4DE6-BECE-AD99CBB524D4}"/>
              </a:ext>
            </a:extLst>
          </p:cNvPr>
          <p:cNvSpPr/>
          <p:nvPr/>
        </p:nvSpPr>
        <p:spPr>
          <a:xfrm rot="19294008">
            <a:off x="6016924" y="1848684"/>
            <a:ext cx="186656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AB281B3C-909C-4569-B8C0-F01D2C588F1A}"/>
              </a:ext>
            </a:extLst>
          </p:cNvPr>
          <p:cNvSpPr/>
          <p:nvPr/>
        </p:nvSpPr>
        <p:spPr>
          <a:xfrm rot="20976641">
            <a:off x="5633126" y="2994432"/>
            <a:ext cx="407550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DFDA744-1BFD-4327-8BB3-8C56229EE213}"/>
              </a:ext>
            </a:extLst>
          </p:cNvPr>
          <p:cNvSpPr/>
          <p:nvPr/>
        </p:nvSpPr>
        <p:spPr>
          <a:xfrm>
            <a:off x="3783750" y="2752822"/>
            <a:ext cx="2451949" cy="331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1503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59</a:t>
            </a:fld>
            <a:endParaRPr lang="en-US" dirty="0"/>
          </a:p>
        </p:txBody>
      </p:sp>
      <p:sp>
        <p:nvSpPr>
          <p:cNvPr id="8" name="Content Placeholder 10"/>
          <p:cNvSpPr>
            <a:spLocks noGrp="1"/>
          </p:cNvSpPr>
          <p:nvPr>
            <p:ph idx="1"/>
          </p:nvPr>
        </p:nvSpPr>
        <p:spPr>
          <a:xfrm>
            <a:off x="230532" y="1632603"/>
            <a:ext cx="8224699" cy="4945733"/>
          </a:xfrm>
        </p:spPr>
        <p:txBody>
          <a:bodyPr>
            <a:normAutofit/>
          </a:bodyPr>
          <a:lstStyle/>
          <a:p>
            <a:pPr marL="0" indent="0">
              <a:spcBef>
                <a:spcPts val="0"/>
              </a:spcBef>
              <a:buNone/>
            </a:pPr>
            <a:r>
              <a:rPr lang="en-US" sz="1800" b="0" dirty="0">
                <a:solidFill>
                  <a:schemeClr val="tx1"/>
                </a:solidFill>
                <a:latin typeface="Arial" panose="020B0604020202020204" pitchFamily="34" charset="0"/>
                <a:cs typeface="Arial" panose="020B0604020202020204" pitchFamily="34" charset="0"/>
              </a:rPr>
              <a:t>English Language Learners can be designated in TIDE using the </a:t>
            </a:r>
            <a:r>
              <a:rPr lang="en-US" sz="1800" dirty="0">
                <a:solidFill>
                  <a:schemeClr val="tx1"/>
                </a:solidFill>
                <a:latin typeface="Arial" panose="020B0604020202020204" pitchFamily="34" charset="0"/>
                <a:cs typeface="Arial" panose="020B0604020202020204" pitchFamily="34" charset="0"/>
              </a:rPr>
              <a:t>Limited English Proficiency (EL) Categories</a:t>
            </a:r>
            <a:r>
              <a:rPr lang="en-US" sz="1800" b="0" dirty="0">
                <a:solidFill>
                  <a:schemeClr val="tx1"/>
                </a:solidFill>
                <a:latin typeface="Arial" panose="020B0604020202020204" pitchFamily="34" charset="0"/>
                <a:cs typeface="Arial" panose="020B0604020202020204" pitchFamily="34" charset="0"/>
              </a:rPr>
              <a:t> field.</a:t>
            </a:r>
          </a:p>
          <a:p>
            <a:pPr>
              <a:spcBef>
                <a:spcPts val="0"/>
              </a:spcBef>
            </a:pPr>
            <a:endParaRPr lang="en-US" sz="1800" b="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1800" b="0" dirty="0">
                <a:solidFill>
                  <a:schemeClr val="tx1"/>
                </a:solidFill>
                <a:latin typeface="Arial" panose="020B0604020202020204" pitchFamily="34" charset="0"/>
                <a:cs typeface="Arial" panose="020B0604020202020204" pitchFamily="34" charset="0"/>
              </a:rPr>
              <a:t>L1, LE, EW, X1, X2, X3, X4, FL, SO. The codes entered in EL Category should match the data entered into ISEE. Please contact the SDE if you have any questions concerning these values. As a reminder, these fields indicate the following:</a:t>
            </a:r>
          </a:p>
          <a:p>
            <a:pPr marL="0" indent="0">
              <a:spcBef>
                <a:spcPts val="0"/>
              </a:spcBef>
              <a:buNone/>
            </a:pPr>
            <a:endParaRPr lang="en-US" sz="1800" b="0" dirty="0">
              <a:solidFill>
                <a:schemeClr val="tx1"/>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it-IT" sz="1800" b="0" dirty="0">
                <a:latin typeface="Arial" panose="020B0604020202020204" pitchFamily="34" charset="0"/>
                <a:cs typeface="Arial" panose="020B0604020202020204" pitchFamily="34" charset="0"/>
              </a:rPr>
              <a:t>L1: </a:t>
            </a:r>
            <a:r>
              <a:rPr lang="en-US" sz="1800" b="0" dirty="0">
                <a:latin typeface="Arial" panose="020B0604020202020204" pitchFamily="34" charset="0"/>
                <a:cs typeface="Arial" panose="020B0604020202020204" pitchFamily="34" charset="0"/>
              </a:rPr>
              <a:t>Receiving EL Services and new to a US school in the last 12 months</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LE: Continuing EL Services</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EW: English Learner; services waived or refused</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X1: Exited – 1st Year</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X2: Exited – 2nd Year </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X3: Exited – 3rd Year </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X4: Exited – 4th Year</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FL: Was formerly receiving EL services, no longer monitored</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SO: Screened Out </a:t>
            </a:r>
          </a:p>
          <a:p>
            <a:pPr lvl="2">
              <a:spcBef>
                <a:spcPts val="0"/>
              </a:spcBef>
              <a:buFont typeface="Courier New" panose="02070309020205020404" pitchFamily="49" charset="0"/>
              <a:buChar char="o"/>
            </a:pPr>
            <a:endParaRPr lang="en-US" b="0" dirty="0">
              <a:solidFill>
                <a:srgbClr val="3B5978"/>
              </a:solidFill>
              <a:latin typeface="Arial" panose="020B0604020202020204" pitchFamily="34" charset="0"/>
              <a:cs typeface="Arial" panose="020B0604020202020204" pitchFamily="34" charset="0"/>
            </a:endParaRPr>
          </a:p>
          <a:p>
            <a:pPr lvl="2">
              <a:spcBef>
                <a:spcPts val="0"/>
              </a:spcBef>
              <a:buFont typeface="Courier New" panose="02070309020205020404" pitchFamily="49" charset="0"/>
              <a:buChar char="o"/>
            </a:pPr>
            <a:endParaRPr lang="it-IT" dirty="0"/>
          </a:p>
          <a:p>
            <a:endParaRPr lang="en-US" sz="1400" dirty="0"/>
          </a:p>
        </p:txBody>
      </p:sp>
      <p:sp>
        <p:nvSpPr>
          <p:cNvPr id="2" name="Title 1"/>
          <p:cNvSpPr>
            <a:spLocks noGrp="1"/>
          </p:cNvSpPr>
          <p:nvPr>
            <p:ph type="title"/>
          </p:nvPr>
        </p:nvSpPr>
        <p:spPr>
          <a:xfrm>
            <a:off x="434304" y="0"/>
            <a:ext cx="10515600" cy="988601"/>
          </a:xfrm>
        </p:spPr>
        <p:txBody>
          <a:bodyPr>
            <a:normAutofit/>
          </a:bodyPr>
          <a:lstStyle/>
          <a:p>
            <a:r>
              <a:rPr lang="en-US" dirty="0"/>
              <a:t>English Language Learner Designations</a:t>
            </a:r>
          </a:p>
        </p:txBody>
      </p:sp>
      <p:pic>
        <p:nvPicPr>
          <p:cNvPr id="7" name="Picture 6">
            <a:extLst>
              <a:ext uri="{FF2B5EF4-FFF2-40B4-BE49-F238E27FC236}">
                <a16:creationId xmlns:a16="http://schemas.microsoft.com/office/drawing/2014/main" id="{521C53FD-D076-4A84-B0D8-4174D10ED5A7}"/>
              </a:ext>
            </a:extLst>
          </p:cNvPr>
          <p:cNvPicPr>
            <a:picLocks noChangeAspect="1"/>
          </p:cNvPicPr>
          <p:nvPr/>
        </p:nvPicPr>
        <p:blipFill>
          <a:blip r:embed="rId3"/>
          <a:stretch>
            <a:fillRect/>
          </a:stretch>
        </p:blipFill>
        <p:spPr>
          <a:xfrm>
            <a:off x="9067522" y="1544127"/>
            <a:ext cx="1947161" cy="3863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102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7458-E522-4B8C-B3F0-60256B16672F}"/>
              </a:ext>
            </a:extLst>
          </p:cNvPr>
          <p:cNvSpPr>
            <a:spLocks noGrp="1"/>
          </p:cNvSpPr>
          <p:nvPr>
            <p:ph type="title"/>
          </p:nvPr>
        </p:nvSpPr>
        <p:spPr/>
        <p:txBody>
          <a:bodyPr/>
          <a:lstStyle/>
          <a:p>
            <a:r>
              <a:rPr lang="en-US" dirty="0"/>
              <a:t>TIDE Home Page</a:t>
            </a:r>
          </a:p>
        </p:txBody>
      </p:sp>
      <p:sp>
        <p:nvSpPr>
          <p:cNvPr id="7" name="Slide Number Placeholder 6">
            <a:extLst>
              <a:ext uri="{FF2B5EF4-FFF2-40B4-BE49-F238E27FC236}">
                <a16:creationId xmlns:a16="http://schemas.microsoft.com/office/drawing/2014/main" id="{B97D8849-2638-452F-8ED4-2C87C59F8B43}"/>
              </a:ext>
            </a:extLst>
          </p:cNvPr>
          <p:cNvSpPr>
            <a:spLocks noGrp="1"/>
          </p:cNvSpPr>
          <p:nvPr>
            <p:ph type="sldNum" sz="quarter" idx="12"/>
          </p:nvPr>
        </p:nvSpPr>
        <p:spPr/>
        <p:txBody>
          <a:bodyPr/>
          <a:lstStyle/>
          <a:p>
            <a:r>
              <a:rPr lang="en-US" dirty="0"/>
              <a:t> </a:t>
            </a:r>
            <a:fld id="{C26AAFF7-C4D7-4A72-B8FA-A17532192431}" type="slidenum">
              <a:rPr lang="en-US" smtClean="0"/>
              <a:pPr/>
              <a:t>6</a:t>
            </a:fld>
            <a:endParaRPr lang="en-US" dirty="0"/>
          </a:p>
        </p:txBody>
      </p:sp>
      <p:sp>
        <p:nvSpPr>
          <p:cNvPr id="14" name="Rectangle 13">
            <a:extLst>
              <a:ext uri="{FF2B5EF4-FFF2-40B4-BE49-F238E27FC236}">
                <a16:creationId xmlns:a16="http://schemas.microsoft.com/office/drawing/2014/main" id="{8A7454D1-E415-4482-93AA-CBEF6C797938}"/>
              </a:ext>
            </a:extLst>
          </p:cNvPr>
          <p:cNvSpPr/>
          <p:nvPr/>
        </p:nvSpPr>
        <p:spPr>
          <a:xfrm>
            <a:off x="852590" y="1115116"/>
            <a:ext cx="2924574" cy="30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rPr>
              <a:t>Tasks to complete before testing</a:t>
            </a:r>
          </a:p>
        </p:txBody>
      </p:sp>
      <p:sp>
        <p:nvSpPr>
          <p:cNvPr id="15" name="Rectangle 14">
            <a:extLst>
              <a:ext uri="{FF2B5EF4-FFF2-40B4-BE49-F238E27FC236}">
                <a16:creationId xmlns:a16="http://schemas.microsoft.com/office/drawing/2014/main" id="{60E6C53D-D350-4DB7-AD52-0CC97278AD5D}"/>
              </a:ext>
            </a:extLst>
          </p:cNvPr>
          <p:cNvSpPr/>
          <p:nvPr/>
        </p:nvSpPr>
        <p:spPr>
          <a:xfrm>
            <a:off x="4602882" y="1075182"/>
            <a:ext cx="2924574" cy="30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rPr>
              <a:t>Tasks to complete during testing</a:t>
            </a:r>
          </a:p>
        </p:txBody>
      </p:sp>
      <p:sp>
        <p:nvSpPr>
          <p:cNvPr id="17" name="Rectangle 16">
            <a:extLst>
              <a:ext uri="{FF2B5EF4-FFF2-40B4-BE49-F238E27FC236}">
                <a16:creationId xmlns:a16="http://schemas.microsoft.com/office/drawing/2014/main" id="{7417AF43-8472-4D0B-93A8-30ACE296B34B}"/>
              </a:ext>
            </a:extLst>
          </p:cNvPr>
          <p:cNvSpPr/>
          <p:nvPr/>
        </p:nvSpPr>
        <p:spPr>
          <a:xfrm>
            <a:off x="8514957" y="993505"/>
            <a:ext cx="2824453" cy="34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rPr>
              <a:t>Tasks to complete after testing</a:t>
            </a:r>
          </a:p>
        </p:txBody>
      </p:sp>
      <p:pic>
        <p:nvPicPr>
          <p:cNvPr id="8" name="Picture 7" descr="Graphical user interface, application&#10;&#10;Description automatically generated">
            <a:extLst>
              <a:ext uri="{FF2B5EF4-FFF2-40B4-BE49-F238E27FC236}">
                <a16:creationId xmlns:a16="http://schemas.microsoft.com/office/drawing/2014/main" id="{1F9622FC-138A-41B7-B32A-938F3DF5EF8B}"/>
              </a:ext>
            </a:extLst>
          </p:cNvPr>
          <p:cNvPicPr>
            <a:picLocks noChangeAspect="1"/>
          </p:cNvPicPr>
          <p:nvPr/>
        </p:nvPicPr>
        <p:blipFill>
          <a:blip r:embed="rId3"/>
          <a:stretch>
            <a:fillRect/>
          </a:stretch>
        </p:blipFill>
        <p:spPr>
          <a:xfrm>
            <a:off x="401418" y="1759176"/>
            <a:ext cx="11211238" cy="4109811"/>
          </a:xfrm>
          <a:prstGeom prst="rect">
            <a:avLst/>
          </a:prstGeom>
        </p:spPr>
      </p:pic>
    </p:spTree>
    <p:extLst>
      <p:ext uri="{BB962C8B-B14F-4D97-AF65-F5344CB8AC3E}">
        <p14:creationId xmlns:p14="http://schemas.microsoft.com/office/powerpoint/2010/main" val="1966154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ACC65B-3208-4963-B2DC-AE77588BD923}"/>
              </a:ext>
            </a:extLst>
          </p:cNvPr>
          <p:cNvPicPr>
            <a:picLocks noChangeAspect="1"/>
          </p:cNvPicPr>
          <p:nvPr/>
        </p:nvPicPr>
        <p:blipFill>
          <a:blip r:embed="rId3"/>
          <a:stretch>
            <a:fillRect/>
          </a:stretch>
        </p:blipFill>
        <p:spPr>
          <a:xfrm>
            <a:off x="632178" y="1738153"/>
            <a:ext cx="2743200" cy="38004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60</a:t>
            </a:fld>
            <a:endParaRPr lang="en-US" dirty="0"/>
          </a:p>
        </p:txBody>
      </p:sp>
      <p:sp>
        <p:nvSpPr>
          <p:cNvPr id="2" name="Title 1"/>
          <p:cNvSpPr>
            <a:spLocks noGrp="1"/>
          </p:cNvSpPr>
          <p:nvPr>
            <p:ph type="title"/>
          </p:nvPr>
        </p:nvSpPr>
        <p:spPr>
          <a:xfrm>
            <a:off x="434304" y="0"/>
            <a:ext cx="10515600" cy="988601"/>
          </a:xfrm>
        </p:spPr>
        <p:txBody>
          <a:bodyPr/>
          <a:lstStyle/>
          <a:p>
            <a:r>
              <a:rPr lang="en-US" dirty="0"/>
              <a:t>Add Student (continued)</a:t>
            </a:r>
          </a:p>
        </p:txBody>
      </p:sp>
      <p:sp>
        <p:nvSpPr>
          <p:cNvPr id="9" name="Rectangle 8">
            <a:extLst>
              <a:ext uri="{FF2B5EF4-FFF2-40B4-BE49-F238E27FC236}">
                <a16:creationId xmlns:a16="http://schemas.microsoft.com/office/drawing/2014/main" id="{E36D10A1-1EE4-418C-B9B8-0EF04F46C629}"/>
              </a:ext>
            </a:extLst>
          </p:cNvPr>
          <p:cNvSpPr/>
          <p:nvPr/>
        </p:nvSpPr>
        <p:spPr>
          <a:xfrm flipV="1">
            <a:off x="1021972" y="4505462"/>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3382FE4-5EC4-4B7E-9C96-855F0C317ACD}"/>
              </a:ext>
            </a:extLst>
          </p:cNvPr>
          <p:cNvPicPr>
            <a:picLocks noChangeAspect="1"/>
          </p:cNvPicPr>
          <p:nvPr/>
        </p:nvPicPr>
        <p:blipFill>
          <a:blip r:embed="rId4"/>
          <a:stretch>
            <a:fillRect/>
          </a:stretch>
        </p:blipFill>
        <p:spPr>
          <a:xfrm>
            <a:off x="3625901" y="1812491"/>
            <a:ext cx="8159699" cy="3759393"/>
          </a:xfrm>
          <a:prstGeom prst="rect">
            <a:avLst/>
          </a:prstGeom>
        </p:spPr>
      </p:pic>
      <p:sp>
        <p:nvSpPr>
          <p:cNvPr id="7" name="Arrow: Right 6">
            <a:extLst>
              <a:ext uri="{FF2B5EF4-FFF2-40B4-BE49-F238E27FC236}">
                <a16:creationId xmlns:a16="http://schemas.microsoft.com/office/drawing/2014/main" id="{570247DA-5F78-4EC5-942B-EA0422133062}"/>
              </a:ext>
            </a:extLst>
          </p:cNvPr>
          <p:cNvSpPr/>
          <p:nvPr/>
        </p:nvSpPr>
        <p:spPr>
          <a:xfrm rot="10800000">
            <a:off x="5819422" y="1982405"/>
            <a:ext cx="75064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2221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B6C-E01B-4B1A-8029-B0378ED1F550}"/>
              </a:ext>
            </a:extLst>
          </p:cNvPr>
          <p:cNvSpPr>
            <a:spLocks noGrp="1"/>
          </p:cNvSpPr>
          <p:nvPr>
            <p:ph type="title"/>
          </p:nvPr>
        </p:nvSpPr>
        <p:spPr>
          <a:xfrm>
            <a:off x="434305" y="0"/>
            <a:ext cx="9561466" cy="988601"/>
          </a:xfrm>
        </p:spPr>
        <p:txBody>
          <a:bodyPr>
            <a:normAutofit fontScale="90000"/>
          </a:bodyPr>
          <a:lstStyle/>
          <a:p>
            <a:r>
              <a:rPr lang="en-US" dirty="0"/>
              <a:t>Updates to Test Settings and Tools Section</a:t>
            </a:r>
          </a:p>
        </p:txBody>
      </p:sp>
      <p:sp>
        <p:nvSpPr>
          <p:cNvPr id="5" name="Slide Number Placeholder 4">
            <a:extLst>
              <a:ext uri="{FF2B5EF4-FFF2-40B4-BE49-F238E27FC236}">
                <a16:creationId xmlns:a16="http://schemas.microsoft.com/office/drawing/2014/main" id="{DA24D62E-CE61-44CF-A7A7-4757B7F9752F}"/>
              </a:ext>
            </a:extLst>
          </p:cNvPr>
          <p:cNvSpPr>
            <a:spLocks noGrp="1"/>
          </p:cNvSpPr>
          <p:nvPr>
            <p:ph type="sldNum" sz="quarter" idx="12"/>
          </p:nvPr>
        </p:nvSpPr>
        <p:spPr/>
        <p:txBody>
          <a:bodyPr/>
          <a:lstStyle/>
          <a:p>
            <a:r>
              <a:rPr lang="en-US" dirty="0"/>
              <a:t> </a:t>
            </a:r>
            <a:fld id="{C26AAFF7-C4D7-4A72-B8FA-A17532192431}" type="slidenum">
              <a:rPr lang="en-US" smtClean="0"/>
              <a:pPr/>
              <a:t>61</a:t>
            </a:fld>
            <a:endParaRPr lang="en-US" dirty="0"/>
          </a:p>
        </p:txBody>
      </p:sp>
      <p:pic>
        <p:nvPicPr>
          <p:cNvPr id="4" name="Picture 3">
            <a:extLst>
              <a:ext uri="{FF2B5EF4-FFF2-40B4-BE49-F238E27FC236}">
                <a16:creationId xmlns:a16="http://schemas.microsoft.com/office/drawing/2014/main" id="{FF68D745-887B-43C7-8EC2-386AE5D1B20A}"/>
              </a:ext>
            </a:extLst>
          </p:cNvPr>
          <p:cNvPicPr>
            <a:picLocks noChangeAspect="1"/>
          </p:cNvPicPr>
          <p:nvPr/>
        </p:nvPicPr>
        <p:blipFill rotWithShape="1">
          <a:blip r:embed="rId3"/>
          <a:srcRect r="48748"/>
          <a:stretch/>
        </p:blipFill>
        <p:spPr>
          <a:xfrm>
            <a:off x="218139" y="1381814"/>
            <a:ext cx="5877862" cy="4584936"/>
          </a:xfrm>
          <a:prstGeom prst="rect">
            <a:avLst/>
          </a:prstGeom>
        </p:spPr>
      </p:pic>
      <p:pic>
        <p:nvPicPr>
          <p:cNvPr id="9" name="Picture 8">
            <a:extLst>
              <a:ext uri="{FF2B5EF4-FFF2-40B4-BE49-F238E27FC236}">
                <a16:creationId xmlns:a16="http://schemas.microsoft.com/office/drawing/2014/main" id="{1F5E5A32-4553-49BF-8CAA-14993358D4C3}"/>
              </a:ext>
            </a:extLst>
          </p:cNvPr>
          <p:cNvPicPr>
            <a:picLocks noChangeAspect="1"/>
          </p:cNvPicPr>
          <p:nvPr/>
        </p:nvPicPr>
        <p:blipFill rotWithShape="1">
          <a:blip r:embed="rId4"/>
          <a:srcRect r="53249"/>
          <a:stretch/>
        </p:blipFill>
        <p:spPr>
          <a:xfrm>
            <a:off x="6793132" y="1381814"/>
            <a:ext cx="5180729" cy="4584936"/>
          </a:xfrm>
          <a:prstGeom prst="rect">
            <a:avLst/>
          </a:prstGeom>
        </p:spPr>
      </p:pic>
    </p:spTree>
    <p:extLst>
      <p:ext uri="{BB962C8B-B14F-4D97-AF65-F5344CB8AC3E}">
        <p14:creationId xmlns:p14="http://schemas.microsoft.com/office/powerpoint/2010/main" val="3770460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DBA490-D0CB-7D28-7ACD-21156EEDC064}"/>
              </a:ext>
            </a:extLst>
          </p:cNvPr>
          <p:cNvPicPr>
            <a:picLocks noChangeAspect="1"/>
          </p:cNvPicPr>
          <p:nvPr/>
        </p:nvPicPr>
        <p:blipFill>
          <a:blip r:embed="rId3"/>
          <a:stretch>
            <a:fillRect/>
          </a:stretch>
        </p:blipFill>
        <p:spPr>
          <a:xfrm>
            <a:off x="5811744" y="1066206"/>
            <a:ext cx="5953956" cy="704948"/>
          </a:xfrm>
          <a:prstGeom prst="rect">
            <a:avLst/>
          </a:prstGeom>
        </p:spPr>
      </p:pic>
      <p:pic>
        <p:nvPicPr>
          <p:cNvPr id="6" name="Picture 5">
            <a:extLst>
              <a:ext uri="{FF2B5EF4-FFF2-40B4-BE49-F238E27FC236}">
                <a16:creationId xmlns:a16="http://schemas.microsoft.com/office/drawing/2014/main" id="{8E51C18A-6682-B44E-9E14-221791ECBA3C}"/>
              </a:ext>
            </a:extLst>
          </p:cNvPr>
          <p:cNvPicPr>
            <a:picLocks noChangeAspect="1"/>
          </p:cNvPicPr>
          <p:nvPr/>
        </p:nvPicPr>
        <p:blipFill>
          <a:blip r:embed="rId4"/>
          <a:stretch>
            <a:fillRect/>
          </a:stretch>
        </p:blipFill>
        <p:spPr>
          <a:xfrm>
            <a:off x="4808116" y="1765184"/>
            <a:ext cx="3527358" cy="1865604"/>
          </a:xfrm>
          <a:prstGeom prst="rect">
            <a:avLst/>
          </a:prstGeom>
        </p:spPr>
      </p:pic>
      <p:pic>
        <p:nvPicPr>
          <p:cNvPr id="18" name="Picture 17">
            <a:extLst>
              <a:ext uri="{FF2B5EF4-FFF2-40B4-BE49-F238E27FC236}">
                <a16:creationId xmlns:a16="http://schemas.microsoft.com/office/drawing/2014/main" id="{F933981F-3B34-4599-A3A7-3C2C94414022}"/>
              </a:ext>
            </a:extLst>
          </p:cNvPr>
          <p:cNvPicPr>
            <a:picLocks noChangeAspect="1"/>
          </p:cNvPicPr>
          <p:nvPr/>
        </p:nvPicPr>
        <p:blipFill>
          <a:blip r:embed="rId5"/>
          <a:stretch>
            <a:fillRect/>
          </a:stretch>
        </p:blipFill>
        <p:spPr>
          <a:xfrm>
            <a:off x="500537" y="1872781"/>
            <a:ext cx="2743200" cy="38004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62</a:t>
            </a:fld>
            <a:endParaRPr lang="en-US" dirty="0"/>
          </a:p>
        </p:txBody>
      </p:sp>
      <p:sp>
        <p:nvSpPr>
          <p:cNvPr id="9" name="TextBox 8">
            <a:extLst>
              <a:ext uri="{FF2B5EF4-FFF2-40B4-BE49-F238E27FC236}">
                <a16:creationId xmlns:a16="http://schemas.microsoft.com/office/drawing/2014/main" id="{2870CE56-E8E0-4126-85C5-1D00E42B80F9}"/>
              </a:ext>
            </a:extLst>
          </p:cNvPr>
          <p:cNvSpPr txBox="1"/>
          <p:nvPr/>
        </p:nvSpPr>
        <p:spPr>
          <a:xfrm>
            <a:off x="3411339" y="4661660"/>
            <a:ext cx="835436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a:t>If the upload file includes </a:t>
            </a:r>
            <a:r>
              <a:rPr lang="en-US" sz="1600" u="sng" dirty="0"/>
              <a:t>two rows </a:t>
            </a:r>
            <a:r>
              <a:rPr lang="en-US" sz="1600" dirty="0"/>
              <a:t>specifying </a:t>
            </a:r>
            <a:r>
              <a:rPr lang="en-US" sz="1600" i="1" dirty="0"/>
              <a:t>different grades </a:t>
            </a:r>
            <a:r>
              <a:rPr lang="en-US" sz="1600" dirty="0"/>
              <a:t>for the </a:t>
            </a:r>
            <a:r>
              <a:rPr lang="en-US" sz="1600" b="1" dirty="0"/>
              <a:t>same student </a:t>
            </a:r>
            <a:r>
              <a:rPr lang="en-US" sz="1600" dirty="0"/>
              <a:t>and </a:t>
            </a:r>
            <a:r>
              <a:rPr lang="en-US" sz="1600" b="1" dirty="0"/>
              <a:t>subject</a:t>
            </a:r>
            <a:r>
              <a:rPr lang="en-US" sz="1600" dirty="0"/>
              <a:t>, then </a:t>
            </a:r>
            <a:r>
              <a:rPr lang="en-US" sz="1600" dirty="0">
                <a:highlight>
                  <a:srgbClr val="FFFF00"/>
                </a:highlight>
              </a:rPr>
              <a:t>both grades will be set up as interim grades </a:t>
            </a:r>
            <a:r>
              <a:rPr lang="en-US" sz="1600" dirty="0"/>
              <a:t>for the student’s subject.</a:t>
            </a:r>
          </a:p>
          <a:p>
            <a:pPr marL="285750" indent="-285750">
              <a:buFont typeface="Wingdings" panose="05000000000000000000" pitchFamily="2" charset="2"/>
              <a:buChar char="§"/>
            </a:pPr>
            <a:r>
              <a:rPr lang="en-US" sz="1600" dirty="0"/>
              <a:t>If the upload file includes </a:t>
            </a:r>
            <a:r>
              <a:rPr lang="en-US" sz="1600" u="sng" dirty="0"/>
              <a:t>two rows</a:t>
            </a:r>
            <a:r>
              <a:rPr lang="en-US" sz="1600" dirty="0"/>
              <a:t> for the </a:t>
            </a:r>
            <a:r>
              <a:rPr lang="en-US" sz="1600" b="1" dirty="0"/>
              <a:t>same student </a:t>
            </a:r>
            <a:r>
              <a:rPr lang="en-US" sz="1600" dirty="0"/>
              <a:t>and </a:t>
            </a:r>
            <a:r>
              <a:rPr lang="en-US" sz="1600" b="1" dirty="0"/>
              <a:t>subject</a:t>
            </a:r>
            <a:r>
              <a:rPr lang="en-US" sz="1600" dirty="0"/>
              <a:t> and the </a:t>
            </a:r>
            <a:r>
              <a:rPr lang="en-US" sz="1600" i="1" dirty="0"/>
              <a:t>second row has a value “None”</a:t>
            </a:r>
            <a:r>
              <a:rPr lang="en-US" sz="1600" dirty="0"/>
              <a:t>, then </a:t>
            </a:r>
            <a:r>
              <a:rPr lang="en-US" sz="1600" dirty="0">
                <a:highlight>
                  <a:srgbClr val="FFFF00"/>
                </a:highlight>
              </a:rPr>
              <a:t>all interim grades </a:t>
            </a:r>
            <a:r>
              <a:rPr lang="en-US" sz="1600" dirty="0"/>
              <a:t>established for the student’s subject up to that point </a:t>
            </a:r>
            <a:r>
              <a:rPr lang="en-US" sz="1600" dirty="0">
                <a:highlight>
                  <a:srgbClr val="FFFF00"/>
                </a:highlight>
              </a:rPr>
              <a:t>will be removed.</a:t>
            </a:r>
          </a:p>
          <a:p>
            <a:pPr marL="285750" indent="-285750">
              <a:buFont typeface="Wingdings" panose="05000000000000000000" pitchFamily="2" charset="2"/>
              <a:buChar char="§"/>
            </a:pPr>
            <a:r>
              <a:rPr lang="en-US" sz="1600" dirty="0"/>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2" name="Title 1"/>
          <p:cNvSpPr>
            <a:spLocks noGrp="1"/>
          </p:cNvSpPr>
          <p:nvPr>
            <p:ph type="title"/>
          </p:nvPr>
        </p:nvSpPr>
        <p:spPr>
          <a:xfrm>
            <a:off x="434304" y="0"/>
            <a:ext cx="10515600" cy="988601"/>
          </a:xfrm>
        </p:spPr>
        <p:txBody>
          <a:bodyPr>
            <a:noAutofit/>
          </a:bodyPr>
          <a:lstStyle/>
          <a:p>
            <a:r>
              <a:rPr lang="en-US" sz="3600" dirty="0"/>
              <a:t>Upload</a:t>
            </a:r>
            <a:r>
              <a:rPr lang="en-US" dirty="0"/>
              <a:t> Students</a:t>
            </a:r>
            <a:br>
              <a:rPr lang="en-US" dirty="0"/>
            </a:br>
            <a:r>
              <a:rPr lang="en-US" sz="3600" dirty="0"/>
              <a:t>Interim</a:t>
            </a:r>
            <a:r>
              <a:rPr lang="en-US" dirty="0"/>
              <a:t> Testing Grade </a:t>
            </a:r>
          </a:p>
        </p:txBody>
      </p:sp>
      <p:pic>
        <p:nvPicPr>
          <p:cNvPr id="7" name="Picture 6">
            <a:extLst>
              <a:ext uri="{FF2B5EF4-FFF2-40B4-BE49-F238E27FC236}">
                <a16:creationId xmlns:a16="http://schemas.microsoft.com/office/drawing/2014/main" id="{3759E23A-FD85-48A5-BA8F-20A78F5776D6}"/>
              </a:ext>
            </a:extLst>
          </p:cNvPr>
          <p:cNvPicPr>
            <a:picLocks noChangeAspect="1"/>
          </p:cNvPicPr>
          <p:nvPr/>
        </p:nvPicPr>
        <p:blipFill>
          <a:blip r:embed="rId6"/>
          <a:stretch>
            <a:fillRect/>
          </a:stretch>
        </p:blipFill>
        <p:spPr>
          <a:xfrm>
            <a:off x="4426570" y="3865088"/>
            <a:ext cx="6056679" cy="731253"/>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5A80976D-E9BB-4E38-8BE0-E003FB461BE6}"/>
              </a:ext>
            </a:extLst>
          </p:cNvPr>
          <p:cNvSpPr/>
          <p:nvPr/>
        </p:nvSpPr>
        <p:spPr>
          <a:xfrm flipV="1">
            <a:off x="979880" y="4661660"/>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8178063-8780-4259-8D88-9EEEAFE598D9}"/>
              </a:ext>
            </a:extLst>
          </p:cNvPr>
          <p:cNvSpPr/>
          <p:nvPr/>
        </p:nvSpPr>
        <p:spPr>
          <a:xfrm>
            <a:off x="6792237" y="2695203"/>
            <a:ext cx="1059185" cy="4471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DFEA7C2-16FC-4C21-AE8B-65B5793BF928}"/>
              </a:ext>
            </a:extLst>
          </p:cNvPr>
          <p:cNvSpPr/>
          <p:nvPr/>
        </p:nvSpPr>
        <p:spPr>
          <a:xfrm rot="5400000">
            <a:off x="8938035" y="2833909"/>
            <a:ext cx="167582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53D4E170-A1EC-4851-B0DA-372BD25E5774}"/>
              </a:ext>
            </a:extLst>
          </p:cNvPr>
          <p:cNvSpPr/>
          <p:nvPr/>
        </p:nvSpPr>
        <p:spPr>
          <a:xfrm rot="10800000">
            <a:off x="6317445" y="3340554"/>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8725962-A969-4B6C-8D5D-206725C13392}"/>
              </a:ext>
            </a:extLst>
          </p:cNvPr>
          <p:cNvSpPr/>
          <p:nvPr/>
        </p:nvSpPr>
        <p:spPr>
          <a:xfrm>
            <a:off x="9775947" y="1194924"/>
            <a:ext cx="623904" cy="4121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6915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60A37F-BE28-13D9-6EE3-F490993A7727}"/>
              </a:ext>
            </a:extLst>
          </p:cNvPr>
          <p:cNvPicPr>
            <a:picLocks noChangeAspect="1"/>
          </p:cNvPicPr>
          <p:nvPr/>
        </p:nvPicPr>
        <p:blipFill>
          <a:blip r:embed="rId3"/>
          <a:stretch>
            <a:fillRect/>
          </a:stretch>
        </p:blipFill>
        <p:spPr>
          <a:xfrm>
            <a:off x="749400" y="5395168"/>
            <a:ext cx="10877068" cy="453821"/>
          </a:xfrm>
          <a:prstGeom prst="rect">
            <a:avLst/>
          </a:prstGeom>
        </p:spPr>
      </p:pic>
      <p:sp>
        <p:nvSpPr>
          <p:cNvPr id="14" name="Slide Number Placeholder 13"/>
          <p:cNvSpPr>
            <a:spLocks noGrp="1"/>
          </p:cNvSpPr>
          <p:nvPr>
            <p:ph type="sldNum" sz="quarter" idx="12"/>
          </p:nvPr>
        </p:nvSpPr>
        <p:spPr>
          <a:xfrm>
            <a:off x="9232119" y="6420116"/>
            <a:ext cx="2743200" cy="365125"/>
          </a:xfrm>
        </p:spPr>
        <p:txBody>
          <a:bodyPr/>
          <a:lstStyle/>
          <a:p>
            <a:fld id="{C26AAFF7-C4D7-4A72-B8FA-A17532192431}" type="slidenum">
              <a:rPr lang="en-US" smtClean="0"/>
              <a:pPr/>
              <a:t>63</a:t>
            </a:fld>
            <a:endParaRPr lang="en-US" dirty="0"/>
          </a:p>
        </p:txBody>
      </p:sp>
      <p:sp>
        <p:nvSpPr>
          <p:cNvPr id="8" name="TextBox 7"/>
          <p:cNvSpPr txBox="1"/>
          <p:nvPr/>
        </p:nvSpPr>
        <p:spPr>
          <a:xfrm>
            <a:off x="1115336" y="1159319"/>
            <a:ext cx="9978413" cy="44627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District- and School-level users are now able to DELETE student(s) through the </a:t>
            </a:r>
            <a:r>
              <a:rPr lang="en-US" b="1" dirty="0">
                <a:latin typeface="Arial" panose="020B0604020202020204" pitchFamily="34" charset="0"/>
                <a:cs typeface="Arial" panose="020B0604020202020204" pitchFamily="34" charset="0"/>
              </a:rPr>
              <a:t>Upload Students </a:t>
            </a:r>
            <a:r>
              <a:rPr lang="en-US" dirty="0">
                <a:latin typeface="Arial" panose="020B0604020202020204" pitchFamily="34" charset="0"/>
                <a:cs typeface="Arial" panose="020B0604020202020204" pitchFamily="34" charset="0"/>
              </a:rPr>
              <a:t>feature only. The DELETE function is particularly helpful when trying to remove students who should NOT be dual enrolled. It is important to delete students who are no longer enrolled at your district for student privacy laws.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DELETE a student:</a:t>
            </a:r>
          </a:p>
          <a:p>
            <a:pPr marL="342900" indent="-342900">
              <a:buFont typeface="+mj-lt"/>
              <a:buAutoNum type="arabicPeriod"/>
            </a:pPr>
            <a:r>
              <a:rPr lang="en-US" dirty="0">
                <a:latin typeface="Arial" panose="020B0604020202020204" pitchFamily="34" charset="0"/>
                <a:cs typeface="Arial" panose="020B0604020202020204" pitchFamily="34" charset="0"/>
              </a:rPr>
              <a:t>Download the student upload template from the Upload Students page</a:t>
            </a:r>
          </a:p>
          <a:p>
            <a:pPr marL="342900" indent="-342900">
              <a:buFont typeface="+mj-lt"/>
              <a:buAutoNum type="arabicPeriod"/>
            </a:pPr>
            <a:r>
              <a:rPr lang="en-US" dirty="0">
                <a:latin typeface="Arial" panose="020B0604020202020204" pitchFamily="34" charset="0"/>
                <a:cs typeface="Arial" panose="020B0604020202020204" pitchFamily="34" charset="0"/>
              </a:rPr>
              <a:t>Complete all required fields within the template</a:t>
            </a:r>
          </a:p>
          <a:p>
            <a:pPr marL="342900" indent="-342900">
              <a:buFont typeface="+mj-lt"/>
              <a:buAutoNum type="arabicPeriod"/>
            </a:pPr>
            <a:r>
              <a:rPr lang="en-US" dirty="0">
                <a:latin typeface="Arial" panose="020B0604020202020204" pitchFamily="34" charset="0"/>
                <a:cs typeface="Arial" panose="020B0604020202020204" pitchFamily="34" charset="0"/>
              </a:rPr>
              <a:t>Enter “Y” in the “DeleteStudent” column. This field will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accept “Yes” as a value.</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deleting a record of a student who has been dual-enrolled, only the selected record will be deleted. For example, if a student is enrolled in School A and School B and you delete the student’s record for School A, the student’s record for School B will not be deleted. If you do not wish to DELETE a student, this field should be left blank.</a:t>
            </a:r>
          </a:p>
          <a:p>
            <a:endParaRPr lang="en-US" sz="1600" dirty="0">
              <a:solidFill>
                <a:srgbClr val="3B5978"/>
              </a:solidFill>
            </a:endParaRPr>
          </a:p>
          <a:p>
            <a:endParaRPr lang="en-US" sz="1600" dirty="0">
              <a:solidFill>
                <a:srgbClr val="3B5978"/>
              </a:solidFill>
            </a:endParaRPr>
          </a:p>
        </p:txBody>
      </p:sp>
      <p:sp>
        <p:nvSpPr>
          <p:cNvPr id="2" name="Title 1"/>
          <p:cNvSpPr>
            <a:spLocks noGrp="1"/>
          </p:cNvSpPr>
          <p:nvPr>
            <p:ph type="title"/>
          </p:nvPr>
        </p:nvSpPr>
        <p:spPr>
          <a:xfrm>
            <a:off x="434304" y="0"/>
            <a:ext cx="10515600" cy="988601"/>
          </a:xfrm>
        </p:spPr>
        <p:txBody>
          <a:bodyPr/>
          <a:lstStyle/>
          <a:p>
            <a:r>
              <a:rPr lang="en-US" dirty="0"/>
              <a:t>Deleting Students</a:t>
            </a:r>
          </a:p>
        </p:txBody>
      </p:sp>
      <p:sp>
        <p:nvSpPr>
          <p:cNvPr id="9" name="Oval 8">
            <a:extLst>
              <a:ext uri="{FF2B5EF4-FFF2-40B4-BE49-F238E27FC236}">
                <a16:creationId xmlns:a16="http://schemas.microsoft.com/office/drawing/2014/main" id="{0F4D27E9-63D1-406C-A9FF-B167A19F6807}"/>
              </a:ext>
            </a:extLst>
          </p:cNvPr>
          <p:cNvSpPr/>
          <p:nvPr/>
        </p:nvSpPr>
        <p:spPr>
          <a:xfrm>
            <a:off x="10400100" y="5324832"/>
            <a:ext cx="1353128" cy="6321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0794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06F0FE-A2A9-4BC5-A913-B278CEE5F2A7}"/>
              </a:ext>
            </a:extLst>
          </p:cNvPr>
          <p:cNvPicPr>
            <a:picLocks noChangeAspect="1"/>
          </p:cNvPicPr>
          <p:nvPr/>
        </p:nvPicPr>
        <p:blipFill>
          <a:blip r:embed="rId3"/>
          <a:stretch>
            <a:fillRect/>
          </a:stretch>
        </p:blipFill>
        <p:spPr>
          <a:xfrm>
            <a:off x="434304" y="2083401"/>
            <a:ext cx="2743200" cy="38004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64</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Viewing, Editing, and Exporting</a:t>
            </a:r>
            <a:br>
              <a:rPr lang="en-US" dirty="0"/>
            </a:br>
            <a:r>
              <a:rPr lang="en-US" dirty="0"/>
              <a:t>Students</a:t>
            </a:r>
          </a:p>
        </p:txBody>
      </p:sp>
      <p:pic>
        <p:nvPicPr>
          <p:cNvPr id="3" name="Picture 2">
            <a:extLst>
              <a:ext uri="{FF2B5EF4-FFF2-40B4-BE49-F238E27FC236}">
                <a16:creationId xmlns:a16="http://schemas.microsoft.com/office/drawing/2014/main" id="{E83818B3-F749-48C7-B055-8542F98EE0DE}"/>
              </a:ext>
            </a:extLst>
          </p:cNvPr>
          <p:cNvPicPr>
            <a:picLocks noChangeAspect="1"/>
          </p:cNvPicPr>
          <p:nvPr/>
        </p:nvPicPr>
        <p:blipFill>
          <a:blip r:embed="rId4"/>
          <a:stretch>
            <a:fillRect/>
          </a:stretch>
        </p:blipFill>
        <p:spPr>
          <a:xfrm>
            <a:off x="3898422" y="1079827"/>
            <a:ext cx="7337414" cy="549850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7A21E1A-0280-4C93-9D2D-791D73ECC415}"/>
              </a:ext>
            </a:extLst>
          </p:cNvPr>
          <p:cNvSpPr/>
          <p:nvPr/>
        </p:nvSpPr>
        <p:spPr>
          <a:xfrm>
            <a:off x="956164" y="5461055"/>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AE72ACD-8D48-4BB3-B87E-4DA46AF7C3E3}"/>
              </a:ext>
            </a:extLst>
          </p:cNvPr>
          <p:cNvSpPr/>
          <p:nvPr/>
        </p:nvSpPr>
        <p:spPr>
          <a:xfrm>
            <a:off x="4111409" y="2992577"/>
            <a:ext cx="1420147"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A8197E-2A23-4C8C-99DC-518F4880CDD6}"/>
              </a:ext>
            </a:extLst>
          </p:cNvPr>
          <p:cNvSpPr/>
          <p:nvPr/>
        </p:nvSpPr>
        <p:spPr>
          <a:xfrm rot="10800000">
            <a:off x="8147616" y="620822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2965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EE90F7-2870-DC6F-9B35-C06578D6D196}"/>
              </a:ext>
            </a:extLst>
          </p:cNvPr>
          <p:cNvPicPr>
            <a:picLocks noChangeAspect="1"/>
          </p:cNvPicPr>
          <p:nvPr/>
        </p:nvPicPr>
        <p:blipFill>
          <a:blip r:embed="rId3"/>
          <a:stretch>
            <a:fillRect/>
          </a:stretch>
        </p:blipFill>
        <p:spPr>
          <a:xfrm>
            <a:off x="4161251" y="1770171"/>
            <a:ext cx="7619804" cy="4508013"/>
          </a:xfrm>
          <a:prstGeom prst="rect">
            <a:avLst/>
          </a:prstGeom>
        </p:spPr>
      </p:pic>
      <p:pic>
        <p:nvPicPr>
          <p:cNvPr id="7" name="Picture 6">
            <a:extLst>
              <a:ext uri="{FF2B5EF4-FFF2-40B4-BE49-F238E27FC236}">
                <a16:creationId xmlns:a16="http://schemas.microsoft.com/office/drawing/2014/main" id="{FBB8A7A6-9BFF-4354-8811-B7576E9BE4D8}"/>
              </a:ext>
            </a:extLst>
          </p:cNvPr>
          <p:cNvPicPr>
            <a:picLocks noChangeAspect="1"/>
          </p:cNvPicPr>
          <p:nvPr/>
        </p:nvPicPr>
        <p:blipFill>
          <a:blip r:embed="rId4"/>
          <a:stretch>
            <a:fillRect/>
          </a:stretch>
        </p:blipFill>
        <p:spPr>
          <a:xfrm>
            <a:off x="6780077" y="2644564"/>
            <a:ext cx="4887007" cy="2476846"/>
          </a:xfrm>
          <a:prstGeom prst="rect">
            <a:avLst/>
          </a:prstGeom>
        </p:spPr>
      </p:pic>
      <p:pic>
        <p:nvPicPr>
          <p:cNvPr id="13" name="Picture 12">
            <a:extLst>
              <a:ext uri="{FF2B5EF4-FFF2-40B4-BE49-F238E27FC236}">
                <a16:creationId xmlns:a16="http://schemas.microsoft.com/office/drawing/2014/main" id="{AE2A4476-4089-4A2C-9694-F27D5C7760F1}"/>
              </a:ext>
            </a:extLst>
          </p:cNvPr>
          <p:cNvPicPr>
            <a:picLocks noChangeAspect="1"/>
          </p:cNvPicPr>
          <p:nvPr/>
        </p:nvPicPr>
        <p:blipFill>
          <a:blip r:embed="rId5"/>
          <a:stretch>
            <a:fillRect/>
          </a:stretch>
        </p:blipFill>
        <p:spPr>
          <a:xfrm>
            <a:off x="410945" y="2285878"/>
            <a:ext cx="2743200" cy="38004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65</a:t>
            </a:fld>
            <a:endParaRPr lang="en-US" dirty="0"/>
          </a:p>
        </p:txBody>
      </p:sp>
      <p:sp>
        <p:nvSpPr>
          <p:cNvPr id="2" name="Title 1"/>
          <p:cNvSpPr>
            <a:spLocks noGrp="1"/>
          </p:cNvSpPr>
          <p:nvPr>
            <p:ph type="title"/>
          </p:nvPr>
        </p:nvSpPr>
        <p:spPr>
          <a:xfrm>
            <a:off x="434304" y="0"/>
            <a:ext cx="10515600" cy="988601"/>
          </a:xfrm>
        </p:spPr>
        <p:txBody>
          <a:bodyPr/>
          <a:lstStyle/>
          <a:p>
            <a:r>
              <a:rPr lang="en-US" dirty="0"/>
              <a:t>Searching for Students</a:t>
            </a:r>
          </a:p>
        </p:txBody>
      </p:sp>
      <p:sp>
        <p:nvSpPr>
          <p:cNvPr id="6" name="Rectangle 5">
            <a:extLst>
              <a:ext uri="{FF2B5EF4-FFF2-40B4-BE49-F238E27FC236}">
                <a16:creationId xmlns:a16="http://schemas.microsoft.com/office/drawing/2014/main" id="{524EE72F-65FF-42E8-8BAB-78E6EE17443B}"/>
              </a:ext>
            </a:extLst>
          </p:cNvPr>
          <p:cNvSpPr/>
          <p:nvPr/>
        </p:nvSpPr>
        <p:spPr>
          <a:xfrm>
            <a:off x="973272" y="5693261"/>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82BD60-3734-4E16-A520-5EAAE54B7DDC}"/>
              </a:ext>
            </a:extLst>
          </p:cNvPr>
          <p:cNvSpPr/>
          <p:nvPr/>
        </p:nvSpPr>
        <p:spPr>
          <a:xfrm>
            <a:off x="4052711" y="3015878"/>
            <a:ext cx="1828800" cy="517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355F59-720F-40D3-8808-17B759E49F5C}"/>
              </a:ext>
            </a:extLst>
          </p:cNvPr>
          <p:cNvSpPr/>
          <p:nvPr/>
        </p:nvSpPr>
        <p:spPr>
          <a:xfrm>
            <a:off x="7069873" y="4471640"/>
            <a:ext cx="4233409" cy="4908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5A8A2A0-CFCF-4FE6-B958-C5252CF43C2A}"/>
              </a:ext>
            </a:extLst>
          </p:cNvPr>
          <p:cNvSpPr/>
          <p:nvPr/>
        </p:nvSpPr>
        <p:spPr>
          <a:xfrm>
            <a:off x="3339355" y="257658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78CD672-AEFF-4FB5-ABEE-4B268FCD3EE7}"/>
              </a:ext>
            </a:extLst>
          </p:cNvPr>
          <p:cNvSpPr/>
          <p:nvPr/>
        </p:nvSpPr>
        <p:spPr>
          <a:xfrm>
            <a:off x="3511864" y="512141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1600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8C34AD-0880-45C2-A747-9AC90BB7898D}"/>
              </a:ext>
            </a:extLst>
          </p:cNvPr>
          <p:cNvPicPr>
            <a:picLocks noChangeAspect="1"/>
          </p:cNvPicPr>
          <p:nvPr/>
        </p:nvPicPr>
        <p:blipFill>
          <a:blip r:embed="rId3"/>
          <a:stretch>
            <a:fillRect/>
          </a:stretch>
        </p:blipFill>
        <p:spPr>
          <a:xfrm>
            <a:off x="3722822" y="1193723"/>
            <a:ext cx="7825316" cy="447055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D47E985-044E-CB87-6993-87A7FEC17952}"/>
              </a:ext>
            </a:extLst>
          </p:cNvPr>
          <p:cNvPicPr>
            <a:picLocks noChangeAspect="1"/>
          </p:cNvPicPr>
          <p:nvPr/>
        </p:nvPicPr>
        <p:blipFill>
          <a:blip r:embed="rId4"/>
          <a:stretch>
            <a:fillRect/>
          </a:stretch>
        </p:blipFill>
        <p:spPr>
          <a:xfrm>
            <a:off x="349369" y="4492153"/>
            <a:ext cx="4229544" cy="2268745"/>
          </a:xfrm>
          <a:prstGeom prst="rect">
            <a:avLst/>
          </a:prstGeom>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66</a:t>
            </a:fld>
            <a:endParaRPr lang="en-US" dirty="0"/>
          </a:p>
        </p:txBody>
      </p:sp>
      <p:sp>
        <p:nvSpPr>
          <p:cNvPr id="2" name="Title 1"/>
          <p:cNvSpPr>
            <a:spLocks noGrp="1"/>
          </p:cNvSpPr>
          <p:nvPr>
            <p:ph type="title"/>
          </p:nvPr>
        </p:nvSpPr>
        <p:spPr>
          <a:xfrm>
            <a:off x="434304" y="0"/>
            <a:ext cx="10515600" cy="988601"/>
          </a:xfrm>
        </p:spPr>
        <p:txBody>
          <a:bodyPr/>
          <a:lstStyle/>
          <a:p>
            <a:r>
              <a:rPr lang="en-US" dirty="0"/>
              <a:t>Test Settings and Tools</a:t>
            </a:r>
          </a:p>
        </p:txBody>
      </p:sp>
      <p:pic>
        <p:nvPicPr>
          <p:cNvPr id="3" name="Picture 2">
            <a:extLst>
              <a:ext uri="{FF2B5EF4-FFF2-40B4-BE49-F238E27FC236}">
                <a16:creationId xmlns:a16="http://schemas.microsoft.com/office/drawing/2014/main" id="{84A6F6B0-43FB-4E78-BD6F-7DDB47BF9785}"/>
              </a:ext>
            </a:extLst>
          </p:cNvPr>
          <p:cNvPicPr>
            <a:picLocks noChangeAspect="1"/>
          </p:cNvPicPr>
          <p:nvPr/>
        </p:nvPicPr>
        <p:blipFill>
          <a:blip r:embed="rId5"/>
          <a:stretch>
            <a:fillRect/>
          </a:stretch>
        </p:blipFill>
        <p:spPr>
          <a:xfrm>
            <a:off x="275696" y="2145065"/>
            <a:ext cx="3038475" cy="119062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73186B2-779F-4A11-8B75-DD65042CB6AB}"/>
              </a:ext>
            </a:extLst>
          </p:cNvPr>
          <p:cNvSpPr/>
          <p:nvPr/>
        </p:nvSpPr>
        <p:spPr>
          <a:xfrm>
            <a:off x="871496" y="2578430"/>
            <a:ext cx="2255526" cy="7572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90C3DC-D96F-4A54-93DD-A372F9F2276F}"/>
              </a:ext>
            </a:extLst>
          </p:cNvPr>
          <p:cNvSpPr/>
          <p:nvPr/>
        </p:nvSpPr>
        <p:spPr>
          <a:xfrm>
            <a:off x="3862564" y="2740377"/>
            <a:ext cx="1183569" cy="273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0AC314B8-269F-4263-96BE-8D0F23FF5353}"/>
              </a:ext>
            </a:extLst>
          </p:cNvPr>
          <p:cNvSpPr/>
          <p:nvPr/>
        </p:nvSpPr>
        <p:spPr>
          <a:xfrm rot="10800000">
            <a:off x="8140735" y="528917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1E35A8B-3D3C-4A0F-AB0E-42AC6EE0E93D}"/>
              </a:ext>
            </a:extLst>
          </p:cNvPr>
          <p:cNvSpPr/>
          <p:nvPr/>
        </p:nvSpPr>
        <p:spPr>
          <a:xfrm rot="10800000">
            <a:off x="4110200" y="5683856"/>
            <a:ext cx="468713" cy="3710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982D4D28-632C-41C2-B2DB-310508A9220E}"/>
              </a:ext>
            </a:extLst>
          </p:cNvPr>
          <p:cNvSpPr/>
          <p:nvPr/>
        </p:nvSpPr>
        <p:spPr>
          <a:xfrm>
            <a:off x="871496" y="6334992"/>
            <a:ext cx="479867" cy="3438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8966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screenshot of a computer&#10;&#10;Description automatically generated">
            <a:extLst>
              <a:ext uri="{FF2B5EF4-FFF2-40B4-BE49-F238E27FC236}">
                <a16:creationId xmlns:a16="http://schemas.microsoft.com/office/drawing/2014/main" id="{83E7AFEA-CCEC-D417-F420-95871CB0A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203" y="2359709"/>
            <a:ext cx="7499684" cy="37524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9" name="Picture 18" descr="A screenshot of a computer&#10;&#10;Description automatically generated">
            <a:extLst>
              <a:ext uri="{FF2B5EF4-FFF2-40B4-BE49-F238E27FC236}">
                <a16:creationId xmlns:a16="http://schemas.microsoft.com/office/drawing/2014/main" id="{184219E7-8CCB-C567-BBF1-9E412DDF5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975" y="865400"/>
            <a:ext cx="4580140" cy="14008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Add Rosters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0097E58F-421F-407E-9F9C-F80EA95DAEBA}"/>
              </a:ext>
            </a:extLst>
          </p:cNvPr>
          <p:cNvGrpSpPr/>
          <p:nvPr/>
        </p:nvGrpSpPr>
        <p:grpSpPr>
          <a:xfrm>
            <a:off x="408466" y="1027906"/>
            <a:ext cx="3231588" cy="4866617"/>
            <a:chOff x="226474" y="877967"/>
            <a:chExt cx="3231588" cy="4866617"/>
          </a:xfrm>
        </p:grpSpPr>
        <p:pic>
          <p:nvPicPr>
            <p:cNvPr id="7" name="Picture 6">
              <a:extLst>
                <a:ext uri="{FF2B5EF4-FFF2-40B4-BE49-F238E27FC236}">
                  <a16:creationId xmlns:a16="http://schemas.microsoft.com/office/drawing/2014/main" id="{58B867A3-2A81-4123-BC72-8CAADD8C14AD}"/>
                </a:ext>
              </a:extLst>
            </p:cNvPr>
            <p:cNvPicPr>
              <a:picLocks noChangeAspect="1"/>
            </p:cNvPicPr>
            <p:nvPr/>
          </p:nvPicPr>
          <p:blipFill rotWithShape="1">
            <a:blip r:embed="rId6"/>
            <a:srcRect l="880" t="884" r="1246" b="1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9FA347F-D3C9-4DDC-8656-277B6614185E}"/>
                </a:ext>
              </a:extLst>
            </p:cNvPr>
            <p:cNvSpPr/>
            <p:nvPr/>
          </p:nvSpPr>
          <p:spPr>
            <a:xfrm>
              <a:off x="581025" y="4217096"/>
              <a:ext cx="2705100" cy="250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own Arrow 9">
            <a:extLst>
              <a:ext uri="{FF2B5EF4-FFF2-40B4-BE49-F238E27FC236}">
                <a16:creationId xmlns:a16="http://schemas.microsoft.com/office/drawing/2014/main" id="{4063A527-1521-22B7-0474-1436B6E89B4B}"/>
              </a:ext>
            </a:extLst>
          </p:cNvPr>
          <p:cNvSpPr>
            <a:spLocks noChangeAspect="1"/>
          </p:cNvSpPr>
          <p:nvPr/>
        </p:nvSpPr>
        <p:spPr>
          <a:xfrm rot="16200000">
            <a:off x="196393" y="4105953"/>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D4E3C27-4FFA-EAD5-DDCD-54A2541A2C4F}"/>
              </a:ext>
            </a:extLst>
          </p:cNvPr>
          <p:cNvSpPr/>
          <p:nvPr/>
        </p:nvSpPr>
        <p:spPr>
          <a:xfrm>
            <a:off x="4138606" y="3124159"/>
            <a:ext cx="1096369" cy="1946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0E210A-0547-ED6F-6338-86847367B046}"/>
              </a:ext>
            </a:extLst>
          </p:cNvPr>
          <p:cNvSpPr/>
          <p:nvPr/>
        </p:nvSpPr>
        <p:spPr>
          <a:xfrm>
            <a:off x="7805045" y="3116647"/>
            <a:ext cx="700781" cy="1694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9">
            <a:extLst>
              <a:ext uri="{FF2B5EF4-FFF2-40B4-BE49-F238E27FC236}">
                <a16:creationId xmlns:a16="http://schemas.microsoft.com/office/drawing/2014/main" id="{F802857F-844E-6ADE-6925-0D1477C23455}"/>
              </a:ext>
            </a:extLst>
          </p:cNvPr>
          <p:cNvSpPr>
            <a:spLocks noChangeAspect="1"/>
          </p:cNvSpPr>
          <p:nvPr/>
        </p:nvSpPr>
        <p:spPr>
          <a:xfrm rot="5400000">
            <a:off x="8180094" y="1866500"/>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a:extLst>
              <a:ext uri="{FF2B5EF4-FFF2-40B4-BE49-F238E27FC236}">
                <a16:creationId xmlns:a16="http://schemas.microsoft.com/office/drawing/2014/main" id="{AA79B44A-C014-E4E9-0CB6-3FB046968249}"/>
              </a:ext>
            </a:extLst>
          </p:cNvPr>
          <p:cNvSpPr>
            <a:spLocks noChangeAspect="1"/>
          </p:cNvSpPr>
          <p:nvPr/>
        </p:nvSpPr>
        <p:spPr>
          <a:xfrm rot="16200000">
            <a:off x="3739918" y="3856274"/>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68099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7DBF4A3E-C339-BACD-4774-E257F0A20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631" y="1384855"/>
            <a:ext cx="7982404" cy="38528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222A4F5C-629B-45C2-ACEE-E1BD6E907338}"/>
              </a:ext>
            </a:extLst>
          </p:cNvPr>
          <p:cNvGrpSpPr/>
          <p:nvPr/>
        </p:nvGrpSpPr>
        <p:grpSpPr>
          <a:xfrm>
            <a:off x="7791834" y="2181283"/>
            <a:ext cx="2428491" cy="2982266"/>
            <a:chOff x="4820034" y="1372172"/>
            <a:chExt cx="2428491" cy="2982266"/>
          </a:xfrm>
        </p:grpSpPr>
        <p:sp>
          <p:nvSpPr>
            <p:cNvPr id="18" name="Rectangle 17">
              <a:extLst>
                <a:ext uri="{FF2B5EF4-FFF2-40B4-BE49-F238E27FC236}">
                  <a16:creationId xmlns:a16="http://schemas.microsoft.com/office/drawing/2014/main" id="{2EA6AEDB-91AB-4FB4-839C-678E05B4BFF8}"/>
                </a:ext>
              </a:extLst>
            </p:cNvPr>
            <p:cNvSpPr/>
            <p:nvPr/>
          </p:nvSpPr>
          <p:spPr>
            <a:xfrm>
              <a:off x="4820034" y="1372172"/>
              <a:ext cx="2066542" cy="6000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3685B63-7752-4804-B932-EF9421B1E54F}"/>
                </a:ext>
              </a:extLst>
            </p:cNvPr>
            <p:cNvSpPr/>
            <p:nvPr/>
          </p:nvSpPr>
          <p:spPr>
            <a:xfrm>
              <a:off x="6172200" y="4074165"/>
              <a:ext cx="1076325" cy="2802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89" name="Title 1"/>
          <p:cNvSpPr>
            <a:spLocks noGrp="1"/>
          </p:cNvSpPr>
          <p:nvPr>
            <p:ph type="title"/>
          </p:nvPr>
        </p:nvSpPr>
        <p:spPr/>
        <p:txBody>
          <a:bodyPr/>
          <a:lstStyle/>
          <a:p>
            <a:r>
              <a:rPr lang="en-US" dirty="0">
                <a:ea typeface="ＭＳ Ｐゴシック" charset="-128"/>
              </a:rPr>
              <a:t>Add Rosters One at a Time, continued</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3" name="Group 2">
            <a:extLst>
              <a:ext uri="{FF2B5EF4-FFF2-40B4-BE49-F238E27FC236}">
                <a16:creationId xmlns:a16="http://schemas.microsoft.com/office/drawing/2014/main" id="{90CE2F80-074C-4974-A471-D25CA5422DC9}"/>
              </a:ext>
            </a:extLst>
          </p:cNvPr>
          <p:cNvGrpSpPr/>
          <p:nvPr/>
        </p:nvGrpSpPr>
        <p:grpSpPr>
          <a:xfrm>
            <a:off x="226474" y="877967"/>
            <a:ext cx="3231588" cy="4866617"/>
            <a:chOff x="226474" y="877967"/>
            <a:chExt cx="3231588" cy="4866617"/>
          </a:xfrm>
        </p:grpSpPr>
        <p:pic>
          <p:nvPicPr>
            <p:cNvPr id="7" name="Picture 6">
              <a:extLst>
                <a:ext uri="{FF2B5EF4-FFF2-40B4-BE49-F238E27FC236}">
                  <a16:creationId xmlns:a16="http://schemas.microsoft.com/office/drawing/2014/main" id="{58B867A3-2A81-4123-BC72-8CAADD8C14AD}"/>
                </a:ext>
              </a:extLst>
            </p:cNvPr>
            <p:cNvPicPr>
              <a:picLocks noChangeAspect="1"/>
            </p:cNvPicPr>
            <p:nvPr/>
          </p:nvPicPr>
          <p:blipFill rotWithShape="1">
            <a:blip r:embed="rId5"/>
            <a:srcRect l="880" t="884" r="1246" b="1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9FA347F-D3C9-4DDC-8656-277B6614185E}"/>
                </a:ext>
              </a:extLst>
            </p:cNvPr>
            <p:cNvSpPr/>
            <p:nvPr/>
          </p:nvSpPr>
          <p:spPr>
            <a:xfrm>
              <a:off x="561975" y="4217096"/>
              <a:ext cx="2762250" cy="250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Down Arrow 9">
            <a:extLst>
              <a:ext uri="{FF2B5EF4-FFF2-40B4-BE49-F238E27FC236}">
                <a16:creationId xmlns:a16="http://schemas.microsoft.com/office/drawing/2014/main" id="{CD2D5D8C-7947-43BD-AFF7-57CC11FD4DD6}"/>
              </a:ext>
            </a:extLst>
          </p:cNvPr>
          <p:cNvSpPr>
            <a:spLocks noChangeAspect="1"/>
          </p:cNvSpPr>
          <p:nvPr/>
        </p:nvSpPr>
        <p:spPr>
          <a:xfrm rot="16200000">
            <a:off x="166471" y="4124150"/>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9">
            <a:extLst>
              <a:ext uri="{FF2B5EF4-FFF2-40B4-BE49-F238E27FC236}">
                <a16:creationId xmlns:a16="http://schemas.microsoft.com/office/drawing/2014/main" id="{FA95303C-8E23-BF06-8CA1-20C3E3B9BF4C}"/>
              </a:ext>
            </a:extLst>
          </p:cNvPr>
          <p:cNvSpPr>
            <a:spLocks noChangeAspect="1"/>
          </p:cNvSpPr>
          <p:nvPr/>
        </p:nvSpPr>
        <p:spPr>
          <a:xfrm rot="10800000">
            <a:off x="7835675" y="4143616"/>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9">
            <a:extLst>
              <a:ext uri="{FF2B5EF4-FFF2-40B4-BE49-F238E27FC236}">
                <a16:creationId xmlns:a16="http://schemas.microsoft.com/office/drawing/2014/main" id="{4A57C356-307E-287F-84C3-9A9E1C4FE067}"/>
              </a:ext>
            </a:extLst>
          </p:cNvPr>
          <p:cNvSpPr>
            <a:spLocks noChangeAspect="1"/>
          </p:cNvSpPr>
          <p:nvPr/>
        </p:nvSpPr>
        <p:spPr>
          <a:xfrm rot="10800000">
            <a:off x="7257835" y="4867517"/>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69570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24683-8DEB-159F-C05E-474C3B81A2E0}"/>
              </a:ext>
            </a:extLst>
          </p:cNvPr>
          <p:cNvSpPr>
            <a:spLocks noGrp="1"/>
          </p:cNvSpPr>
          <p:nvPr>
            <p:ph type="title"/>
          </p:nvPr>
        </p:nvSpPr>
        <p:spPr/>
        <p:txBody>
          <a:bodyPr/>
          <a:lstStyle/>
          <a:p>
            <a:r>
              <a:rPr lang="en-US" dirty="0"/>
              <a:t>Add Rosters One at a Time, continued</a:t>
            </a:r>
          </a:p>
        </p:txBody>
      </p:sp>
      <p:sp>
        <p:nvSpPr>
          <p:cNvPr id="2" name="Slide Number Placeholder 3">
            <a:extLst>
              <a:ext uri="{FF2B5EF4-FFF2-40B4-BE49-F238E27FC236}">
                <a16:creationId xmlns:a16="http://schemas.microsoft.com/office/drawing/2014/main" id="{6149E892-2243-2735-471D-A7B5D732DE1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6" name="Group 5">
            <a:extLst>
              <a:ext uri="{FF2B5EF4-FFF2-40B4-BE49-F238E27FC236}">
                <a16:creationId xmlns:a16="http://schemas.microsoft.com/office/drawing/2014/main" id="{5370A753-8B31-6893-8784-91EC0B5F2F48}"/>
              </a:ext>
            </a:extLst>
          </p:cNvPr>
          <p:cNvGrpSpPr/>
          <p:nvPr/>
        </p:nvGrpSpPr>
        <p:grpSpPr>
          <a:xfrm>
            <a:off x="226474" y="877967"/>
            <a:ext cx="3231588" cy="4866617"/>
            <a:chOff x="226474" y="877967"/>
            <a:chExt cx="3231588" cy="4866617"/>
          </a:xfrm>
        </p:grpSpPr>
        <p:pic>
          <p:nvPicPr>
            <p:cNvPr id="7" name="Picture 6">
              <a:extLst>
                <a:ext uri="{FF2B5EF4-FFF2-40B4-BE49-F238E27FC236}">
                  <a16:creationId xmlns:a16="http://schemas.microsoft.com/office/drawing/2014/main" id="{847FC61F-178F-31A7-C818-DF337D1BBE51}"/>
                </a:ext>
              </a:extLst>
            </p:cNvPr>
            <p:cNvPicPr>
              <a:picLocks noChangeAspect="1"/>
            </p:cNvPicPr>
            <p:nvPr/>
          </p:nvPicPr>
          <p:blipFill rotWithShape="1">
            <a:blip r:embed="rId4"/>
            <a:srcRect l="880" t="884" r="1246" b="1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A0F2C17-C533-8D0D-CA49-95FEC5A3699D}"/>
                </a:ext>
              </a:extLst>
            </p:cNvPr>
            <p:cNvSpPr/>
            <p:nvPr/>
          </p:nvSpPr>
          <p:spPr>
            <a:xfrm>
              <a:off x="581025" y="4217096"/>
              <a:ext cx="2705100" cy="250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Down Arrow 9">
            <a:extLst>
              <a:ext uri="{FF2B5EF4-FFF2-40B4-BE49-F238E27FC236}">
                <a16:creationId xmlns:a16="http://schemas.microsoft.com/office/drawing/2014/main" id="{B58032DC-512A-03F3-80B6-0A88AE6FF8B6}"/>
              </a:ext>
            </a:extLst>
          </p:cNvPr>
          <p:cNvSpPr>
            <a:spLocks noChangeAspect="1"/>
          </p:cNvSpPr>
          <p:nvPr/>
        </p:nvSpPr>
        <p:spPr>
          <a:xfrm rot="16200000">
            <a:off x="196393" y="4105953"/>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omputer&#10;&#10;Description automatically generated">
            <a:extLst>
              <a:ext uri="{FF2B5EF4-FFF2-40B4-BE49-F238E27FC236}">
                <a16:creationId xmlns:a16="http://schemas.microsoft.com/office/drawing/2014/main" id="{2ED1AD2F-F019-0B7F-DEEC-6C24A414A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1039" y="2801129"/>
            <a:ext cx="6545801" cy="332455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Down Arrow 9">
            <a:extLst>
              <a:ext uri="{FF2B5EF4-FFF2-40B4-BE49-F238E27FC236}">
                <a16:creationId xmlns:a16="http://schemas.microsoft.com/office/drawing/2014/main" id="{1405DD6E-F791-3F74-3E32-326D9C2E3D94}"/>
              </a:ext>
            </a:extLst>
          </p:cNvPr>
          <p:cNvSpPr>
            <a:spLocks noChangeAspect="1"/>
          </p:cNvSpPr>
          <p:nvPr/>
        </p:nvSpPr>
        <p:spPr>
          <a:xfrm rot="16200000">
            <a:off x="7940448" y="5734679"/>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screenshot of a computer&#10;&#10;Description automatically generated">
            <a:extLst>
              <a:ext uri="{FF2B5EF4-FFF2-40B4-BE49-F238E27FC236}">
                <a16:creationId xmlns:a16="http://schemas.microsoft.com/office/drawing/2014/main" id="{E80E0F6C-B4AC-4680-BAE9-291C1C6E9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6907" y="1195933"/>
            <a:ext cx="4696135" cy="21296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58125F18-C4BD-764C-CE06-5128779A3F11}"/>
              </a:ext>
            </a:extLst>
          </p:cNvPr>
          <p:cNvSpPr/>
          <p:nvPr/>
        </p:nvSpPr>
        <p:spPr>
          <a:xfrm>
            <a:off x="4732456" y="1243060"/>
            <a:ext cx="655895" cy="2174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a:extLst>
              <a:ext uri="{FF2B5EF4-FFF2-40B4-BE49-F238E27FC236}">
                <a16:creationId xmlns:a16="http://schemas.microsoft.com/office/drawing/2014/main" id="{1086EB4B-46AF-E4E8-3090-4B4EDD6E878C}"/>
              </a:ext>
            </a:extLst>
          </p:cNvPr>
          <p:cNvSpPr>
            <a:spLocks noChangeAspect="1"/>
          </p:cNvSpPr>
          <p:nvPr/>
        </p:nvSpPr>
        <p:spPr>
          <a:xfrm>
            <a:off x="6020056" y="3252776"/>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9719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374D4D-3B5F-2DEA-BD0B-DB52C4633B05}"/>
              </a:ext>
            </a:extLst>
          </p:cNvPr>
          <p:cNvPicPr>
            <a:picLocks noChangeAspect="1"/>
          </p:cNvPicPr>
          <p:nvPr/>
        </p:nvPicPr>
        <p:blipFill>
          <a:blip r:embed="rId3"/>
          <a:stretch>
            <a:fillRect/>
          </a:stretch>
        </p:blipFill>
        <p:spPr>
          <a:xfrm>
            <a:off x="0" y="1056576"/>
            <a:ext cx="12192000" cy="2609235"/>
          </a:xfrm>
          <a:prstGeom prst="rect">
            <a:avLst/>
          </a:prstGeom>
        </p:spPr>
      </p:pic>
      <p:pic>
        <p:nvPicPr>
          <p:cNvPr id="11" name="Picture 10">
            <a:extLst>
              <a:ext uri="{FF2B5EF4-FFF2-40B4-BE49-F238E27FC236}">
                <a16:creationId xmlns:a16="http://schemas.microsoft.com/office/drawing/2014/main" id="{D6B1292C-D097-4C3A-A7A5-2F073885C416}"/>
              </a:ext>
            </a:extLst>
          </p:cNvPr>
          <p:cNvPicPr>
            <a:picLocks noChangeAspect="1"/>
          </p:cNvPicPr>
          <p:nvPr/>
        </p:nvPicPr>
        <p:blipFill>
          <a:blip r:embed="rId4"/>
          <a:stretch>
            <a:fillRect/>
          </a:stretch>
        </p:blipFill>
        <p:spPr>
          <a:xfrm>
            <a:off x="7362979" y="1857782"/>
            <a:ext cx="4660982" cy="238867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C8497A9C-36CA-4681-9E2D-115A462F2A5A}"/>
              </a:ext>
            </a:extLst>
          </p:cNvPr>
          <p:cNvSpPr>
            <a:spLocks noGrp="1"/>
          </p:cNvSpPr>
          <p:nvPr>
            <p:ph type="title"/>
          </p:nvPr>
        </p:nvSpPr>
        <p:spPr/>
        <p:txBody>
          <a:bodyPr/>
          <a:lstStyle/>
          <a:p>
            <a:r>
              <a:rPr lang="en-US" dirty="0"/>
              <a:t>TIDE Banner</a:t>
            </a:r>
          </a:p>
        </p:txBody>
      </p:sp>
      <p:sp>
        <p:nvSpPr>
          <p:cNvPr id="7" name="Slide Number Placeholder 6">
            <a:extLst>
              <a:ext uri="{FF2B5EF4-FFF2-40B4-BE49-F238E27FC236}">
                <a16:creationId xmlns:a16="http://schemas.microsoft.com/office/drawing/2014/main" id="{60503B6F-2B01-4B5E-A03D-8335A253EA85}"/>
              </a:ext>
            </a:extLst>
          </p:cNvPr>
          <p:cNvSpPr>
            <a:spLocks noGrp="1"/>
          </p:cNvSpPr>
          <p:nvPr>
            <p:ph type="sldNum" sz="quarter" idx="12"/>
          </p:nvPr>
        </p:nvSpPr>
        <p:spPr/>
        <p:txBody>
          <a:bodyPr/>
          <a:lstStyle/>
          <a:p>
            <a:r>
              <a:rPr lang="en-US" dirty="0"/>
              <a:t> </a:t>
            </a:r>
            <a:fld id="{C26AAFF7-C4D7-4A72-B8FA-A17532192431}" type="slidenum">
              <a:rPr lang="en-US" smtClean="0"/>
              <a:pPr/>
              <a:t>7</a:t>
            </a:fld>
            <a:endParaRPr lang="en-US" dirty="0"/>
          </a:p>
        </p:txBody>
      </p:sp>
      <p:sp>
        <p:nvSpPr>
          <p:cNvPr id="17" name="Arrow: Left-Up 16">
            <a:extLst>
              <a:ext uri="{FF2B5EF4-FFF2-40B4-BE49-F238E27FC236}">
                <a16:creationId xmlns:a16="http://schemas.microsoft.com/office/drawing/2014/main" id="{3F394EC4-7ADA-4A64-8B45-4F873422023B}"/>
              </a:ext>
            </a:extLst>
          </p:cNvPr>
          <p:cNvSpPr/>
          <p:nvPr/>
        </p:nvSpPr>
        <p:spPr>
          <a:xfrm rot="5400000">
            <a:off x="7258116" y="1765701"/>
            <a:ext cx="672319" cy="1698309"/>
          </a:xfrm>
          <a:prstGeom prst="leftUpArrow">
            <a:avLst>
              <a:gd name="adj1" fmla="val 25001"/>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Down 21">
            <a:extLst>
              <a:ext uri="{FF2B5EF4-FFF2-40B4-BE49-F238E27FC236}">
                <a16:creationId xmlns:a16="http://schemas.microsoft.com/office/drawing/2014/main" id="{39601362-4A82-49D1-B2CC-CFC191C52B92}"/>
              </a:ext>
            </a:extLst>
          </p:cNvPr>
          <p:cNvSpPr/>
          <p:nvPr/>
        </p:nvSpPr>
        <p:spPr>
          <a:xfrm>
            <a:off x="299076" y="2746839"/>
            <a:ext cx="270456" cy="63106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4224B7-F45B-4924-A758-D4C2699AFABA}"/>
              </a:ext>
            </a:extLst>
          </p:cNvPr>
          <p:cNvSpPr/>
          <p:nvPr/>
        </p:nvSpPr>
        <p:spPr>
          <a:xfrm>
            <a:off x="7997355" y="1108482"/>
            <a:ext cx="4194645" cy="301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0F8392ED-6B6A-4FCB-9732-99C21DEB7D5B}"/>
              </a:ext>
            </a:extLst>
          </p:cNvPr>
          <p:cNvSpPr/>
          <p:nvPr/>
        </p:nvSpPr>
        <p:spPr>
          <a:xfrm rot="1822909">
            <a:off x="9153100" y="1344920"/>
            <a:ext cx="298976" cy="26912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50023A1-4D2C-44EE-8D03-1392F7AB88A1}"/>
              </a:ext>
            </a:extLst>
          </p:cNvPr>
          <p:cNvPicPr>
            <a:picLocks noChangeAspect="1"/>
          </p:cNvPicPr>
          <p:nvPr/>
        </p:nvPicPr>
        <p:blipFill>
          <a:blip r:embed="rId5"/>
          <a:stretch>
            <a:fillRect/>
          </a:stretch>
        </p:blipFill>
        <p:spPr>
          <a:xfrm>
            <a:off x="434304" y="3639073"/>
            <a:ext cx="4363164" cy="2961497"/>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1D5392F7-4C49-7F15-E88A-D9AA772A3EEF}"/>
              </a:ext>
            </a:extLst>
          </p:cNvPr>
          <p:cNvGrpSpPr>
            <a:grpSpLocks noChangeAspect="1"/>
          </p:cNvGrpSpPr>
          <p:nvPr/>
        </p:nvGrpSpPr>
        <p:grpSpPr>
          <a:xfrm>
            <a:off x="5692104" y="4290298"/>
            <a:ext cx="5508683" cy="2310272"/>
            <a:chOff x="1780031" y="1802039"/>
            <a:chExt cx="8631936" cy="3946797"/>
          </a:xfrm>
        </p:grpSpPr>
        <p:pic>
          <p:nvPicPr>
            <p:cNvPr id="8" name="Picture 7" descr="A screenshot of a computer&#10;&#10;Description automatically generated">
              <a:extLst>
                <a:ext uri="{FF2B5EF4-FFF2-40B4-BE49-F238E27FC236}">
                  <a16:creationId xmlns:a16="http://schemas.microsoft.com/office/drawing/2014/main" id="{709399C3-92F1-FBE2-9309-1C25E34CFB8C}"/>
                </a:ext>
              </a:extLst>
            </p:cNvPr>
            <p:cNvPicPr>
              <a:picLocks noChangeAspect="1"/>
            </p:cNvPicPr>
            <p:nvPr/>
          </p:nvPicPr>
          <p:blipFill rotWithShape="1">
            <a:blip r:embed="rId6">
              <a:extLst>
                <a:ext uri="{28A0092B-C50C-407E-A947-70E740481C1C}">
                  <a14:useLocalDpi xmlns:a14="http://schemas.microsoft.com/office/drawing/2010/main" val="0"/>
                </a:ext>
              </a:extLst>
            </a:blip>
            <a:srcRect b="17698"/>
            <a:stretch/>
          </p:blipFill>
          <p:spPr>
            <a:xfrm>
              <a:off x="1780031" y="1802039"/>
              <a:ext cx="8631936" cy="394679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F5F862E-0B4B-B482-320C-DFAEBBF2466F}"/>
                </a:ext>
              </a:extLst>
            </p:cNvPr>
            <p:cNvPicPr>
              <a:picLocks noChangeAspect="1"/>
            </p:cNvPicPr>
            <p:nvPr/>
          </p:nvPicPr>
          <p:blipFill>
            <a:blip r:embed="rId7"/>
            <a:stretch>
              <a:fillRect/>
            </a:stretch>
          </p:blipFill>
          <p:spPr>
            <a:xfrm>
              <a:off x="5753173" y="1802039"/>
              <a:ext cx="676201" cy="276191"/>
            </a:xfrm>
            <a:prstGeom prst="rect">
              <a:avLst/>
            </a:prstGeom>
          </p:spPr>
        </p:pic>
      </p:grpSp>
      <p:pic>
        <p:nvPicPr>
          <p:cNvPr id="13" name="Picture 12">
            <a:extLst>
              <a:ext uri="{FF2B5EF4-FFF2-40B4-BE49-F238E27FC236}">
                <a16:creationId xmlns:a16="http://schemas.microsoft.com/office/drawing/2014/main" id="{73C38ECC-0D1E-4503-378F-786F74CFE99E}"/>
              </a:ext>
            </a:extLst>
          </p:cNvPr>
          <p:cNvPicPr>
            <a:picLocks noChangeAspect="1"/>
          </p:cNvPicPr>
          <p:nvPr/>
        </p:nvPicPr>
        <p:blipFill>
          <a:blip r:embed="rId8"/>
          <a:stretch>
            <a:fillRect/>
          </a:stretch>
        </p:blipFill>
        <p:spPr>
          <a:xfrm>
            <a:off x="6148890" y="592362"/>
            <a:ext cx="1356832" cy="1729635"/>
          </a:xfrm>
          <a:prstGeom prst="rect">
            <a:avLst/>
          </a:prstGeom>
        </p:spPr>
      </p:pic>
    </p:spTree>
    <p:extLst>
      <p:ext uri="{BB962C8B-B14F-4D97-AF65-F5344CB8AC3E}">
        <p14:creationId xmlns:p14="http://schemas.microsoft.com/office/powerpoint/2010/main" val="438515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70</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View, Edit, Export and Upload Rosters</a:t>
            </a:r>
          </a:p>
        </p:txBody>
      </p:sp>
      <p:sp>
        <p:nvSpPr>
          <p:cNvPr id="6" name="Slide Number Placeholder 13"/>
          <p:cNvSpPr txBox="1">
            <a:spLocks/>
          </p:cNvSpPr>
          <p:nvPr/>
        </p:nvSpPr>
        <p:spPr>
          <a:xfrm>
            <a:off x="9339731" y="6425826"/>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70</a:t>
            </a:fld>
            <a:endParaRPr lang="en-US" dirty="0"/>
          </a:p>
        </p:txBody>
      </p:sp>
      <p:pic>
        <p:nvPicPr>
          <p:cNvPr id="3" name="Picture 2">
            <a:extLst>
              <a:ext uri="{FF2B5EF4-FFF2-40B4-BE49-F238E27FC236}">
                <a16:creationId xmlns:a16="http://schemas.microsoft.com/office/drawing/2014/main" id="{39500F86-8127-4CE5-AEF9-D689FC4C50E0}"/>
              </a:ext>
            </a:extLst>
          </p:cNvPr>
          <p:cNvPicPr>
            <a:picLocks noChangeAspect="1"/>
          </p:cNvPicPr>
          <p:nvPr/>
        </p:nvPicPr>
        <p:blipFill>
          <a:blip r:embed="rId3"/>
          <a:stretch>
            <a:fillRect/>
          </a:stretch>
        </p:blipFill>
        <p:spPr>
          <a:xfrm>
            <a:off x="434304" y="1463337"/>
            <a:ext cx="2724150" cy="14859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A94F3F3D-F5C2-4E45-ABBC-4C36FACC0AFC}"/>
              </a:ext>
            </a:extLst>
          </p:cNvPr>
          <p:cNvSpPr/>
          <p:nvPr/>
        </p:nvSpPr>
        <p:spPr>
          <a:xfrm>
            <a:off x="1006964" y="2259909"/>
            <a:ext cx="2007169" cy="551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DFBE2B0-5833-4F5E-86E9-B183D9828036}"/>
              </a:ext>
            </a:extLst>
          </p:cNvPr>
          <p:cNvPicPr>
            <a:picLocks noChangeAspect="1"/>
          </p:cNvPicPr>
          <p:nvPr/>
        </p:nvPicPr>
        <p:blipFill>
          <a:blip r:embed="rId4"/>
          <a:stretch>
            <a:fillRect/>
          </a:stretch>
        </p:blipFill>
        <p:spPr>
          <a:xfrm>
            <a:off x="434304" y="3161345"/>
            <a:ext cx="6247592" cy="3416991"/>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3D70822-5CB3-48F7-8118-0A82A794B593}"/>
              </a:ext>
            </a:extLst>
          </p:cNvPr>
          <p:cNvSpPr/>
          <p:nvPr/>
        </p:nvSpPr>
        <p:spPr>
          <a:xfrm>
            <a:off x="434304" y="4810862"/>
            <a:ext cx="818762" cy="357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DC9E481C-C35F-4AF0-931A-74CFA320F571}"/>
              </a:ext>
            </a:extLst>
          </p:cNvPr>
          <p:cNvSpPr/>
          <p:nvPr/>
        </p:nvSpPr>
        <p:spPr>
          <a:xfrm rot="10800000">
            <a:off x="3997713" y="443576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3888AD37-54F2-4C02-AEFF-3DA0850F6A20}"/>
              </a:ext>
            </a:extLst>
          </p:cNvPr>
          <p:cNvSpPr/>
          <p:nvPr/>
        </p:nvSpPr>
        <p:spPr>
          <a:xfrm rot="19552116">
            <a:off x="34751" y="6072008"/>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297F3D5-09C6-47C0-0B7A-CCE7A2F579C7}"/>
              </a:ext>
            </a:extLst>
          </p:cNvPr>
          <p:cNvPicPr>
            <a:picLocks noChangeAspect="1"/>
          </p:cNvPicPr>
          <p:nvPr/>
        </p:nvPicPr>
        <p:blipFill>
          <a:blip r:embed="rId5"/>
          <a:stretch>
            <a:fillRect/>
          </a:stretch>
        </p:blipFill>
        <p:spPr>
          <a:xfrm>
            <a:off x="6388442" y="1200709"/>
            <a:ext cx="5290212" cy="2891821"/>
          </a:xfrm>
          <a:prstGeom prst="rect">
            <a:avLst/>
          </a:prstGeom>
        </p:spPr>
      </p:pic>
    </p:spTree>
    <p:extLst>
      <p:ext uri="{BB962C8B-B14F-4D97-AF65-F5344CB8AC3E}">
        <p14:creationId xmlns:p14="http://schemas.microsoft.com/office/powerpoint/2010/main" val="33625581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71</a:t>
            </a:fld>
            <a:endParaRPr lang="en-US" dirty="0"/>
          </a:p>
        </p:txBody>
      </p:sp>
      <p:pic>
        <p:nvPicPr>
          <p:cNvPr id="10" name="Picture 9" descr="The image displays the &quot;Help&quot; option of the TIDE banner in between text." title="Troubleshooting Tips for Uploading Files"/>
          <p:cNvPicPr>
            <a:picLocks noChangeAspect="1"/>
          </p:cNvPicPr>
          <p:nvPr/>
        </p:nvPicPr>
        <p:blipFill>
          <a:blip r:embed="rId3"/>
          <a:stretch>
            <a:fillRect/>
          </a:stretch>
        </p:blipFill>
        <p:spPr>
          <a:xfrm>
            <a:off x="6392015" y="4226139"/>
            <a:ext cx="554784" cy="237765"/>
          </a:xfrm>
          <a:prstGeom prst="rect">
            <a:avLst/>
          </a:prstGeom>
        </p:spPr>
      </p:pic>
      <p:sp>
        <p:nvSpPr>
          <p:cNvPr id="9" name="Content Placeholder 10"/>
          <p:cNvSpPr txBox="1">
            <a:spLocks/>
          </p:cNvSpPr>
          <p:nvPr/>
        </p:nvSpPr>
        <p:spPr bwMode="gray">
          <a:xfrm>
            <a:off x="1692543" y="1302778"/>
            <a:ext cx="8224699" cy="52755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leading zeros are maintained in the files by formatting all numeric fields/cells in TEXT format. </a:t>
            </a:r>
            <a:r>
              <a:rPr kumimoji="0" lang="en-US" sz="1900" b="1" i="0" u="none" strike="noStrike" kern="1200" cap="none" spc="0" normalizeH="0" baseline="0" noProof="0" dirty="0">
                <a:ln>
                  <a:noFill/>
                </a:ln>
                <a:solidFill>
                  <a:schemeClr val="tx1"/>
                </a:solidFill>
                <a:effectLst/>
                <a:uLnTx/>
                <a:uFillTx/>
                <a:latin typeface="Arial"/>
              </a:rPr>
              <a:t>NOTE: </a:t>
            </a:r>
            <a:r>
              <a:rPr kumimoji="0" lang="en-US" sz="1900" b="0" i="0" u="none" strike="noStrike" kern="1200" cap="none" spc="0" normalizeH="0" baseline="0" noProof="0" dirty="0">
                <a:ln>
                  <a:noFill/>
                </a:ln>
                <a:solidFill>
                  <a:schemeClr val="tx1"/>
                </a:solidFill>
                <a:effectLst/>
                <a:uLnTx/>
                <a:uFillTx/>
                <a:latin typeface="Arial"/>
              </a:rPr>
              <a:t>If the original document is a CSV file, opening the document in Excel will cause the leading zeros to be wiped out. To retain them, continue to open the file using CSV format.</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dates are formatted properly using MMDDYYYY (no spaces or dashes). </a:t>
            </a:r>
            <a:r>
              <a:rPr kumimoji="0" lang="en-US" sz="1900" b="1" i="0" u="none" strike="noStrike" kern="1200" cap="none" spc="0" normalizeH="0" baseline="0" noProof="0" dirty="0">
                <a:ln>
                  <a:noFill/>
                </a:ln>
                <a:solidFill>
                  <a:schemeClr val="tx1"/>
                </a:solidFill>
                <a:effectLst/>
                <a:uLnTx/>
                <a:uFillTx/>
                <a:latin typeface="Arial"/>
              </a:rPr>
              <a:t>NOTE</a:t>
            </a:r>
            <a:r>
              <a:rPr kumimoji="0" lang="en-US" sz="1900" b="0" i="0" u="none" strike="noStrike" kern="1200" cap="none" spc="0" normalizeH="0" baseline="0" noProof="0" dirty="0">
                <a:ln>
                  <a:noFill/>
                </a:ln>
                <a:solidFill>
                  <a:schemeClr val="tx1"/>
                </a:solidFill>
                <a:effectLst/>
                <a:uLnTx/>
                <a:uFillTx/>
                <a:latin typeface="Arial"/>
              </a:rPr>
              <a:t>: If using the template in TIDE, an error message will appear if the correct format is not entered in these fields.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values contain only the acceptable values for the field you are trying to enter. When in doubt, select the             button in the </a:t>
            </a:r>
            <a:r>
              <a:rPr kumimoji="0" lang="en-US" sz="1900" b="1" i="0" u="none" strike="noStrike" kern="1200" cap="none" spc="0" normalizeH="0" baseline="0" noProof="0" dirty="0">
                <a:ln>
                  <a:noFill/>
                </a:ln>
                <a:solidFill>
                  <a:schemeClr val="tx1"/>
                </a:solidFill>
                <a:effectLst/>
                <a:uLnTx/>
                <a:uFillTx/>
                <a:latin typeface="Arial"/>
              </a:rPr>
              <a:t>Upload</a:t>
            </a:r>
            <a:r>
              <a:rPr kumimoji="0" lang="en-US" sz="1900" b="0" i="0" u="none" strike="noStrike" kern="1200" cap="none" spc="0" normalizeH="0" baseline="0" noProof="0" dirty="0">
                <a:ln>
                  <a:noFill/>
                </a:ln>
                <a:solidFill>
                  <a:schemeClr val="tx1"/>
                </a:solidFill>
                <a:effectLst/>
                <a:uLnTx/>
                <a:uFillTx/>
                <a:latin typeface="Arial"/>
              </a:rPr>
              <a:t> page or refer to the </a:t>
            </a:r>
            <a:r>
              <a:rPr lang="en-US" sz="1900" i="1" dirty="0">
                <a:solidFill>
                  <a:schemeClr val="tx1"/>
                </a:solidFill>
                <a:latin typeface="Arial"/>
              </a:rPr>
              <a:t>TIDE User </a:t>
            </a:r>
            <a:r>
              <a:rPr kumimoji="0" lang="en-US" sz="1900" b="0" i="1" u="none" strike="noStrike" kern="1200" cap="none" spc="0" normalizeH="0" baseline="0" noProof="0" dirty="0">
                <a:ln>
                  <a:noFill/>
                </a:ln>
                <a:solidFill>
                  <a:schemeClr val="tx1"/>
                </a:solidFill>
                <a:effectLst/>
                <a:uLnTx/>
                <a:uFillTx/>
                <a:latin typeface="Arial"/>
              </a:rPr>
              <a:t>Guide </a:t>
            </a:r>
            <a:r>
              <a:rPr kumimoji="0" lang="en-US" sz="1900" b="0" i="0" u="none" strike="noStrike" kern="1200" cap="none" spc="0" normalizeH="0" baseline="0" noProof="0" dirty="0">
                <a:ln>
                  <a:noFill/>
                </a:ln>
                <a:solidFill>
                  <a:schemeClr val="tx1"/>
                </a:solidFill>
                <a:effectLst/>
                <a:uLnTx/>
                <a:uFillTx/>
                <a:latin typeface="Arial"/>
              </a:rPr>
              <a:t>for a list of acceptable values.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Unlike the other fields, the “Paper Tester,” “Economics Disadvantage Status” and “Delete Student” columns in the upload file </a:t>
            </a:r>
            <a:r>
              <a:rPr lang="en-US" sz="1900" dirty="0">
                <a:solidFill>
                  <a:schemeClr val="tx1"/>
                </a:solidFill>
                <a:latin typeface="Arial"/>
              </a:rPr>
              <a:t>accepts</a:t>
            </a:r>
            <a:r>
              <a:rPr kumimoji="0" lang="en-US" sz="1900" b="0" i="0" u="none" strike="noStrike" kern="1200" cap="none" spc="0" normalizeH="0" baseline="0" noProof="0" dirty="0">
                <a:ln>
                  <a:noFill/>
                </a:ln>
                <a:solidFill>
                  <a:schemeClr val="tx1"/>
                </a:solidFill>
                <a:effectLst/>
                <a:uLnTx/>
                <a:uFillTx/>
                <a:latin typeface="Arial"/>
              </a:rPr>
              <a:t> “Y” or </a:t>
            </a:r>
            <a:r>
              <a:rPr lang="en-US" sz="1900" dirty="0">
                <a:solidFill>
                  <a:schemeClr val="tx1"/>
                </a:solidFill>
                <a:latin typeface="Arial"/>
              </a:rPr>
              <a:t>a blank value </a:t>
            </a:r>
            <a:r>
              <a:rPr kumimoji="0" lang="en-US" sz="1900" b="0" i="0" u="none" strike="noStrike" kern="1200" cap="none" spc="0" normalizeH="0" baseline="0" noProof="0" dirty="0">
                <a:ln>
                  <a:noFill/>
                </a:ln>
                <a:solidFill>
                  <a:schemeClr val="tx1"/>
                </a:solidFill>
                <a:effectLst/>
                <a:uLnTx/>
                <a:uFillTx/>
                <a:latin typeface="Arial"/>
              </a:rPr>
              <a:t>rather than “Yes” or “No.”</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8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it-IT"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fontScale="90000"/>
          </a:bodyPr>
          <a:lstStyle/>
          <a:p>
            <a:r>
              <a:rPr lang="en-US" dirty="0"/>
              <a:t>Troubleshooting Tips for Uploading</a:t>
            </a:r>
            <a:br>
              <a:rPr lang="en-US" dirty="0"/>
            </a:br>
            <a:r>
              <a:rPr lang="en-US" dirty="0"/>
              <a:t>Files</a:t>
            </a:r>
          </a:p>
        </p:txBody>
      </p:sp>
    </p:spTree>
    <p:extLst>
      <p:ext uri="{BB962C8B-B14F-4D97-AF65-F5344CB8AC3E}">
        <p14:creationId xmlns:p14="http://schemas.microsoft.com/office/powerpoint/2010/main" val="343196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72</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Secure Test Materials</a:t>
            </a:r>
          </a:p>
        </p:txBody>
      </p:sp>
      <p:pic>
        <p:nvPicPr>
          <p:cNvPr id="3" name="Picture 2">
            <a:extLst>
              <a:ext uri="{FF2B5EF4-FFF2-40B4-BE49-F238E27FC236}">
                <a16:creationId xmlns:a16="http://schemas.microsoft.com/office/drawing/2014/main" id="{8A8DA146-1B48-45C6-AF76-610002668447}"/>
              </a:ext>
            </a:extLst>
          </p:cNvPr>
          <p:cNvPicPr>
            <a:picLocks noChangeAspect="1"/>
          </p:cNvPicPr>
          <p:nvPr/>
        </p:nvPicPr>
        <p:blipFill>
          <a:blip r:embed="rId3"/>
          <a:stretch>
            <a:fillRect/>
          </a:stretch>
        </p:blipFill>
        <p:spPr>
          <a:xfrm>
            <a:off x="442819" y="1370494"/>
            <a:ext cx="2766773" cy="902209"/>
          </a:xfrm>
          <a:prstGeom prst="rect">
            <a:avLst/>
          </a:prstGeom>
          <a:ln>
            <a:noFill/>
          </a:ln>
          <a:effectLst>
            <a:outerShdw blurRad="292100" dist="139700" dir="2700000" algn="tl" rotWithShape="0">
              <a:srgbClr val="333333">
                <a:alpha val="65000"/>
              </a:srgbClr>
            </a:outerShdw>
          </a:effectLst>
        </p:spPr>
      </p:pic>
      <p:sp>
        <p:nvSpPr>
          <p:cNvPr id="5" name="Arrow: Bent-Up 4">
            <a:extLst>
              <a:ext uri="{FF2B5EF4-FFF2-40B4-BE49-F238E27FC236}">
                <a16:creationId xmlns:a16="http://schemas.microsoft.com/office/drawing/2014/main" id="{A9A68DDD-7A5C-40D9-9399-50AB2993F7F3}"/>
              </a:ext>
            </a:extLst>
          </p:cNvPr>
          <p:cNvSpPr/>
          <p:nvPr/>
        </p:nvSpPr>
        <p:spPr>
          <a:xfrm rot="5400000">
            <a:off x="2164514" y="2018308"/>
            <a:ext cx="1276267" cy="1785058"/>
          </a:xfrm>
          <a:prstGeom prst="ben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screenshot of a computer&#10;&#10;Description automatically generated">
            <a:extLst>
              <a:ext uri="{FF2B5EF4-FFF2-40B4-BE49-F238E27FC236}">
                <a16:creationId xmlns:a16="http://schemas.microsoft.com/office/drawing/2014/main" id="{6AF377DA-B642-78F9-CB3D-67EE1AB4C141}"/>
              </a:ext>
            </a:extLst>
          </p:cNvPr>
          <p:cNvPicPr>
            <a:picLocks noChangeAspect="1"/>
          </p:cNvPicPr>
          <p:nvPr/>
        </p:nvPicPr>
        <p:blipFill rotWithShape="1">
          <a:blip r:embed="rId4">
            <a:extLst>
              <a:ext uri="{28A0092B-C50C-407E-A947-70E740481C1C}">
                <a14:useLocalDpi xmlns:a14="http://schemas.microsoft.com/office/drawing/2010/main" val="0"/>
              </a:ext>
            </a:extLst>
          </a:blip>
          <a:srcRect b="17698"/>
          <a:stretch/>
        </p:blipFill>
        <p:spPr>
          <a:xfrm>
            <a:off x="3888487" y="1907578"/>
            <a:ext cx="8198003" cy="374838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19005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9BCE-C177-4073-BAB7-A975B9FE176E}"/>
              </a:ext>
            </a:extLst>
          </p:cNvPr>
          <p:cNvSpPr>
            <a:spLocks noGrp="1"/>
          </p:cNvSpPr>
          <p:nvPr>
            <p:ph type="title"/>
          </p:nvPr>
        </p:nvSpPr>
        <p:spPr/>
        <p:txBody>
          <a:bodyPr/>
          <a:lstStyle/>
          <a:p>
            <a:r>
              <a:rPr lang="en-US" dirty="0"/>
              <a:t>Administering Tests</a:t>
            </a:r>
          </a:p>
        </p:txBody>
      </p:sp>
      <p:sp>
        <p:nvSpPr>
          <p:cNvPr id="4" name="Slide Number Placeholder 3">
            <a:extLst>
              <a:ext uri="{FF2B5EF4-FFF2-40B4-BE49-F238E27FC236}">
                <a16:creationId xmlns:a16="http://schemas.microsoft.com/office/drawing/2014/main" id="{269077CB-005B-4AB8-8A91-24C007D6E87A}"/>
              </a:ext>
            </a:extLst>
          </p:cNvPr>
          <p:cNvSpPr>
            <a:spLocks noGrp="1"/>
          </p:cNvSpPr>
          <p:nvPr>
            <p:ph type="sldNum" sz="quarter" idx="12"/>
          </p:nvPr>
        </p:nvSpPr>
        <p:spPr/>
        <p:txBody>
          <a:bodyPr/>
          <a:lstStyle/>
          <a:p>
            <a:fld id="{C26AAFF7-C4D7-4A72-B8FA-A17532192431}" type="slidenum">
              <a:rPr lang="en-US" smtClean="0"/>
              <a:pPr/>
              <a:t>73</a:t>
            </a:fld>
            <a:endParaRPr lang="en-US" dirty="0"/>
          </a:p>
        </p:txBody>
      </p:sp>
      <p:sp>
        <p:nvSpPr>
          <p:cNvPr id="6" name="Content Placeholder 5">
            <a:extLst>
              <a:ext uri="{FF2B5EF4-FFF2-40B4-BE49-F238E27FC236}">
                <a16:creationId xmlns:a16="http://schemas.microsoft.com/office/drawing/2014/main" id="{F8AE0249-5BF8-4765-9FBA-E4982DB997FB}"/>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test improprieties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Monitoring test progress</a:t>
            </a:r>
          </a:p>
        </p:txBody>
      </p:sp>
    </p:spTree>
    <p:extLst>
      <p:ext uri="{BB962C8B-B14F-4D97-AF65-F5344CB8AC3E}">
        <p14:creationId xmlns:p14="http://schemas.microsoft.com/office/powerpoint/2010/main" val="375702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891B5-6AD0-499F-A722-A890D1B10AC8}"/>
              </a:ext>
            </a:extLst>
          </p:cNvPr>
          <p:cNvPicPr>
            <a:picLocks noChangeAspect="1"/>
          </p:cNvPicPr>
          <p:nvPr/>
        </p:nvPicPr>
        <p:blipFill>
          <a:blip r:embed="rId3"/>
          <a:stretch>
            <a:fillRect/>
          </a:stretch>
        </p:blipFill>
        <p:spPr>
          <a:xfrm>
            <a:off x="2868174" y="1013994"/>
            <a:ext cx="5440718" cy="4040952"/>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74</a:t>
            </a:fld>
            <a:endParaRPr lang="en-US" dirty="0"/>
          </a:p>
        </p:txBody>
      </p:sp>
      <p:sp>
        <p:nvSpPr>
          <p:cNvPr id="17" name="TextBox 16" descr="Text box with the following information: Print from Roster List">
            <a:extLst>
              <a:ext uri="{FF2B5EF4-FFF2-40B4-BE49-F238E27FC236}">
                <a16:creationId xmlns:a16="http://schemas.microsoft.com/office/drawing/2014/main" id="{8FED0C04-61BC-4442-B06A-B1F9436A7180}"/>
              </a:ext>
            </a:extLst>
          </p:cNvPr>
          <p:cNvSpPr txBox="1"/>
          <p:nvPr/>
        </p:nvSpPr>
        <p:spPr>
          <a:xfrm>
            <a:off x="3089217" y="5610069"/>
            <a:ext cx="2422567" cy="415636"/>
          </a:xfrm>
          <a:prstGeom prst="rect">
            <a:avLst/>
          </a:prstGeom>
          <a:noFill/>
          <a:ln>
            <a:solidFill>
              <a:schemeClr val="bg1">
                <a:lumMod val="50000"/>
              </a:schemeClr>
            </a:solidFill>
          </a:ln>
          <a:effectLst/>
        </p:spPr>
        <p:txBody>
          <a:bodyPr wrap="square" rtlCol="0">
            <a:spAutoFit/>
          </a:bodyPr>
          <a:lstStyle/>
          <a:p>
            <a:r>
              <a:rPr lang="en-US" sz="2000" b="1" dirty="0"/>
              <a:t>Print from Roster List</a:t>
            </a:r>
          </a:p>
        </p:txBody>
      </p:sp>
      <p:sp>
        <p:nvSpPr>
          <p:cNvPr id="15" name="TextBox 14" descr="Text box with the following information: Print from Student List">
            <a:extLst>
              <a:ext uri="{FF2B5EF4-FFF2-40B4-BE49-F238E27FC236}">
                <a16:creationId xmlns:a16="http://schemas.microsoft.com/office/drawing/2014/main" id="{8EF043AE-6E31-499D-9959-63E301E89E5B}"/>
              </a:ext>
            </a:extLst>
          </p:cNvPr>
          <p:cNvSpPr txBox="1"/>
          <p:nvPr/>
        </p:nvSpPr>
        <p:spPr>
          <a:xfrm>
            <a:off x="9068180" y="1984752"/>
            <a:ext cx="2705103" cy="400110"/>
          </a:xfrm>
          <a:prstGeom prst="rect">
            <a:avLst/>
          </a:prstGeom>
          <a:noFill/>
          <a:ln>
            <a:solidFill>
              <a:schemeClr val="bg1">
                <a:lumMod val="50000"/>
              </a:schemeClr>
            </a:solidFill>
          </a:ln>
          <a:effectLst/>
        </p:spPr>
        <p:txBody>
          <a:bodyPr wrap="square" rtlCol="0">
            <a:spAutoFit/>
          </a:bodyPr>
          <a:lstStyle/>
          <a:p>
            <a:r>
              <a:rPr lang="en-US" sz="2000" b="1" dirty="0"/>
              <a:t>Print from Student List</a:t>
            </a:r>
          </a:p>
        </p:txBody>
      </p:sp>
      <p:sp>
        <p:nvSpPr>
          <p:cNvPr id="2" name="Title 1"/>
          <p:cNvSpPr>
            <a:spLocks noGrp="1"/>
          </p:cNvSpPr>
          <p:nvPr>
            <p:ph type="title"/>
          </p:nvPr>
        </p:nvSpPr>
        <p:spPr>
          <a:xfrm>
            <a:off x="86662" y="25393"/>
            <a:ext cx="9708691" cy="988601"/>
          </a:xfrm>
        </p:spPr>
        <p:txBody>
          <a:bodyPr>
            <a:normAutofit fontScale="90000"/>
          </a:bodyPr>
          <a:lstStyle/>
          <a:p>
            <a:r>
              <a:rPr lang="en-US" dirty="0"/>
              <a:t>Print </a:t>
            </a:r>
            <a:r>
              <a:rPr lang="en-US" sz="4400" dirty="0"/>
              <a:t>Testing</a:t>
            </a:r>
            <a:r>
              <a:rPr lang="en-US" dirty="0"/>
              <a:t> Tickets Student Information</a:t>
            </a:r>
          </a:p>
        </p:txBody>
      </p:sp>
      <p:pic>
        <p:nvPicPr>
          <p:cNvPr id="3" name="Picture 2">
            <a:extLst>
              <a:ext uri="{FF2B5EF4-FFF2-40B4-BE49-F238E27FC236}">
                <a16:creationId xmlns:a16="http://schemas.microsoft.com/office/drawing/2014/main" id="{83B30A90-8D82-41D3-A45A-92BD17B715ED}"/>
              </a:ext>
            </a:extLst>
          </p:cNvPr>
          <p:cNvPicPr>
            <a:picLocks noChangeAspect="1"/>
          </p:cNvPicPr>
          <p:nvPr/>
        </p:nvPicPr>
        <p:blipFill>
          <a:blip r:embed="rId4"/>
          <a:stretch>
            <a:fillRect/>
          </a:stretch>
        </p:blipFill>
        <p:spPr>
          <a:xfrm>
            <a:off x="6354334" y="3220155"/>
            <a:ext cx="5261992" cy="303870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F1967DA-0661-4EBB-855F-EB0D748BB2D1}"/>
              </a:ext>
            </a:extLst>
          </p:cNvPr>
          <p:cNvPicPr>
            <a:picLocks noChangeAspect="1"/>
          </p:cNvPicPr>
          <p:nvPr/>
        </p:nvPicPr>
        <p:blipFill>
          <a:blip r:embed="rId5"/>
          <a:stretch>
            <a:fillRect/>
          </a:stretch>
        </p:blipFill>
        <p:spPr>
          <a:xfrm>
            <a:off x="86662" y="3034470"/>
            <a:ext cx="2571750" cy="1247775"/>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D8413A0A-0B11-4EC1-9E57-54244ECE8CBF}"/>
              </a:ext>
            </a:extLst>
          </p:cNvPr>
          <p:cNvSpPr/>
          <p:nvPr/>
        </p:nvSpPr>
        <p:spPr>
          <a:xfrm rot="10800000">
            <a:off x="8308891" y="1997258"/>
            <a:ext cx="554781" cy="387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BA46DAE-A773-474C-9DF9-38220E083923}"/>
              </a:ext>
            </a:extLst>
          </p:cNvPr>
          <p:cNvSpPr/>
          <p:nvPr/>
        </p:nvSpPr>
        <p:spPr>
          <a:xfrm>
            <a:off x="5700575" y="5655943"/>
            <a:ext cx="554781"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7DEC88-057F-46FF-A9DE-4CA117E8CF27}"/>
              </a:ext>
            </a:extLst>
          </p:cNvPr>
          <p:cNvSpPr/>
          <p:nvPr/>
        </p:nvSpPr>
        <p:spPr>
          <a:xfrm>
            <a:off x="2868174" y="3200399"/>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B438A41-5128-43A0-8158-3C8C7BE78526}"/>
              </a:ext>
            </a:extLst>
          </p:cNvPr>
          <p:cNvSpPr/>
          <p:nvPr/>
        </p:nvSpPr>
        <p:spPr>
          <a:xfrm>
            <a:off x="6354334" y="4719751"/>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E5A131-C03A-49E0-9B95-983C664F438A}"/>
              </a:ext>
            </a:extLst>
          </p:cNvPr>
          <p:cNvSpPr/>
          <p:nvPr/>
        </p:nvSpPr>
        <p:spPr>
          <a:xfrm>
            <a:off x="586091" y="3544056"/>
            <a:ext cx="1863597" cy="632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81978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75</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1)</a:t>
            </a:r>
          </a:p>
        </p:txBody>
      </p:sp>
      <p:pic>
        <p:nvPicPr>
          <p:cNvPr id="7" name="Picture 6">
            <a:extLst>
              <a:ext uri="{FF2B5EF4-FFF2-40B4-BE49-F238E27FC236}">
                <a16:creationId xmlns:a16="http://schemas.microsoft.com/office/drawing/2014/main" id="{CAF18DA5-43D5-49EA-8D6B-653BECEFBB63}"/>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4A949EC9-D508-4A73-A047-EEBEA4FAD19A}"/>
              </a:ext>
            </a:extLst>
          </p:cNvPr>
          <p:cNvPicPr>
            <a:picLocks noChangeAspect="1"/>
          </p:cNvPicPr>
          <p:nvPr/>
        </p:nvPicPr>
        <p:blipFill>
          <a:blip r:embed="rId4"/>
          <a:stretch>
            <a:fillRect/>
          </a:stretch>
        </p:blipFill>
        <p:spPr>
          <a:xfrm>
            <a:off x="7565143" y="1466850"/>
            <a:ext cx="3857625" cy="19621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792974F-F65F-47E1-9D52-2D90EB5D62DA}"/>
              </a:ext>
            </a:extLst>
          </p:cNvPr>
          <p:cNvPicPr>
            <a:picLocks noChangeAspect="1"/>
          </p:cNvPicPr>
          <p:nvPr/>
        </p:nvPicPr>
        <p:blipFill>
          <a:blip r:embed="rId5"/>
          <a:stretch>
            <a:fillRect/>
          </a:stretch>
        </p:blipFill>
        <p:spPr>
          <a:xfrm>
            <a:off x="7540277" y="3690589"/>
            <a:ext cx="3882492" cy="1956859"/>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A900E71C-EEB1-4C58-A58B-B5884C835348}"/>
              </a:ext>
            </a:extLst>
          </p:cNvPr>
          <p:cNvSpPr/>
          <p:nvPr/>
        </p:nvSpPr>
        <p:spPr>
          <a:xfrm rot="750971" flipV="1">
            <a:off x="1769475" y="3726136"/>
            <a:ext cx="6030040" cy="46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2A3FF8DF-5CCA-4284-A1E7-1A704F77DBB0}"/>
              </a:ext>
            </a:extLst>
          </p:cNvPr>
          <p:cNvSpPr/>
          <p:nvPr/>
        </p:nvSpPr>
        <p:spPr>
          <a:xfrm rot="160706" flipV="1">
            <a:off x="1834035" y="2500978"/>
            <a:ext cx="573506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1926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76</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2)</a:t>
            </a:r>
          </a:p>
        </p:txBody>
      </p:sp>
      <p:pic>
        <p:nvPicPr>
          <p:cNvPr id="7" name="Picture 6">
            <a:extLst>
              <a:ext uri="{FF2B5EF4-FFF2-40B4-BE49-F238E27FC236}">
                <a16:creationId xmlns:a16="http://schemas.microsoft.com/office/drawing/2014/main" id="{BB0640BA-AC85-4F4C-94E5-78479264FBCB}"/>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53A63F17-DCAD-491D-B5B5-429AA3E1C7F9}"/>
              </a:ext>
            </a:extLst>
          </p:cNvPr>
          <p:cNvPicPr>
            <a:picLocks noChangeAspect="1"/>
          </p:cNvPicPr>
          <p:nvPr/>
        </p:nvPicPr>
        <p:blipFill>
          <a:blip r:embed="rId4"/>
          <a:stretch>
            <a:fillRect/>
          </a:stretch>
        </p:blipFill>
        <p:spPr>
          <a:xfrm>
            <a:off x="5531555" y="2538456"/>
            <a:ext cx="5949597" cy="3476750"/>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F90FD8EE-354E-48E3-BECE-CA6876D917FC}"/>
              </a:ext>
            </a:extLst>
          </p:cNvPr>
          <p:cNvSpPr/>
          <p:nvPr/>
        </p:nvSpPr>
        <p:spPr>
          <a:xfrm rot="455227">
            <a:off x="1794715" y="4366595"/>
            <a:ext cx="746638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86391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9260159" y="6471760"/>
            <a:ext cx="2743200" cy="365125"/>
          </a:xfrm>
        </p:spPr>
        <p:txBody>
          <a:bodyPr/>
          <a:lstStyle/>
          <a:p>
            <a:fld id="{C26AAFF7-C4D7-4A72-B8FA-A17532192431}" type="slidenum">
              <a:rPr lang="en-US" smtClean="0"/>
              <a:pPr/>
              <a:t>77</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Creating a Test Impropriety</a:t>
            </a:r>
          </a:p>
        </p:txBody>
      </p:sp>
      <p:pic>
        <p:nvPicPr>
          <p:cNvPr id="3" name="Picture 2">
            <a:extLst>
              <a:ext uri="{FF2B5EF4-FFF2-40B4-BE49-F238E27FC236}">
                <a16:creationId xmlns:a16="http://schemas.microsoft.com/office/drawing/2014/main" id="{B8712715-68D8-4577-BB64-EE1CA516C019}"/>
              </a:ext>
            </a:extLst>
          </p:cNvPr>
          <p:cNvPicPr>
            <a:picLocks noChangeAspect="1"/>
          </p:cNvPicPr>
          <p:nvPr/>
        </p:nvPicPr>
        <p:blipFill>
          <a:blip r:embed="rId3"/>
          <a:stretch>
            <a:fillRect/>
          </a:stretch>
        </p:blipFill>
        <p:spPr>
          <a:xfrm>
            <a:off x="276260" y="1879227"/>
            <a:ext cx="3181350" cy="15144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ADEB0AA-BB51-4005-A6D6-1C38FE2462C2}"/>
              </a:ext>
            </a:extLst>
          </p:cNvPr>
          <p:cNvPicPr>
            <a:picLocks noChangeAspect="1"/>
          </p:cNvPicPr>
          <p:nvPr/>
        </p:nvPicPr>
        <p:blipFill>
          <a:blip r:embed="rId4"/>
          <a:stretch>
            <a:fillRect/>
          </a:stretch>
        </p:blipFill>
        <p:spPr>
          <a:xfrm>
            <a:off x="3765724" y="1153428"/>
            <a:ext cx="6289854" cy="252062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92D087A-6A77-464F-B249-5CFB4F1600BA}"/>
              </a:ext>
            </a:extLst>
          </p:cNvPr>
          <p:cNvPicPr>
            <a:picLocks noChangeAspect="1"/>
          </p:cNvPicPr>
          <p:nvPr/>
        </p:nvPicPr>
        <p:blipFill>
          <a:blip r:embed="rId5"/>
          <a:stretch>
            <a:fillRect/>
          </a:stretch>
        </p:blipFill>
        <p:spPr>
          <a:xfrm>
            <a:off x="2468834" y="3716891"/>
            <a:ext cx="8162925" cy="21717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301DCD2-7A29-4F16-814F-04E69FA64BA0}"/>
              </a:ext>
            </a:extLst>
          </p:cNvPr>
          <p:cNvPicPr>
            <a:picLocks noChangeAspect="1"/>
          </p:cNvPicPr>
          <p:nvPr/>
        </p:nvPicPr>
        <p:blipFill>
          <a:blip r:embed="rId6"/>
          <a:stretch>
            <a:fillRect/>
          </a:stretch>
        </p:blipFill>
        <p:spPr>
          <a:xfrm>
            <a:off x="7226088" y="4390692"/>
            <a:ext cx="4777271" cy="2068509"/>
          </a:xfrm>
          <a:prstGeom prst="rect">
            <a:avLst/>
          </a:prstGeom>
          <a:ln>
            <a:noFill/>
          </a:ln>
          <a:effectLst>
            <a:outerShdw blurRad="292100" dist="139700" dir="2700000" algn="tl" rotWithShape="0">
              <a:srgbClr val="333333">
                <a:alpha val="65000"/>
              </a:srgbClr>
            </a:outerShdw>
          </a:effectLst>
        </p:spPr>
      </p:pic>
      <p:sp>
        <p:nvSpPr>
          <p:cNvPr id="12" name="TextBox 11" descr="Text box with the following information:&#10;Search Student By (followed by three bullet points):&#10;Result ID&#10;Session ID&#10;EDUID">
            <a:extLst>
              <a:ext uri="{FF2B5EF4-FFF2-40B4-BE49-F238E27FC236}">
                <a16:creationId xmlns:a16="http://schemas.microsoft.com/office/drawing/2014/main" id="{32E5971E-6EB4-4BC1-B392-7B8241E04AB7}"/>
              </a:ext>
            </a:extLst>
          </p:cNvPr>
          <p:cNvSpPr txBox="1"/>
          <p:nvPr/>
        </p:nvSpPr>
        <p:spPr>
          <a:xfrm>
            <a:off x="10156937" y="1628182"/>
            <a:ext cx="2035063" cy="1200329"/>
          </a:xfrm>
          <a:prstGeom prst="rect">
            <a:avLst/>
          </a:prstGeom>
          <a:noFill/>
          <a:effectLst/>
        </p:spPr>
        <p:txBody>
          <a:bodyPr wrap="square" rtlCol="0">
            <a:spAutoFit/>
          </a:bodyPr>
          <a:lstStyle/>
          <a:p>
            <a:r>
              <a:rPr lang="en-US" b="1" dirty="0"/>
              <a:t>Search Student By</a:t>
            </a:r>
            <a:r>
              <a:rPr lang="en-US" dirty="0"/>
              <a:t>:</a:t>
            </a:r>
          </a:p>
          <a:p>
            <a:pPr marL="285750" indent="-285750">
              <a:buFont typeface="Wingdings" panose="05000000000000000000" pitchFamily="2" charset="2"/>
              <a:buChar char="§"/>
            </a:pPr>
            <a:r>
              <a:rPr lang="en-US" dirty="0"/>
              <a:t>Result ID</a:t>
            </a:r>
          </a:p>
          <a:p>
            <a:pPr marL="285750" indent="-285750">
              <a:buFont typeface="Wingdings" panose="05000000000000000000" pitchFamily="2" charset="2"/>
              <a:buChar char="§"/>
            </a:pPr>
            <a:r>
              <a:rPr lang="en-US" dirty="0"/>
              <a:t>Session ID</a:t>
            </a:r>
          </a:p>
          <a:p>
            <a:pPr marL="285750" indent="-285750">
              <a:buFont typeface="Wingdings" panose="05000000000000000000" pitchFamily="2" charset="2"/>
              <a:buChar char="§"/>
            </a:pPr>
            <a:r>
              <a:rPr lang="en-US" dirty="0"/>
              <a:t>EDUID</a:t>
            </a:r>
          </a:p>
        </p:txBody>
      </p:sp>
      <p:sp>
        <p:nvSpPr>
          <p:cNvPr id="10" name="Oval 9">
            <a:extLst>
              <a:ext uri="{FF2B5EF4-FFF2-40B4-BE49-F238E27FC236}">
                <a16:creationId xmlns:a16="http://schemas.microsoft.com/office/drawing/2014/main" id="{F4B03CAB-10BD-4294-8116-2E52337257EE}"/>
              </a:ext>
            </a:extLst>
          </p:cNvPr>
          <p:cNvSpPr/>
          <p:nvPr/>
        </p:nvSpPr>
        <p:spPr>
          <a:xfrm>
            <a:off x="2418911" y="3716891"/>
            <a:ext cx="1212234" cy="5651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D6A3F46-6F70-47A8-B73A-817CD6F0BAD2}"/>
              </a:ext>
            </a:extLst>
          </p:cNvPr>
          <p:cNvSpPr/>
          <p:nvPr/>
        </p:nvSpPr>
        <p:spPr>
          <a:xfrm rot="5400000">
            <a:off x="6516906" y="3824043"/>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AFEC02C3-CBE9-4B6E-97A7-B2899C046138}"/>
              </a:ext>
            </a:extLst>
          </p:cNvPr>
          <p:cNvSpPr/>
          <p:nvPr/>
        </p:nvSpPr>
        <p:spPr>
          <a:xfrm rot="455227">
            <a:off x="3525159" y="4368050"/>
            <a:ext cx="3847633" cy="1042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3321043-5F24-4068-B98D-89ABEC4CEE01}"/>
              </a:ext>
            </a:extLst>
          </p:cNvPr>
          <p:cNvSpPr/>
          <p:nvPr/>
        </p:nvSpPr>
        <p:spPr>
          <a:xfrm flipH="1">
            <a:off x="857955" y="2368021"/>
            <a:ext cx="2291644" cy="307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2219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78</a:t>
            </a:fld>
            <a:endParaRPr lang="en-US" dirty="0"/>
          </a:p>
        </p:txBody>
      </p:sp>
      <p:sp>
        <p:nvSpPr>
          <p:cNvPr id="17" name="TextBox 16" descr="Text box with the following information:&#10;Columns in the Test Improprieties Upload File (followed by 5 bullet points):&#10;Type: Select one of the 6 options available&#10;Search Type: Result ID, EDUID, and Session ID&#10;Search Value: The values (EDUID, Result ID, and Session ID) must exist in TDS or TIDE. EDUIDs are available in TIDE, Session IDs are created in the TA Interface, and Results ID can be found in Plan and Manage Testing reports. &#10;Reason: Reason for creating the test impropriety available from the pre-populated drop-down&#10;Comments: Enter additional information detailing reason for submission&#10;">
            <a:extLst>
              <a:ext uri="{FF2B5EF4-FFF2-40B4-BE49-F238E27FC236}">
                <a16:creationId xmlns:a16="http://schemas.microsoft.com/office/drawing/2014/main" id="{90BB400B-5741-4EB7-9454-20B543D403BD}"/>
              </a:ext>
            </a:extLst>
          </p:cNvPr>
          <p:cNvSpPr txBox="1"/>
          <p:nvPr/>
        </p:nvSpPr>
        <p:spPr>
          <a:xfrm>
            <a:off x="2165386" y="4698796"/>
            <a:ext cx="8550233" cy="2062103"/>
          </a:xfrm>
          <a:prstGeom prst="rect">
            <a:avLst/>
          </a:prstGeom>
          <a:noFill/>
          <a:ln>
            <a:solidFill>
              <a:schemeClr val="bg1">
                <a:lumMod val="50000"/>
              </a:schemeClr>
            </a:solidFill>
          </a:ln>
          <a:effectLst/>
        </p:spPr>
        <p:txBody>
          <a:bodyPr wrap="square" rtlCol="0">
            <a:spAutoFit/>
          </a:bodyPr>
          <a:lstStyle/>
          <a:p>
            <a:r>
              <a:rPr lang="en-US" sz="1600" dirty="0"/>
              <a:t>Columns in the Test Improprieties Upload File:</a:t>
            </a:r>
          </a:p>
          <a:p>
            <a:pPr marL="285750" indent="-285750">
              <a:buFont typeface="Wingdings" panose="05000000000000000000" pitchFamily="2" charset="2"/>
              <a:buChar char="§"/>
            </a:pPr>
            <a:r>
              <a:rPr lang="en-US" sz="1600" b="1" dirty="0"/>
              <a:t>Type</a:t>
            </a:r>
            <a:r>
              <a:rPr lang="en-US" sz="1600" dirty="0"/>
              <a:t>: Select one of the 6 options available.</a:t>
            </a:r>
          </a:p>
          <a:p>
            <a:pPr marL="285750" indent="-285750">
              <a:buFont typeface="Wingdings" panose="05000000000000000000" pitchFamily="2" charset="2"/>
              <a:buChar char="§"/>
            </a:pPr>
            <a:r>
              <a:rPr lang="en-US" sz="1600" b="1" dirty="0"/>
              <a:t>Search Type</a:t>
            </a:r>
            <a:r>
              <a:rPr lang="en-US" sz="1600" dirty="0"/>
              <a:t>: Result ID, EDUID, and Session ID.</a:t>
            </a:r>
          </a:p>
          <a:p>
            <a:pPr marL="285750" indent="-285750">
              <a:buFont typeface="Wingdings" panose="05000000000000000000" pitchFamily="2" charset="2"/>
              <a:buChar char="§"/>
            </a:pPr>
            <a:r>
              <a:rPr lang="en-US" sz="1600" b="1" dirty="0"/>
              <a:t>Search Value</a:t>
            </a:r>
            <a:r>
              <a:rPr lang="en-US" sz="1600" dirty="0"/>
              <a:t>: The values (EDUID, Result ID, and Session ID) must exist in TDS or TIDE. EDUIDs are available in TIDE, Session IDs are created in the TA Interface, and Results ID can be found in Plan and Manage Testing reports. </a:t>
            </a:r>
          </a:p>
          <a:p>
            <a:pPr marL="285750" indent="-285750">
              <a:buFont typeface="Wingdings" panose="05000000000000000000" pitchFamily="2" charset="2"/>
              <a:buChar char="§"/>
            </a:pPr>
            <a:r>
              <a:rPr lang="en-US" sz="1600" b="1" dirty="0"/>
              <a:t>Reason</a:t>
            </a:r>
            <a:r>
              <a:rPr lang="en-US" sz="1600" dirty="0"/>
              <a:t>: Reason for creating the test impropriety available from the pre-populated drop-down.</a:t>
            </a:r>
          </a:p>
          <a:p>
            <a:pPr marL="285750" indent="-285750">
              <a:buFont typeface="Wingdings" panose="05000000000000000000" pitchFamily="2" charset="2"/>
              <a:buChar char="§"/>
            </a:pPr>
            <a:r>
              <a:rPr lang="en-US" sz="1600" b="1" dirty="0"/>
              <a:t>Comments</a:t>
            </a:r>
            <a:r>
              <a:rPr lang="en-US" sz="1600" dirty="0"/>
              <a:t>: Enter additional information detailing reason for submission.</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Creating a Test Impropriety Through File Uploads</a:t>
            </a:r>
          </a:p>
        </p:txBody>
      </p:sp>
      <p:pic>
        <p:nvPicPr>
          <p:cNvPr id="6" name="Picture 5">
            <a:extLst>
              <a:ext uri="{FF2B5EF4-FFF2-40B4-BE49-F238E27FC236}">
                <a16:creationId xmlns:a16="http://schemas.microsoft.com/office/drawing/2014/main" id="{FBC3E0A9-63CF-4CFC-BFD0-D271B12D3CD0}"/>
              </a:ext>
            </a:extLst>
          </p:cNvPr>
          <p:cNvPicPr>
            <a:picLocks noChangeAspect="1"/>
          </p:cNvPicPr>
          <p:nvPr/>
        </p:nvPicPr>
        <p:blipFill>
          <a:blip r:embed="rId3"/>
          <a:stretch>
            <a:fillRect/>
          </a:stretch>
        </p:blipFill>
        <p:spPr>
          <a:xfrm>
            <a:off x="208527" y="1709895"/>
            <a:ext cx="3181350" cy="151447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20DF508-78DF-40DB-BCF1-BA627EB85770}"/>
              </a:ext>
            </a:extLst>
          </p:cNvPr>
          <p:cNvPicPr>
            <a:picLocks noChangeAspect="1"/>
          </p:cNvPicPr>
          <p:nvPr/>
        </p:nvPicPr>
        <p:blipFill>
          <a:blip r:embed="rId4"/>
          <a:stretch>
            <a:fillRect/>
          </a:stretch>
        </p:blipFill>
        <p:spPr>
          <a:xfrm>
            <a:off x="4258738" y="3429000"/>
            <a:ext cx="7715124" cy="1108816"/>
          </a:xfrm>
          <a:prstGeom prst="rect">
            <a:avLst/>
          </a:prstGeom>
          <a:ln>
            <a:noFill/>
          </a:ln>
          <a:effectLst>
            <a:outerShdw blurRad="292100" dist="139700" dir="2700000" algn="tl" rotWithShape="0">
              <a:srgbClr val="333333">
                <a:alpha val="65000"/>
              </a:srgbClr>
            </a:outerShdw>
          </a:effectLst>
        </p:spPr>
      </p:pic>
      <p:sp>
        <p:nvSpPr>
          <p:cNvPr id="7" name="Arrow: Left-Up 6">
            <a:extLst>
              <a:ext uri="{FF2B5EF4-FFF2-40B4-BE49-F238E27FC236}">
                <a16:creationId xmlns:a16="http://schemas.microsoft.com/office/drawing/2014/main" id="{A8F6DB8F-5C48-4DAB-AE12-676F55CDEA55}"/>
              </a:ext>
            </a:extLst>
          </p:cNvPr>
          <p:cNvSpPr/>
          <p:nvPr/>
        </p:nvSpPr>
        <p:spPr>
          <a:xfrm rot="10800000">
            <a:off x="2844800" y="3736622"/>
            <a:ext cx="1162756" cy="801194"/>
          </a:xfrm>
          <a:prstGeom prst="lef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a:extLst>
              <a:ext uri="{FF2B5EF4-FFF2-40B4-BE49-F238E27FC236}">
                <a16:creationId xmlns:a16="http://schemas.microsoft.com/office/drawing/2014/main" id="{290C7CD5-1FB3-4BAC-A73D-D290D4E72A14}"/>
              </a:ext>
            </a:extLst>
          </p:cNvPr>
          <p:cNvSpPr/>
          <p:nvPr/>
        </p:nvSpPr>
        <p:spPr>
          <a:xfrm>
            <a:off x="805845" y="2761129"/>
            <a:ext cx="220828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1E90F8C-4D18-ED29-DB3B-226F16ABA921}"/>
              </a:ext>
            </a:extLst>
          </p:cNvPr>
          <p:cNvPicPr>
            <a:picLocks noChangeAspect="1"/>
          </p:cNvPicPr>
          <p:nvPr/>
        </p:nvPicPr>
        <p:blipFill>
          <a:blip r:embed="rId5"/>
          <a:stretch>
            <a:fillRect/>
          </a:stretch>
        </p:blipFill>
        <p:spPr>
          <a:xfrm>
            <a:off x="6096000" y="970440"/>
            <a:ext cx="4853904" cy="2405386"/>
          </a:xfrm>
          <a:prstGeom prst="rect">
            <a:avLst/>
          </a:prstGeom>
        </p:spPr>
      </p:pic>
    </p:spTree>
    <p:extLst>
      <p:ext uri="{BB962C8B-B14F-4D97-AF65-F5344CB8AC3E}">
        <p14:creationId xmlns:p14="http://schemas.microsoft.com/office/powerpoint/2010/main" val="15556116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79</a:t>
            </a:fld>
            <a:endParaRPr lang="en-US" dirty="0"/>
          </a:p>
        </p:txBody>
      </p:sp>
      <p:sp>
        <p:nvSpPr>
          <p:cNvPr id="5" name="TextBox 4" descr="Text box with the following information:&#10;To view the status of a test impropriety that was created manually or via an upload file (followed by 3 bullet points):&#10;From the Test Improprieties task menu, select the View Test Improprieties page. &#10;Retrieve the test improprieties you want to view by selecting the Request Type, Request Status, and Additional Search Criteria&#10;Click Search&#10;">
            <a:extLst>
              <a:ext uri="{FF2B5EF4-FFF2-40B4-BE49-F238E27FC236}">
                <a16:creationId xmlns:a16="http://schemas.microsoft.com/office/drawing/2014/main" id="{6C24B314-CB6C-4397-B6A4-5DDDBF11F4E0}"/>
              </a:ext>
            </a:extLst>
          </p:cNvPr>
          <p:cNvSpPr txBox="1"/>
          <p:nvPr/>
        </p:nvSpPr>
        <p:spPr>
          <a:xfrm>
            <a:off x="2701053" y="5027557"/>
            <a:ext cx="7695210" cy="1323439"/>
          </a:xfrm>
          <a:prstGeom prst="rect">
            <a:avLst/>
          </a:prstGeom>
          <a:noFill/>
          <a:ln>
            <a:solidFill>
              <a:schemeClr val="bg1">
                <a:lumMod val="50000"/>
              </a:schemeClr>
            </a:solidFill>
          </a:ln>
          <a:effectLst/>
        </p:spPr>
        <p:txBody>
          <a:bodyPr wrap="square" rtlCol="0">
            <a:spAutoFit/>
          </a:bodyPr>
          <a:lstStyle/>
          <a:p>
            <a:pPr lvl="0"/>
            <a:r>
              <a:rPr lang="en-US" sz="1600" dirty="0">
                <a:solidFill>
                  <a:prstClr val="black"/>
                </a:solidFill>
              </a:rPr>
              <a:t>To view the status of a test impropriety that was created manually or via an upload file:</a:t>
            </a:r>
          </a:p>
          <a:p>
            <a:pPr marL="171450" lvl="0" indent="-171450">
              <a:buFont typeface="Wingdings" panose="05000000000000000000" pitchFamily="2" charset="2"/>
              <a:buChar char="§"/>
            </a:pPr>
            <a:r>
              <a:rPr lang="en-US" sz="1600" dirty="0">
                <a:solidFill>
                  <a:prstClr val="black"/>
                </a:solidFill>
              </a:rPr>
              <a:t>From the </a:t>
            </a:r>
            <a:r>
              <a:rPr lang="en-US" sz="1600" b="1" dirty="0">
                <a:solidFill>
                  <a:prstClr val="black"/>
                </a:solidFill>
              </a:rPr>
              <a:t>Test Improprieties </a:t>
            </a:r>
            <a:r>
              <a:rPr lang="en-US" sz="1600" dirty="0">
                <a:solidFill>
                  <a:prstClr val="black"/>
                </a:solidFill>
              </a:rPr>
              <a:t>task menu, select the </a:t>
            </a:r>
            <a:r>
              <a:rPr lang="en-US" sz="1600" b="1" dirty="0">
                <a:solidFill>
                  <a:prstClr val="black"/>
                </a:solidFill>
              </a:rPr>
              <a:t>View Test Improprieties </a:t>
            </a:r>
            <a:r>
              <a:rPr lang="en-US" sz="1600" dirty="0">
                <a:solidFill>
                  <a:prstClr val="black"/>
                </a:solidFill>
              </a:rPr>
              <a:t>page. </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Retrieve the test improprieties you want to view by selecting the </a:t>
            </a:r>
            <a:r>
              <a:rPr lang="en-US" sz="1600" b="1" dirty="0">
                <a:solidFill>
                  <a:prstClr val="black"/>
                </a:solidFill>
                <a:cs typeface="Arial" panose="020B0604020202020204" pitchFamily="34" charset="0"/>
              </a:rPr>
              <a:t>Request Type</a:t>
            </a:r>
            <a:r>
              <a:rPr lang="en-US" sz="1600" dirty="0">
                <a:solidFill>
                  <a:prstClr val="black"/>
                </a:solidFill>
                <a:cs typeface="Arial" panose="020B0604020202020204" pitchFamily="34" charset="0"/>
              </a:rPr>
              <a:t>, </a:t>
            </a:r>
            <a:r>
              <a:rPr lang="en-US" sz="1600" b="1" dirty="0">
                <a:solidFill>
                  <a:prstClr val="black"/>
                </a:solidFill>
                <a:cs typeface="Arial" panose="020B0604020202020204" pitchFamily="34" charset="0"/>
              </a:rPr>
              <a:t>Request Status</a:t>
            </a:r>
            <a:r>
              <a:rPr lang="en-US" sz="1600" dirty="0">
                <a:solidFill>
                  <a:prstClr val="black"/>
                </a:solidFill>
                <a:cs typeface="Arial" panose="020B0604020202020204" pitchFamily="34" charset="0"/>
              </a:rPr>
              <a:t>, and </a:t>
            </a:r>
            <a:r>
              <a:rPr lang="en-US" sz="1600" b="1" dirty="0">
                <a:solidFill>
                  <a:prstClr val="black"/>
                </a:solidFill>
                <a:cs typeface="Arial" panose="020B0604020202020204" pitchFamily="34" charset="0"/>
              </a:rPr>
              <a:t>Additional Request Criteria</a:t>
            </a:r>
            <a:r>
              <a:rPr lang="en-US" sz="1600" dirty="0">
                <a:solidFill>
                  <a:prstClr val="black"/>
                </a:solidFill>
                <a:cs typeface="Arial" panose="020B0604020202020204" pitchFamily="34" charset="0"/>
              </a:rPr>
              <a:t>.</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Click </a:t>
            </a:r>
            <a:r>
              <a:rPr lang="en-US" sz="1600" b="1" dirty="0">
                <a:solidFill>
                  <a:prstClr val="black"/>
                </a:solidFill>
                <a:cs typeface="Arial" panose="020B0604020202020204" pitchFamily="34" charset="0"/>
              </a:rPr>
              <a:t>Search</a:t>
            </a:r>
            <a:r>
              <a:rPr lang="en-US" sz="1600" dirty="0">
                <a:solidFill>
                  <a:prstClr val="black"/>
                </a:solidFill>
                <a:cs typeface="Arial" panose="020B0604020202020204" pitchFamily="34" charset="0"/>
              </a:rPr>
              <a:t>.</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Viewing a Test Impropriety</a:t>
            </a:r>
          </a:p>
        </p:txBody>
      </p:sp>
      <p:pic>
        <p:nvPicPr>
          <p:cNvPr id="3" name="Picture 2">
            <a:extLst>
              <a:ext uri="{FF2B5EF4-FFF2-40B4-BE49-F238E27FC236}">
                <a16:creationId xmlns:a16="http://schemas.microsoft.com/office/drawing/2014/main" id="{47C6C22D-535A-496A-9083-C7561F1ADD7A}"/>
              </a:ext>
            </a:extLst>
          </p:cNvPr>
          <p:cNvPicPr>
            <a:picLocks noChangeAspect="1"/>
          </p:cNvPicPr>
          <p:nvPr/>
        </p:nvPicPr>
        <p:blipFill>
          <a:blip r:embed="rId3"/>
          <a:stretch>
            <a:fillRect/>
          </a:stretch>
        </p:blipFill>
        <p:spPr>
          <a:xfrm>
            <a:off x="3488112" y="1168723"/>
            <a:ext cx="8104469" cy="342171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E9FF899-269B-47D5-938E-90D01C624231}"/>
              </a:ext>
            </a:extLst>
          </p:cNvPr>
          <p:cNvPicPr>
            <a:picLocks noChangeAspect="1"/>
          </p:cNvPicPr>
          <p:nvPr/>
        </p:nvPicPr>
        <p:blipFill>
          <a:blip r:embed="rId4"/>
          <a:stretch>
            <a:fillRect/>
          </a:stretch>
        </p:blipFill>
        <p:spPr>
          <a:xfrm>
            <a:off x="112889" y="2479851"/>
            <a:ext cx="3181350" cy="151447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ECAD361-25FC-43D9-8DD7-FB224385F402}"/>
              </a:ext>
            </a:extLst>
          </p:cNvPr>
          <p:cNvSpPr/>
          <p:nvPr/>
        </p:nvSpPr>
        <p:spPr>
          <a:xfrm>
            <a:off x="599419" y="3237088"/>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1557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AB613-3D0E-41AF-BF29-36FFD3D82606}"/>
              </a:ext>
            </a:extLst>
          </p:cNvPr>
          <p:cNvPicPr>
            <a:picLocks noChangeAspect="1"/>
          </p:cNvPicPr>
          <p:nvPr/>
        </p:nvPicPr>
        <p:blipFill>
          <a:blip r:embed="rId3"/>
          <a:stretch>
            <a:fillRect/>
          </a:stretch>
        </p:blipFill>
        <p:spPr>
          <a:xfrm>
            <a:off x="2566159" y="1305448"/>
            <a:ext cx="7008481" cy="490593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E353F11F-6AEC-4D47-BBFD-7C6F01856D14}"/>
              </a:ext>
            </a:extLst>
          </p:cNvPr>
          <p:cNvSpPr>
            <a:spLocks noGrp="1"/>
          </p:cNvSpPr>
          <p:nvPr>
            <p:ph type="title"/>
          </p:nvPr>
        </p:nvSpPr>
        <p:spPr/>
        <p:txBody>
          <a:bodyPr/>
          <a:lstStyle/>
          <a:p>
            <a:r>
              <a:rPr lang="en-US" dirty="0"/>
              <a:t>Navigation Toolbars and Help Text</a:t>
            </a:r>
          </a:p>
        </p:txBody>
      </p:sp>
      <p:sp>
        <p:nvSpPr>
          <p:cNvPr id="7" name="Slide Number Placeholder 6">
            <a:extLst>
              <a:ext uri="{FF2B5EF4-FFF2-40B4-BE49-F238E27FC236}">
                <a16:creationId xmlns:a16="http://schemas.microsoft.com/office/drawing/2014/main" id="{8E9CB492-4CEA-4A87-BB2B-F3DF40967DC3}"/>
              </a:ext>
            </a:extLst>
          </p:cNvPr>
          <p:cNvSpPr>
            <a:spLocks noGrp="1"/>
          </p:cNvSpPr>
          <p:nvPr>
            <p:ph type="sldNum" sz="quarter" idx="12"/>
          </p:nvPr>
        </p:nvSpPr>
        <p:spPr/>
        <p:txBody>
          <a:bodyPr/>
          <a:lstStyle/>
          <a:p>
            <a:fld id="{C26AAFF7-C4D7-4A72-B8FA-A17532192431}" type="slidenum">
              <a:rPr lang="en-US" smtClean="0"/>
              <a:pPr/>
              <a:t>8</a:t>
            </a:fld>
            <a:endParaRPr lang="en-US" dirty="0"/>
          </a:p>
        </p:txBody>
      </p:sp>
      <p:sp>
        <p:nvSpPr>
          <p:cNvPr id="9" name="Rectangle 8">
            <a:extLst>
              <a:ext uri="{FF2B5EF4-FFF2-40B4-BE49-F238E27FC236}">
                <a16:creationId xmlns:a16="http://schemas.microsoft.com/office/drawing/2014/main" id="{689E0FAD-9DDC-45F8-B96C-2FBE01085E2E}"/>
              </a:ext>
            </a:extLst>
          </p:cNvPr>
          <p:cNvSpPr/>
          <p:nvPr/>
        </p:nvSpPr>
        <p:spPr>
          <a:xfrm>
            <a:off x="2566159" y="3196128"/>
            <a:ext cx="189159" cy="3015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4D34352E-6079-4F8E-A808-FC50A14EE38C}"/>
              </a:ext>
            </a:extLst>
          </p:cNvPr>
          <p:cNvSpPr/>
          <p:nvPr/>
        </p:nvSpPr>
        <p:spPr>
          <a:xfrm rot="10800000">
            <a:off x="6383091" y="2656692"/>
            <a:ext cx="543802" cy="2117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81A2B361-A092-424A-A4DF-D4880EEBEDDD}"/>
              </a:ext>
            </a:extLst>
          </p:cNvPr>
          <p:cNvSpPr/>
          <p:nvPr/>
        </p:nvSpPr>
        <p:spPr>
          <a:xfrm rot="16200000">
            <a:off x="2566434" y="3947246"/>
            <a:ext cx="918043" cy="2816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C0BB7C6-5D44-4997-BD8E-0E7F5CB941C2}"/>
              </a:ext>
            </a:extLst>
          </p:cNvPr>
          <p:cNvSpPr/>
          <p:nvPr/>
        </p:nvSpPr>
        <p:spPr>
          <a:xfrm>
            <a:off x="2884608" y="3237343"/>
            <a:ext cx="281695" cy="2333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62E76A6A-AACD-45DD-8021-8791D6D6F12A}"/>
              </a:ext>
            </a:extLst>
          </p:cNvPr>
          <p:cNvSpPr/>
          <p:nvPr/>
        </p:nvSpPr>
        <p:spPr>
          <a:xfrm rot="19843149">
            <a:off x="1558016" y="2728738"/>
            <a:ext cx="1275067" cy="2794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48834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80</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Plan and Manage Testing (Part 1)</a:t>
            </a:r>
          </a:p>
        </p:txBody>
      </p:sp>
      <p:sp>
        <p:nvSpPr>
          <p:cNvPr id="4" name="Rectangle 3">
            <a:extLst>
              <a:ext uri="{FF2B5EF4-FFF2-40B4-BE49-F238E27FC236}">
                <a16:creationId xmlns:a16="http://schemas.microsoft.com/office/drawing/2014/main" id="{36020281-074C-4F4E-AD06-BBC4E8B97933}"/>
              </a:ext>
            </a:extLst>
          </p:cNvPr>
          <p:cNvSpPr/>
          <p:nvPr/>
        </p:nvSpPr>
        <p:spPr>
          <a:xfrm>
            <a:off x="5022759" y="988600"/>
            <a:ext cx="309095" cy="308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FBA7871-B4D8-4622-919D-F7BA30BF9573}"/>
              </a:ext>
            </a:extLst>
          </p:cNvPr>
          <p:cNvSpPr/>
          <p:nvPr/>
        </p:nvSpPr>
        <p:spPr>
          <a:xfrm>
            <a:off x="5019499" y="6437741"/>
            <a:ext cx="309095" cy="28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3"/>
          <p:cNvSpPr txBox="1">
            <a:spLocks/>
          </p:cNvSpPr>
          <p:nvPr/>
        </p:nvSpPr>
        <p:spPr>
          <a:xfrm>
            <a:off x="9361514" y="6437741"/>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80</a:t>
            </a:fld>
            <a:endParaRPr lang="en-US" dirty="0"/>
          </a:p>
        </p:txBody>
      </p:sp>
      <p:pic>
        <p:nvPicPr>
          <p:cNvPr id="6" name="Picture 5">
            <a:extLst>
              <a:ext uri="{FF2B5EF4-FFF2-40B4-BE49-F238E27FC236}">
                <a16:creationId xmlns:a16="http://schemas.microsoft.com/office/drawing/2014/main" id="{506ACF6E-96C0-46F2-9410-6F319D89F7DC}"/>
              </a:ext>
            </a:extLst>
          </p:cNvPr>
          <p:cNvPicPr>
            <a:picLocks noChangeAspect="1"/>
          </p:cNvPicPr>
          <p:nvPr/>
        </p:nvPicPr>
        <p:blipFill>
          <a:blip r:embed="rId3"/>
          <a:stretch>
            <a:fillRect/>
          </a:stretch>
        </p:blipFill>
        <p:spPr>
          <a:xfrm>
            <a:off x="493761" y="1090598"/>
            <a:ext cx="6785867" cy="552970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EA9574E-8857-49B6-8618-46320C17DB82}"/>
              </a:ext>
            </a:extLst>
          </p:cNvPr>
          <p:cNvPicPr>
            <a:picLocks noChangeAspect="1"/>
          </p:cNvPicPr>
          <p:nvPr/>
        </p:nvPicPr>
        <p:blipFill>
          <a:blip r:embed="rId4"/>
          <a:stretch>
            <a:fillRect/>
          </a:stretch>
        </p:blipFill>
        <p:spPr>
          <a:xfrm>
            <a:off x="8051976" y="1471887"/>
            <a:ext cx="3019425" cy="21145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C76502F-5A51-448C-948D-27C8B2A300C7}"/>
              </a:ext>
            </a:extLst>
          </p:cNvPr>
          <p:cNvPicPr>
            <a:picLocks noChangeAspect="1"/>
          </p:cNvPicPr>
          <p:nvPr/>
        </p:nvPicPr>
        <p:blipFill>
          <a:blip r:embed="rId5"/>
          <a:stretch>
            <a:fillRect/>
          </a:stretch>
        </p:blipFill>
        <p:spPr>
          <a:xfrm>
            <a:off x="5692104" y="4219598"/>
            <a:ext cx="6291213" cy="1831245"/>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F4C50-1C0F-4590-B72D-422D0FA671CE}"/>
              </a:ext>
            </a:extLst>
          </p:cNvPr>
          <p:cNvSpPr/>
          <p:nvPr/>
        </p:nvSpPr>
        <p:spPr>
          <a:xfrm>
            <a:off x="8467457" y="19219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48432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4241-C539-479E-BA2B-876F361A9502}"/>
              </a:ext>
            </a:extLst>
          </p:cNvPr>
          <p:cNvSpPr>
            <a:spLocks noGrp="1"/>
          </p:cNvSpPr>
          <p:nvPr>
            <p:ph type="title"/>
          </p:nvPr>
        </p:nvSpPr>
        <p:spPr/>
        <p:txBody>
          <a:bodyPr/>
          <a:lstStyle/>
          <a:p>
            <a:r>
              <a:rPr lang="en-US" dirty="0"/>
              <a:t>Plan and Manage Testing (Part 2)</a:t>
            </a:r>
          </a:p>
        </p:txBody>
      </p:sp>
      <p:sp>
        <p:nvSpPr>
          <p:cNvPr id="4" name="Slide Number Placeholder 3">
            <a:extLst>
              <a:ext uri="{FF2B5EF4-FFF2-40B4-BE49-F238E27FC236}">
                <a16:creationId xmlns:a16="http://schemas.microsoft.com/office/drawing/2014/main" id="{3044A68C-5C5A-47A4-89B6-0489591316FB}"/>
              </a:ext>
            </a:extLst>
          </p:cNvPr>
          <p:cNvSpPr>
            <a:spLocks noGrp="1"/>
          </p:cNvSpPr>
          <p:nvPr>
            <p:ph type="sldNum" sz="quarter" idx="12"/>
          </p:nvPr>
        </p:nvSpPr>
        <p:spPr/>
        <p:txBody>
          <a:bodyPr/>
          <a:lstStyle/>
          <a:p>
            <a:fld id="{C26AAFF7-C4D7-4A72-B8FA-A17532192431}" type="slidenum">
              <a:rPr lang="en-US" smtClean="0"/>
              <a:pPr/>
              <a:t>81</a:t>
            </a:fld>
            <a:endParaRPr lang="en-US" dirty="0"/>
          </a:p>
        </p:txBody>
      </p:sp>
      <p:pic>
        <p:nvPicPr>
          <p:cNvPr id="5" name="Picture 4">
            <a:extLst>
              <a:ext uri="{FF2B5EF4-FFF2-40B4-BE49-F238E27FC236}">
                <a16:creationId xmlns:a16="http://schemas.microsoft.com/office/drawing/2014/main" id="{10AF5F74-4424-4F3A-9CCF-9E1DD6299014}"/>
              </a:ext>
            </a:extLst>
          </p:cNvPr>
          <p:cNvPicPr>
            <a:picLocks noChangeAspect="1"/>
          </p:cNvPicPr>
          <p:nvPr/>
        </p:nvPicPr>
        <p:blipFill>
          <a:blip r:embed="rId3"/>
          <a:stretch>
            <a:fillRect/>
          </a:stretch>
        </p:blipFill>
        <p:spPr>
          <a:xfrm>
            <a:off x="1082004" y="2069534"/>
            <a:ext cx="9220200" cy="514350"/>
          </a:xfrm>
          <a:prstGeom prst="rect">
            <a:avLst/>
          </a:prstGeom>
        </p:spPr>
      </p:pic>
      <p:sp>
        <p:nvSpPr>
          <p:cNvPr id="7" name="TextBox 6">
            <a:extLst>
              <a:ext uri="{FF2B5EF4-FFF2-40B4-BE49-F238E27FC236}">
                <a16:creationId xmlns:a16="http://schemas.microsoft.com/office/drawing/2014/main" id="{46E38468-AB89-4A7C-AF8D-9FDD23C6182F}"/>
              </a:ext>
            </a:extLst>
          </p:cNvPr>
          <p:cNvSpPr txBox="1"/>
          <p:nvPr/>
        </p:nvSpPr>
        <p:spPr>
          <a:xfrm>
            <a:off x="864296" y="1528175"/>
            <a:ext cx="9220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Did all the students in a test session submit their test? </a:t>
            </a:r>
          </a:p>
        </p:txBody>
      </p:sp>
      <p:pic>
        <p:nvPicPr>
          <p:cNvPr id="8" name="Picture 7">
            <a:extLst>
              <a:ext uri="{FF2B5EF4-FFF2-40B4-BE49-F238E27FC236}">
                <a16:creationId xmlns:a16="http://schemas.microsoft.com/office/drawing/2014/main" id="{26514CAC-C367-49EF-9143-9ACA782D2D20}"/>
              </a:ext>
            </a:extLst>
          </p:cNvPr>
          <p:cNvPicPr>
            <a:picLocks noChangeAspect="1"/>
          </p:cNvPicPr>
          <p:nvPr/>
        </p:nvPicPr>
        <p:blipFill>
          <a:blip r:embed="rId4"/>
          <a:stretch>
            <a:fillRect/>
          </a:stretch>
        </p:blipFill>
        <p:spPr>
          <a:xfrm>
            <a:off x="1082004" y="3388290"/>
            <a:ext cx="5819775" cy="447675"/>
          </a:xfrm>
          <a:prstGeom prst="rect">
            <a:avLst/>
          </a:prstGeom>
        </p:spPr>
      </p:pic>
      <p:sp>
        <p:nvSpPr>
          <p:cNvPr id="9" name="TextBox 8">
            <a:extLst>
              <a:ext uri="{FF2B5EF4-FFF2-40B4-BE49-F238E27FC236}">
                <a16:creationId xmlns:a16="http://schemas.microsoft.com/office/drawing/2014/main" id="{7E8E8545-3B39-4270-BBAE-1DF1C380B30D}"/>
              </a:ext>
            </a:extLst>
          </p:cNvPr>
          <p:cNvSpPr txBox="1"/>
          <p:nvPr/>
        </p:nvSpPr>
        <p:spPr>
          <a:xfrm>
            <a:off x="826718" y="2993721"/>
            <a:ext cx="6676372"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test opportunities are about to expire?</a:t>
            </a:r>
          </a:p>
        </p:txBody>
      </p:sp>
      <p:pic>
        <p:nvPicPr>
          <p:cNvPr id="10" name="Picture 9">
            <a:extLst>
              <a:ext uri="{FF2B5EF4-FFF2-40B4-BE49-F238E27FC236}">
                <a16:creationId xmlns:a16="http://schemas.microsoft.com/office/drawing/2014/main" id="{6B7B8F3F-099D-4C2E-A3BC-B7BBE2A4EBE7}"/>
              </a:ext>
            </a:extLst>
          </p:cNvPr>
          <p:cNvPicPr>
            <a:picLocks noChangeAspect="1"/>
          </p:cNvPicPr>
          <p:nvPr/>
        </p:nvPicPr>
        <p:blipFill>
          <a:blip r:embed="rId5"/>
          <a:stretch>
            <a:fillRect/>
          </a:stretch>
        </p:blipFill>
        <p:spPr>
          <a:xfrm>
            <a:off x="8427015" y="2913316"/>
            <a:ext cx="2909887" cy="1710076"/>
          </a:xfrm>
          <a:prstGeom prst="rect">
            <a:avLst/>
          </a:prstGeom>
        </p:spPr>
      </p:pic>
      <p:pic>
        <p:nvPicPr>
          <p:cNvPr id="11" name="Picture 10">
            <a:extLst>
              <a:ext uri="{FF2B5EF4-FFF2-40B4-BE49-F238E27FC236}">
                <a16:creationId xmlns:a16="http://schemas.microsoft.com/office/drawing/2014/main" id="{F44E6892-C058-4C6E-9AAC-9817FDD6BAD0}"/>
              </a:ext>
            </a:extLst>
          </p:cNvPr>
          <p:cNvPicPr>
            <a:picLocks noChangeAspect="1"/>
          </p:cNvPicPr>
          <p:nvPr/>
        </p:nvPicPr>
        <p:blipFill>
          <a:blip r:embed="rId6"/>
          <a:stretch>
            <a:fillRect/>
          </a:stretch>
        </p:blipFill>
        <p:spPr>
          <a:xfrm>
            <a:off x="3991891" y="3781630"/>
            <a:ext cx="4435124" cy="400050"/>
          </a:xfrm>
          <a:prstGeom prst="rect">
            <a:avLst/>
          </a:prstGeom>
        </p:spPr>
      </p:pic>
      <p:pic>
        <p:nvPicPr>
          <p:cNvPr id="12" name="Picture 11">
            <a:extLst>
              <a:ext uri="{FF2B5EF4-FFF2-40B4-BE49-F238E27FC236}">
                <a16:creationId xmlns:a16="http://schemas.microsoft.com/office/drawing/2014/main" id="{8AA489DC-FA5E-4113-8551-39EECA69E0B3}"/>
              </a:ext>
            </a:extLst>
          </p:cNvPr>
          <p:cNvPicPr>
            <a:picLocks noChangeAspect="1"/>
          </p:cNvPicPr>
          <p:nvPr/>
        </p:nvPicPr>
        <p:blipFill>
          <a:blip r:embed="rId7"/>
          <a:stretch>
            <a:fillRect/>
          </a:stretch>
        </p:blipFill>
        <p:spPr>
          <a:xfrm>
            <a:off x="989556" y="5191712"/>
            <a:ext cx="5724525" cy="276225"/>
          </a:xfrm>
          <a:prstGeom prst="rect">
            <a:avLst/>
          </a:prstGeom>
        </p:spPr>
      </p:pic>
      <p:sp>
        <p:nvSpPr>
          <p:cNvPr id="13" name="TextBox 12">
            <a:extLst>
              <a:ext uri="{FF2B5EF4-FFF2-40B4-BE49-F238E27FC236}">
                <a16:creationId xmlns:a16="http://schemas.microsoft.com/office/drawing/2014/main" id="{26032A72-CBAD-4B4C-8223-0F0B3CEDA88D}"/>
              </a:ext>
            </a:extLst>
          </p:cNvPr>
          <p:cNvSpPr txBox="1"/>
          <p:nvPr/>
        </p:nvSpPr>
        <p:spPr>
          <a:xfrm>
            <a:off x="864296" y="4623392"/>
            <a:ext cx="55490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not yet tested?</a:t>
            </a:r>
          </a:p>
        </p:txBody>
      </p:sp>
    </p:spTree>
    <p:extLst>
      <p:ext uri="{BB962C8B-B14F-4D97-AF65-F5344CB8AC3E}">
        <p14:creationId xmlns:p14="http://schemas.microsoft.com/office/powerpoint/2010/main" val="4219665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89FC-82EF-41C9-BDAF-3EDA905A6802}"/>
              </a:ext>
            </a:extLst>
          </p:cNvPr>
          <p:cNvSpPr>
            <a:spLocks noGrp="1"/>
          </p:cNvSpPr>
          <p:nvPr>
            <p:ph type="title"/>
          </p:nvPr>
        </p:nvSpPr>
        <p:spPr/>
        <p:txBody>
          <a:bodyPr/>
          <a:lstStyle/>
          <a:p>
            <a:r>
              <a:rPr lang="en-US" dirty="0"/>
              <a:t>Plan and Manage Testing (Part 3)</a:t>
            </a:r>
          </a:p>
        </p:txBody>
      </p:sp>
      <p:sp>
        <p:nvSpPr>
          <p:cNvPr id="4" name="Slide Number Placeholder 3">
            <a:extLst>
              <a:ext uri="{FF2B5EF4-FFF2-40B4-BE49-F238E27FC236}">
                <a16:creationId xmlns:a16="http://schemas.microsoft.com/office/drawing/2014/main" id="{6A19E773-F689-40FC-9B86-A4127219B1E7}"/>
              </a:ext>
            </a:extLst>
          </p:cNvPr>
          <p:cNvSpPr>
            <a:spLocks noGrp="1"/>
          </p:cNvSpPr>
          <p:nvPr>
            <p:ph type="sldNum" sz="quarter" idx="12"/>
          </p:nvPr>
        </p:nvSpPr>
        <p:spPr/>
        <p:txBody>
          <a:bodyPr/>
          <a:lstStyle/>
          <a:p>
            <a:r>
              <a:rPr lang="en-US" dirty="0"/>
              <a:t> </a:t>
            </a:r>
            <a:fld id="{C26AAFF7-C4D7-4A72-B8FA-A17532192431}" type="slidenum">
              <a:rPr lang="en-US" smtClean="0"/>
              <a:pPr/>
              <a:t>82</a:t>
            </a:fld>
            <a:endParaRPr lang="en-US" dirty="0"/>
          </a:p>
        </p:txBody>
      </p:sp>
      <p:pic>
        <p:nvPicPr>
          <p:cNvPr id="5" name="Picture 4">
            <a:extLst>
              <a:ext uri="{FF2B5EF4-FFF2-40B4-BE49-F238E27FC236}">
                <a16:creationId xmlns:a16="http://schemas.microsoft.com/office/drawing/2014/main" id="{F413D3F3-794A-4077-88FB-1B453543DB0E}"/>
              </a:ext>
            </a:extLst>
          </p:cNvPr>
          <p:cNvPicPr>
            <a:picLocks noChangeAspect="1"/>
          </p:cNvPicPr>
          <p:nvPr/>
        </p:nvPicPr>
        <p:blipFill>
          <a:blip r:embed="rId3"/>
          <a:stretch>
            <a:fillRect/>
          </a:stretch>
        </p:blipFill>
        <p:spPr>
          <a:xfrm>
            <a:off x="1265716" y="2542120"/>
            <a:ext cx="7305675" cy="352425"/>
          </a:xfrm>
          <a:prstGeom prst="rect">
            <a:avLst/>
          </a:prstGeom>
        </p:spPr>
      </p:pic>
      <p:sp>
        <p:nvSpPr>
          <p:cNvPr id="6" name="TextBox 5">
            <a:extLst>
              <a:ext uri="{FF2B5EF4-FFF2-40B4-BE49-F238E27FC236}">
                <a16:creationId xmlns:a16="http://schemas.microsoft.com/office/drawing/2014/main" id="{22EAC91B-362D-41D1-BEE3-D600893C8927}"/>
              </a:ext>
            </a:extLst>
          </p:cNvPr>
          <p:cNvSpPr txBox="1"/>
          <p:nvPr/>
        </p:nvSpPr>
        <p:spPr>
          <a:xfrm>
            <a:off x="1064712" y="2091847"/>
            <a:ext cx="7415409"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paused their test?</a:t>
            </a:r>
          </a:p>
        </p:txBody>
      </p:sp>
      <p:pic>
        <p:nvPicPr>
          <p:cNvPr id="7" name="Picture 6">
            <a:extLst>
              <a:ext uri="{FF2B5EF4-FFF2-40B4-BE49-F238E27FC236}">
                <a16:creationId xmlns:a16="http://schemas.microsoft.com/office/drawing/2014/main" id="{4FDA2428-32E5-41D4-9779-BFF2B0A3FD59}"/>
              </a:ext>
            </a:extLst>
          </p:cNvPr>
          <p:cNvPicPr>
            <a:picLocks noChangeAspect="1"/>
          </p:cNvPicPr>
          <p:nvPr/>
        </p:nvPicPr>
        <p:blipFill>
          <a:blip r:embed="rId4"/>
          <a:stretch>
            <a:fillRect/>
          </a:stretch>
        </p:blipFill>
        <p:spPr>
          <a:xfrm>
            <a:off x="1265716" y="3963456"/>
            <a:ext cx="5305425" cy="352425"/>
          </a:xfrm>
          <a:prstGeom prst="rect">
            <a:avLst/>
          </a:prstGeom>
        </p:spPr>
      </p:pic>
      <p:sp>
        <p:nvSpPr>
          <p:cNvPr id="8" name="TextBox 7">
            <a:extLst>
              <a:ext uri="{FF2B5EF4-FFF2-40B4-BE49-F238E27FC236}">
                <a16:creationId xmlns:a16="http://schemas.microsoft.com/office/drawing/2014/main" id="{70B5EDAB-352A-45AE-B3DF-BA17C338F9BD}"/>
              </a:ext>
            </a:extLst>
          </p:cNvPr>
          <p:cNvSpPr txBox="1"/>
          <p:nvPr/>
        </p:nvSpPr>
        <p:spPr>
          <a:xfrm>
            <a:off x="1064712" y="3429000"/>
            <a:ext cx="43089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Search by EDUID</a:t>
            </a:r>
          </a:p>
        </p:txBody>
      </p:sp>
    </p:spTree>
    <p:extLst>
      <p:ext uri="{BB962C8B-B14F-4D97-AF65-F5344CB8AC3E}">
        <p14:creationId xmlns:p14="http://schemas.microsoft.com/office/powerpoint/2010/main" val="8469049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ACEE-4E96-4F95-B433-D2B3A07EF5C8}"/>
              </a:ext>
            </a:extLst>
          </p:cNvPr>
          <p:cNvSpPr>
            <a:spLocks noGrp="1"/>
          </p:cNvSpPr>
          <p:nvPr>
            <p:ph type="title"/>
          </p:nvPr>
        </p:nvSpPr>
        <p:spPr/>
        <p:txBody>
          <a:bodyPr/>
          <a:lstStyle/>
          <a:p>
            <a:r>
              <a:rPr lang="en-US" dirty="0"/>
              <a:t>Test Session Status Report</a:t>
            </a:r>
          </a:p>
        </p:txBody>
      </p:sp>
      <p:sp>
        <p:nvSpPr>
          <p:cNvPr id="5" name="Slide Number Placeholder 4">
            <a:extLst>
              <a:ext uri="{FF2B5EF4-FFF2-40B4-BE49-F238E27FC236}">
                <a16:creationId xmlns:a16="http://schemas.microsoft.com/office/drawing/2014/main" id="{B0904123-54B0-49AD-836B-ED38D02904C0}"/>
              </a:ext>
            </a:extLst>
          </p:cNvPr>
          <p:cNvSpPr>
            <a:spLocks noGrp="1"/>
          </p:cNvSpPr>
          <p:nvPr>
            <p:ph type="sldNum" sz="quarter" idx="12"/>
          </p:nvPr>
        </p:nvSpPr>
        <p:spPr/>
        <p:txBody>
          <a:bodyPr/>
          <a:lstStyle/>
          <a:p>
            <a:r>
              <a:rPr lang="en-US" dirty="0"/>
              <a:t> </a:t>
            </a:r>
            <a:fld id="{C26AAFF7-C4D7-4A72-B8FA-A17532192431}" type="slidenum">
              <a:rPr lang="en-US" smtClean="0"/>
              <a:pPr/>
              <a:t>83</a:t>
            </a:fld>
            <a:endParaRPr lang="en-US" dirty="0"/>
          </a:p>
        </p:txBody>
      </p:sp>
      <p:pic>
        <p:nvPicPr>
          <p:cNvPr id="7" name="Picture 6">
            <a:extLst>
              <a:ext uri="{FF2B5EF4-FFF2-40B4-BE49-F238E27FC236}">
                <a16:creationId xmlns:a16="http://schemas.microsoft.com/office/drawing/2014/main" id="{F3202D2A-D074-4EF8-8ED9-AD97153D38B3}"/>
              </a:ext>
            </a:extLst>
          </p:cNvPr>
          <p:cNvPicPr>
            <a:picLocks noChangeAspect="1"/>
          </p:cNvPicPr>
          <p:nvPr/>
        </p:nvPicPr>
        <p:blipFill>
          <a:blip r:embed="rId3"/>
          <a:stretch>
            <a:fillRect/>
          </a:stretch>
        </p:blipFill>
        <p:spPr>
          <a:xfrm>
            <a:off x="258673" y="1643517"/>
            <a:ext cx="3019425" cy="211455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54A2421E-9E8B-4CF4-A78F-0C2D6C028930}"/>
              </a:ext>
            </a:extLst>
          </p:cNvPr>
          <p:cNvSpPr/>
          <p:nvPr/>
        </p:nvSpPr>
        <p:spPr>
          <a:xfrm>
            <a:off x="724511" y="2425291"/>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C735152-58EE-4672-89F8-50F40497A341}"/>
              </a:ext>
            </a:extLst>
          </p:cNvPr>
          <p:cNvPicPr>
            <a:picLocks noChangeAspect="1"/>
          </p:cNvPicPr>
          <p:nvPr/>
        </p:nvPicPr>
        <p:blipFill>
          <a:blip r:embed="rId4"/>
          <a:stretch>
            <a:fillRect/>
          </a:stretch>
        </p:blipFill>
        <p:spPr>
          <a:xfrm>
            <a:off x="3487627" y="4014716"/>
            <a:ext cx="7462277" cy="2170426"/>
          </a:xfrm>
          <a:prstGeom prst="rect">
            <a:avLst/>
          </a:prstGeom>
          <a:ln>
            <a:no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6C4FEB6D-779B-4273-BE93-1F1CE9FB24A0}"/>
              </a:ext>
            </a:extLst>
          </p:cNvPr>
          <p:cNvSpPr/>
          <p:nvPr/>
        </p:nvSpPr>
        <p:spPr>
          <a:xfrm rot="10800000">
            <a:off x="7269077" y="4457986"/>
            <a:ext cx="284117" cy="2142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AE3057D-AB74-4630-AF7B-7275C50C2D3B}"/>
              </a:ext>
            </a:extLst>
          </p:cNvPr>
          <p:cNvPicPr>
            <a:picLocks noChangeAspect="1"/>
          </p:cNvPicPr>
          <p:nvPr/>
        </p:nvPicPr>
        <p:blipFill>
          <a:blip r:embed="rId5"/>
          <a:stretch>
            <a:fillRect/>
          </a:stretch>
        </p:blipFill>
        <p:spPr>
          <a:xfrm>
            <a:off x="4671311" y="1190625"/>
            <a:ext cx="6781800" cy="22383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E6DAB4AF-E08A-4593-9454-07B4F9CE5D73}"/>
              </a:ext>
            </a:extLst>
          </p:cNvPr>
          <p:cNvSpPr/>
          <p:nvPr/>
        </p:nvSpPr>
        <p:spPr>
          <a:xfrm rot="5400000">
            <a:off x="7598539" y="3613373"/>
            <a:ext cx="927344" cy="3814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8058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84</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Completion Rates</a:t>
            </a:r>
          </a:p>
        </p:txBody>
      </p:sp>
      <p:pic>
        <p:nvPicPr>
          <p:cNvPr id="8" name="Picture 7">
            <a:extLst>
              <a:ext uri="{FF2B5EF4-FFF2-40B4-BE49-F238E27FC236}">
                <a16:creationId xmlns:a16="http://schemas.microsoft.com/office/drawing/2014/main" id="{F227CF95-C4F1-4B11-B8A4-C115E91FCB49}"/>
              </a:ext>
            </a:extLst>
          </p:cNvPr>
          <p:cNvPicPr>
            <a:picLocks noChangeAspect="1"/>
          </p:cNvPicPr>
          <p:nvPr/>
        </p:nvPicPr>
        <p:blipFill>
          <a:blip r:embed="rId3"/>
          <a:stretch>
            <a:fillRect/>
          </a:stretch>
        </p:blipFill>
        <p:spPr>
          <a:xfrm>
            <a:off x="225812" y="1531224"/>
            <a:ext cx="3019425" cy="211455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A2CD2F51-B124-49EE-83DB-B8E5F94F85F5}"/>
              </a:ext>
            </a:extLst>
          </p:cNvPr>
          <p:cNvSpPr/>
          <p:nvPr/>
        </p:nvSpPr>
        <p:spPr>
          <a:xfrm>
            <a:off x="604744" y="2588499"/>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118A06-1AB5-4E29-BD84-61CC2C57E568}"/>
              </a:ext>
            </a:extLst>
          </p:cNvPr>
          <p:cNvPicPr>
            <a:picLocks noChangeAspect="1"/>
          </p:cNvPicPr>
          <p:nvPr/>
        </p:nvPicPr>
        <p:blipFill>
          <a:blip r:embed="rId4"/>
          <a:stretch>
            <a:fillRect/>
          </a:stretch>
        </p:blipFill>
        <p:spPr>
          <a:xfrm>
            <a:off x="3782215" y="1222198"/>
            <a:ext cx="7448550" cy="25622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4CFA6E4-8EF0-4891-BB6E-3FBDCD5D8E8C}"/>
              </a:ext>
            </a:extLst>
          </p:cNvPr>
          <p:cNvPicPr>
            <a:picLocks noChangeAspect="1"/>
          </p:cNvPicPr>
          <p:nvPr/>
        </p:nvPicPr>
        <p:blipFill>
          <a:blip r:embed="rId5"/>
          <a:stretch>
            <a:fillRect/>
          </a:stretch>
        </p:blipFill>
        <p:spPr>
          <a:xfrm>
            <a:off x="1191415" y="4188398"/>
            <a:ext cx="10039350" cy="1876425"/>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F60AA505-99B7-42E2-A80F-2972B2DC4F2E}"/>
              </a:ext>
            </a:extLst>
          </p:cNvPr>
          <p:cNvSpPr/>
          <p:nvPr/>
        </p:nvSpPr>
        <p:spPr>
          <a:xfrm rot="5400000">
            <a:off x="7112746" y="3993286"/>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90537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85</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Status Code Report</a:t>
            </a:r>
          </a:p>
        </p:txBody>
      </p:sp>
      <p:pic>
        <p:nvPicPr>
          <p:cNvPr id="6" name="Picture 5">
            <a:extLst>
              <a:ext uri="{FF2B5EF4-FFF2-40B4-BE49-F238E27FC236}">
                <a16:creationId xmlns:a16="http://schemas.microsoft.com/office/drawing/2014/main" id="{36E37FA7-CF9C-47D4-ABB1-2119D6DB94EB}"/>
              </a:ext>
            </a:extLst>
          </p:cNvPr>
          <p:cNvPicPr>
            <a:picLocks noChangeAspect="1"/>
          </p:cNvPicPr>
          <p:nvPr/>
        </p:nvPicPr>
        <p:blipFill>
          <a:blip r:embed="rId3"/>
          <a:stretch>
            <a:fillRect/>
          </a:stretch>
        </p:blipFill>
        <p:spPr>
          <a:xfrm>
            <a:off x="434304" y="1678340"/>
            <a:ext cx="3114675" cy="2124075"/>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D68F9B68-F74C-4196-8599-401D84D6E518}"/>
              </a:ext>
            </a:extLst>
          </p:cNvPr>
          <p:cNvSpPr/>
          <p:nvPr/>
        </p:nvSpPr>
        <p:spPr>
          <a:xfrm>
            <a:off x="892611" y="30118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5F2A157-5688-40A7-BDEB-4A68A1362563}"/>
              </a:ext>
            </a:extLst>
          </p:cNvPr>
          <p:cNvPicPr>
            <a:picLocks noChangeAspect="1"/>
          </p:cNvPicPr>
          <p:nvPr/>
        </p:nvPicPr>
        <p:blipFill>
          <a:blip r:embed="rId4"/>
          <a:stretch>
            <a:fillRect/>
          </a:stretch>
        </p:blipFill>
        <p:spPr>
          <a:xfrm>
            <a:off x="4136589" y="1648409"/>
            <a:ext cx="7162800" cy="16954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FD2CF08-A519-4104-9F34-6815FFC77B2F}"/>
              </a:ext>
            </a:extLst>
          </p:cNvPr>
          <p:cNvPicPr>
            <a:picLocks noChangeAspect="1"/>
          </p:cNvPicPr>
          <p:nvPr/>
        </p:nvPicPr>
        <p:blipFill>
          <a:blip r:embed="rId5"/>
          <a:stretch>
            <a:fillRect/>
          </a:stretch>
        </p:blipFill>
        <p:spPr>
          <a:xfrm>
            <a:off x="1991641" y="4035350"/>
            <a:ext cx="9153525" cy="200025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CB9F9389-C492-4C0A-B368-DB9B6F979A87}"/>
              </a:ext>
            </a:extLst>
          </p:cNvPr>
          <p:cNvSpPr/>
          <p:nvPr/>
        </p:nvSpPr>
        <p:spPr>
          <a:xfrm rot="5400000">
            <a:off x="6612667" y="3598073"/>
            <a:ext cx="8781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64994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23F-A899-4200-8486-9DA78F51A664}"/>
              </a:ext>
            </a:extLst>
          </p:cNvPr>
          <p:cNvSpPr>
            <a:spLocks noGrp="1"/>
          </p:cNvSpPr>
          <p:nvPr>
            <p:ph type="title"/>
          </p:nvPr>
        </p:nvSpPr>
        <p:spPr/>
        <p:txBody>
          <a:bodyPr/>
          <a:lstStyle/>
          <a:p>
            <a:r>
              <a:rPr lang="en-US" dirty="0"/>
              <a:t>Participation Search by EDUID</a:t>
            </a:r>
          </a:p>
        </p:txBody>
      </p:sp>
      <p:sp>
        <p:nvSpPr>
          <p:cNvPr id="5" name="Slide Number Placeholder 4">
            <a:extLst>
              <a:ext uri="{FF2B5EF4-FFF2-40B4-BE49-F238E27FC236}">
                <a16:creationId xmlns:a16="http://schemas.microsoft.com/office/drawing/2014/main" id="{D98B0E93-61F7-494D-9C5B-3C56FA19CB06}"/>
              </a:ext>
            </a:extLst>
          </p:cNvPr>
          <p:cNvSpPr>
            <a:spLocks noGrp="1"/>
          </p:cNvSpPr>
          <p:nvPr>
            <p:ph type="sldNum" sz="quarter" idx="12"/>
          </p:nvPr>
        </p:nvSpPr>
        <p:spPr/>
        <p:txBody>
          <a:bodyPr/>
          <a:lstStyle/>
          <a:p>
            <a:r>
              <a:rPr lang="en-US" dirty="0"/>
              <a:t> </a:t>
            </a:r>
            <a:fld id="{C26AAFF7-C4D7-4A72-B8FA-A17532192431}" type="slidenum">
              <a:rPr lang="en-US" smtClean="0"/>
              <a:pPr/>
              <a:t>86</a:t>
            </a:fld>
            <a:endParaRPr lang="en-US" dirty="0"/>
          </a:p>
        </p:txBody>
      </p:sp>
      <p:pic>
        <p:nvPicPr>
          <p:cNvPr id="6" name="Picture 5">
            <a:extLst>
              <a:ext uri="{FF2B5EF4-FFF2-40B4-BE49-F238E27FC236}">
                <a16:creationId xmlns:a16="http://schemas.microsoft.com/office/drawing/2014/main" id="{F33D5E2C-EF15-437B-8BC7-3E4F7449D9C7}"/>
              </a:ext>
            </a:extLst>
          </p:cNvPr>
          <p:cNvPicPr>
            <a:picLocks noChangeAspect="1"/>
          </p:cNvPicPr>
          <p:nvPr/>
        </p:nvPicPr>
        <p:blipFill>
          <a:blip r:embed="rId3"/>
          <a:stretch>
            <a:fillRect/>
          </a:stretch>
        </p:blipFill>
        <p:spPr>
          <a:xfrm>
            <a:off x="434304" y="1841178"/>
            <a:ext cx="3114675" cy="212407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1FD2196-1348-4C3D-A4B1-E84AAA82C1BD}"/>
              </a:ext>
            </a:extLst>
          </p:cNvPr>
          <p:cNvSpPr/>
          <p:nvPr/>
        </p:nvSpPr>
        <p:spPr>
          <a:xfrm>
            <a:off x="869647" y="3526174"/>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9C2F7A0-3385-42F2-93BC-00A4EF6C534B}"/>
              </a:ext>
            </a:extLst>
          </p:cNvPr>
          <p:cNvPicPr>
            <a:picLocks noChangeAspect="1"/>
          </p:cNvPicPr>
          <p:nvPr/>
        </p:nvPicPr>
        <p:blipFill>
          <a:blip r:embed="rId4"/>
          <a:stretch>
            <a:fillRect/>
          </a:stretch>
        </p:blipFill>
        <p:spPr>
          <a:xfrm>
            <a:off x="869647" y="4692981"/>
            <a:ext cx="6388535" cy="170043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84F160F-7287-4F2F-83F0-48EEE3547478}"/>
              </a:ext>
            </a:extLst>
          </p:cNvPr>
          <p:cNvPicPr>
            <a:picLocks noChangeAspect="1"/>
          </p:cNvPicPr>
          <p:nvPr/>
        </p:nvPicPr>
        <p:blipFill>
          <a:blip r:embed="rId5"/>
          <a:stretch>
            <a:fillRect/>
          </a:stretch>
        </p:blipFill>
        <p:spPr>
          <a:xfrm>
            <a:off x="3787437" y="1134045"/>
            <a:ext cx="4859089" cy="261807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CFC07C-19EE-490D-B94D-B00E1851E76A}"/>
              </a:ext>
            </a:extLst>
          </p:cNvPr>
          <p:cNvPicPr>
            <a:picLocks noChangeAspect="1"/>
          </p:cNvPicPr>
          <p:nvPr/>
        </p:nvPicPr>
        <p:blipFill>
          <a:blip r:embed="rId6"/>
          <a:stretch>
            <a:fillRect/>
          </a:stretch>
        </p:blipFill>
        <p:spPr>
          <a:xfrm>
            <a:off x="7049338" y="2614204"/>
            <a:ext cx="4859090" cy="1823940"/>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227C789C-AE2B-4584-8DA3-5619C7A7810E}"/>
              </a:ext>
            </a:extLst>
          </p:cNvPr>
          <p:cNvSpPr/>
          <p:nvPr/>
        </p:nvSpPr>
        <p:spPr>
          <a:xfrm>
            <a:off x="6096000" y="3858201"/>
            <a:ext cx="267222" cy="738851"/>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Up 11">
            <a:extLst>
              <a:ext uri="{FF2B5EF4-FFF2-40B4-BE49-F238E27FC236}">
                <a16:creationId xmlns:a16="http://schemas.microsoft.com/office/drawing/2014/main" id="{A51F0F47-B80D-4CF3-8C67-93F3E053B5CB}"/>
              </a:ext>
            </a:extLst>
          </p:cNvPr>
          <p:cNvSpPr/>
          <p:nvPr/>
        </p:nvSpPr>
        <p:spPr>
          <a:xfrm>
            <a:off x="7415409" y="4564149"/>
            <a:ext cx="2229632" cy="568540"/>
          </a:xfrm>
          <a:prstGeom prst="leftUpArrow">
            <a:avLst>
              <a:gd name="adj1" fmla="val 25000"/>
              <a:gd name="adj2" fmla="val 21859"/>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8488B6C5-4E75-400A-83E5-26EB7A3743E9}"/>
              </a:ext>
            </a:extLst>
          </p:cNvPr>
          <p:cNvSpPr/>
          <p:nvPr/>
        </p:nvSpPr>
        <p:spPr>
          <a:xfrm rot="5400000">
            <a:off x="5223398" y="1538401"/>
            <a:ext cx="137787" cy="38821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07888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C8CB-0E81-406C-B15D-7144E411564D}"/>
              </a:ext>
            </a:extLst>
          </p:cNvPr>
          <p:cNvSpPr>
            <a:spLocks noGrp="1"/>
          </p:cNvSpPr>
          <p:nvPr>
            <p:ph type="title"/>
          </p:nvPr>
        </p:nvSpPr>
        <p:spPr/>
        <p:txBody>
          <a:bodyPr/>
          <a:lstStyle/>
          <a:p>
            <a:r>
              <a:rPr lang="en-US" dirty="0"/>
              <a:t>After Testing</a:t>
            </a:r>
          </a:p>
        </p:txBody>
      </p:sp>
      <p:sp>
        <p:nvSpPr>
          <p:cNvPr id="3" name="Content Placeholder 2">
            <a:extLst>
              <a:ext uri="{FF2B5EF4-FFF2-40B4-BE49-F238E27FC236}">
                <a16:creationId xmlns:a16="http://schemas.microsoft.com/office/drawing/2014/main" id="{655EC91C-9057-4BE4-9B28-06F08AD1C67A}"/>
              </a:ext>
            </a:extLst>
          </p:cNvPr>
          <p:cNvSpPr>
            <a:spLocks noGrp="1"/>
          </p:cNvSpPr>
          <p:nvPr>
            <p:ph sz="half" idx="1"/>
          </p:nvPr>
        </p:nvSpPr>
        <p:spPr>
          <a:xfrm>
            <a:off x="740226" y="1344684"/>
            <a:ext cx="10370360" cy="4351338"/>
          </a:xfrm>
        </p:spPr>
        <p:txBody>
          <a:bodyPr anchor="ctr"/>
          <a:lstStyle/>
          <a:p>
            <a:pPr marL="342900" lvl="0" indent="-342900">
              <a:lnSpc>
                <a:spcPct val="100000"/>
              </a:lnSpc>
              <a:spcBef>
                <a:spcPts val="600"/>
              </a:spcBef>
              <a:buClr>
                <a:srgbClr val="FFFFFF">
                  <a:lumMod val="65000"/>
                </a:srgbClr>
              </a:buClr>
              <a:defRPr/>
            </a:pPr>
            <a:r>
              <a:rPr lang="en-US" dirty="0">
                <a:latin typeface="Arial"/>
              </a:rPr>
              <a:t>Managing non-participation codes </a:t>
            </a:r>
          </a:p>
        </p:txBody>
      </p:sp>
      <p:sp>
        <p:nvSpPr>
          <p:cNvPr id="5" name="Slide Number Placeholder 4">
            <a:extLst>
              <a:ext uri="{FF2B5EF4-FFF2-40B4-BE49-F238E27FC236}">
                <a16:creationId xmlns:a16="http://schemas.microsoft.com/office/drawing/2014/main" id="{CE663110-52FD-44CB-8FB5-C09275A80821}"/>
              </a:ext>
            </a:extLst>
          </p:cNvPr>
          <p:cNvSpPr>
            <a:spLocks noGrp="1"/>
          </p:cNvSpPr>
          <p:nvPr>
            <p:ph type="sldNum" sz="quarter" idx="12"/>
          </p:nvPr>
        </p:nvSpPr>
        <p:spPr/>
        <p:txBody>
          <a:bodyPr/>
          <a:lstStyle/>
          <a:p>
            <a:r>
              <a:rPr lang="en-US" dirty="0"/>
              <a:t> </a:t>
            </a:r>
            <a:fld id="{C26AAFF7-C4D7-4A72-B8FA-A17532192431}" type="slidenum">
              <a:rPr lang="en-US" smtClean="0"/>
              <a:pPr/>
              <a:t>87</a:t>
            </a:fld>
            <a:endParaRPr lang="en-US" dirty="0"/>
          </a:p>
        </p:txBody>
      </p:sp>
    </p:spTree>
    <p:extLst>
      <p:ext uri="{BB962C8B-B14F-4D97-AF65-F5344CB8AC3E}">
        <p14:creationId xmlns:p14="http://schemas.microsoft.com/office/powerpoint/2010/main" val="1344360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88</a:t>
            </a:fld>
            <a:endParaRPr lang="en-US" dirty="0"/>
          </a:p>
        </p:txBody>
      </p:sp>
      <p:sp>
        <p:nvSpPr>
          <p:cNvPr id="6" name="TextBox 5"/>
          <p:cNvSpPr txBox="1"/>
          <p:nvPr/>
        </p:nvSpPr>
        <p:spPr>
          <a:xfrm>
            <a:off x="6155818" y="3982082"/>
            <a:ext cx="2515689" cy="1200329"/>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
            </a:pPr>
            <a:r>
              <a:rPr lang="en-US" sz="2400" dirty="0">
                <a:ea typeface="ＭＳ Ｐゴシック"/>
              </a:rPr>
              <a:t>Refusal-Student</a:t>
            </a:r>
          </a:p>
          <a:p>
            <a:pPr marL="342900" indent="-342900" fontAlgn="base">
              <a:spcBef>
                <a:spcPct val="0"/>
              </a:spcBef>
              <a:spcAft>
                <a:spcPct val="0"/>
              </a:spcAft>
              <a:buFont typeface="Wingdings" panose="05000000000000000000" pitchFamily="2" charset="2"/>
              <a:buChar char="§"/>
            </a:pPr>
            <a:r>
              <a:rPr lang="en-US" sz="2400" dirty="0">
                <a:ea typeface="ＭＳ Ｐゴシック"/>
              </a:rPr>
              <a:t>Year 1 LEP</a:t>
            </a:r>
          </a:p>
          <a:p>
            <a:pPr marL="342900" indent="-342900" fontAlgn="base">
              <a:spcBef>
                <a:spcPct val="0"/>
              </a:spcBef>
              <a:spcAft>
                <a:spcPct val="0"/>
              </a:spcAft>
              <a:buFont typeface="Wingdings" panose="05000000000000000000" pitchFamily="2" charset="2"/>
              <a:buChar char="§"/>
            </a:pPr>
            <a:r>
              <a:rPr lang="en-US" sz="2400" dirty="0">
                <a:ea typeface="ＭＳ Ｐゴシック"/>
              </a:rPr>
              <a:t>Withdrawn</a:t>
            </a:r>
          </a:p>
        </p:txBody>
      </p:sp>
      <p:sp>
        <p:nvSpPr>
          <p:cNvPr id="5" name="TextBox 4"/>
          <p:cNvSpPr txBox="1"/>
          <p:nvPr/>
        </p:nvSpPr>
        <p:spPr>
          <a:xfrm>
            <a:off x="2087838" y="3982082"/>
            <a:ext cx="3139482" cy="2308324"/>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Absent		</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Invalidated</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Medical</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Refusal-Parent</a:t>
            </a:r>
            <a:endParaRPr lang="en-US" sz="2400" dirty="0">
              <a:solidFill>
                <a:srgbClr val="000000"/>
              </a:solidFill>
              <a:latin typeface="Arial" panose="020B0604020202020204" pitchFamily="34" charset="0"/>
              <a:ea typeface="ＭＳ Ｐゴシック"/>
              <a:cs typeface="Arial" panose="020B0604020202020204" pitchFamily="34" charset="0"/>
            </a:endParaRP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Refusal-Student</a:t>
            </a:r>
          </a:p>
          <a:p>
            <a:pPr marL="342900" indent="-342900" fontAlgn="base">
              <a:spcBef>
                <a:spcPct val="0"/>
              </a:spcBef>
              <a:spcAft>
                <a:spcPct val="0"/>
              </a:spcAft>
              <a:buFont typeface="Wingdings" panose="05000000000000000000" pitchFamily="2" charset="2"/>
              <a:buChar char="§"/>
            </a:pPr>
            <a:endParaRPr lang="en-US" sz="2400" dirty="0">
              <a:latin typeface="Arial" panose="020B0604020202020204" pitchFamily="34" charset="0"/>
              <a:ea typeface="ＭＳ Ｐゴシック"/>
              <a:cs typeface="Arial" panose="020B0604020202020204" pitchFamily="34" charset="0"/>
            </a:endParaRPr>
          </a:p>
        </p:txBody>
      </p:sp>
      <p:sp>
        <p:nvSpPr>
          <p:cNvPr id="4" name="Content Placeholder 1"/>
          <p:cNvSpPr txBox="1">
            <a:spLocks/>
          </p:cNvSpPr>
          <p:nvPr/>
        </p:nvSpPr>
        <p:spPr bwMode="gray">
          <a:xfrm>
            <a:off x="1468990" y="1395372"/>
            <a:ext cx="8722760" cy="1102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A non-participation event occurs when a student does not take a test as scheduled. Users should assign a special code to explain the non-participation. </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b="0" i="0" u="none" strike="noStrike" kern="120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There are 9 non-participation (special) codes available. These codes include:</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a:bodyPr>
          <a:lstStyle/>
          <a:p>
            <a:r>
              <a:rPr lang="en-US" dirty="0"/>
              <a:t>Non-Participation (Special) Codes</a:t>
            </a:r>
          </a:p>
        </p:txBody>
      </p:sp>
      <p:sp>
        <p:nvSpPr>
          <p:cNvPr id="3" name="TextBox 2"/>
          <p:cNvSpPr txBox="1"/>
          <p:nvPr/>
        </p:nvSpPr>
        <p:spPr>
          <a:xfrm>
            <a:off x="5974080" y="3982082"/>
            <a:ext cx="4038600" cy="1569660"/>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Year 1 EL</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Withdrawn</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Dual Enrolled</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Foreign Exchange</a:t>
            </a:r>
          </a:p>
        </p:txBody>
      </p:sp>
    </p:spTree>
    <p:extLst>
      <p:ext uri="{BB962C8B-B14F-4D97-AF65-F5344CB8AC3E}">
        <p14:creationId xmlns:p14="http://schemas.microsoft.com/office/powerpoint/2010/main" val="26732317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89</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Searching for Non-Participation Codes</a:t>
            </a:r>
          </a:p>
        </p:txBody>
      </p:sp>
      <p:pic>
        <p:nvPicPr>
          <p:cNvPr id="3" name="Picture 2">
            <a:extLst>
              <a:ext uri="{FF2B5EF4-FFF2-40B4-BE49-F238E27FC236}">
                <a16:creationId xmlns:a16="http://schemas.microsoft.com/office/drawing/2014/main" id="{74037B55-84FC-4380-BB39-1895044DA301}"/>
              </a:ext>
            </a:extLst>
          </p:cNvPr>
          <p:cNvPicPr>
            <a:picLocks noChangeAspect="1"/>
          </p:cNvPicPr>
          <p:nvPr/>
        </p:nvPicPr>
        <p:blipFill>
          <a:blip r:embed="rId3"/>
          <a:stretch>
            <a:fillRect/>
          </a:stretch>
        </p:blipFill>
        <p:spPr>
          <a:xfrm>
            <a:off x="284412" y="2100262"/>
            <a:ext cx="2809875" cy="265747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C7513DE-7A29-4264-BCC7-7817006B8E0E}"/>
              </a:ext>
            </a:extLst>
          </p:cNvPr>
          <p:cNvSpPr/>
          <p:nvPr/>
        </p:nvSpPr>
        <p:spPr>
          <a:xfrm>
            <a:off x="577018" y="4191521"/>
            <a:ext cx="228626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221F757-2B06-44F2-B604-7B89EB462B8D}"/>
              </a:ext>
            </a:extLst>
          </p:cNvPr>
          <p:cNvPicPr>
            <a:picLocks noChangeAspect="1"/>
          </p:cNvPicPr>
          <p:nvPr/>
        </p:nvPicPr>
        <p:blipFill>
          <a:blip r:embed="rId4"/>
          <a:stretch>
            <a:fillRect/>
          </a:stretch>
        </p:blipFill>
        <p:spPr>
          <a:xfrm>
            <a:off x="3453167" y="1037071"/>
            <a:ext cx="5877862" cy="372066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8428E5B-B694-44EC-9412-5E8DF2BD8F8C}"/>
              </a:ext>
            </a:extLst>
          </p:cNvPr>
          <p:cNvPicPr>
            <a:picLocks noChangeAspect="1"/>
          </p:cNvPicPr>
          <p:nvPr/>
        </p:nvPicPr>
        <p:blipFill>
          <a:blip r:embed="rId5"/>
          <a:stretch>
            <a:fillRect/>
          </a:stretch>
        </p:blipFill>
        <p:spPr>
          <a:xfrm>
            <a:off x="6280664" y="3184402"/>
            <a:ext cx="5334318" cy="3393934"/>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3D9567AF-8673-47E8-8403-29ACE3C6C7F5}"/>
              </a:ext>
            </a:extLst>
          </p:cNvPr>
          <p:cNvSpPr/>
          <p:nvPr/>
        </p:nvSpPr>
        <p:spPr>
          <a:xfrm>
            <a:off x="5542844" y="2878665"/>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2AA58DAD-DF1A-4A3D-993C-9CE236DE8D95}"/>
              </a:ext>
            </a:extLst>
          </p:cNvPr>
          <p:cNvSpPr/>
          <p:nvPr/>
        </p:nvSpPr>
        <p:spPr>
          <a:xfrm rot="19761783">
            <a:off x="3113450" y="4598865"/>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8FCB0051-FFE4-44CF-BD8D-A4A9B4FED353}"/>
              </a:ext>
            </a:extLst>
          </p:cNvPr>
          <p:cNvSpPr/>
          <p:nvPr/>
        </p:nvSpPr>
        <p:spPr>
          <a:xfrm rot="21438970">
            <a:off x="7773532" y="3778404"/>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77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9112423D-E6D9-4148-AFFB-D47A0BCA57F7}"/>
              </a:ext>
            </a:extLst>
          </p:cNvPr>
          <p:cNvPicPr>
            <a:picLocks noChangeAspect="1"/>
          </p:cNvPicPr>
          <p:nvPr/>
        </p:nvPicPr>
        <p:blipFill>
          <a:blip r:embed="rId3"/>
          <a:stretch>
            <a:fillRect/>
          </a:stretch>
        </p:blipFill>
        <p:spPr>
          <a:xfrm>
            <a:off x="193363" y="1124784"/>
            <a:ext cx="9186986" cy="3367762"/>
          </a:xfrm>
          <a:prstGeom prst="rect">
            <a:avLst/>
          </a:prstGeom>
        </p:spPr>
      </p:pic>
      <p:sp>
        <p:nvSpPr>
          <p:cNvPr id="2" name="Title 1">
            <a:extLst>
              <a:ext uri="{FF2B5EF4-FFF2-40B4-BE49-F238E27FC236}">
                <a16:creationId xmlns:a16="http://schemas.microsoft.com/office/drawing/2014/main" id="{E3A0164E-214C-4153-B89A-A02BADCC0F98}"/>
              </a:ext>
            </a:extLst>
          </p:cNvPr>
          <p:cNvSpPr>
            <a:spLocks noGrp="1"/>
          </p:cNvSpPr>
          <p:nvPr>
            <p:ph type="title"/>
          </p:nvPr>
        </p:nvSpPr>
        <p:spPr/>
        <p:txBody>
          <a:bodyPr/>
          <a:lstStyle/>
          <a:p>
            <a:r>
              <a:rPr lang="en-US" dirty="0"/>
              <a:t>Online TIDE User Guide</a:t>
            </a:r>
          </a:p>
        </p:txBody>
      </p:sp>
      <p:sp>
        <p:nvSpPr>
          <p:cNvPr id="7" name="Slide Number Placeholder 6">
            <a:extLst>
              <a:ext uri="{FF2B5EF4-FFF2-40B4-BE49-F238E27FC236}">
                <a16:creationId xmlns:a16="http://schemas.microsoft.com/office/drawing/2014/main" id="{BC67091F-03E9-469A-875E-9E93FAAD2629}"/>
              </a:ext>
            </a:extLst>
          </p:cNvPr>
          <p:cNvSpPr>
            <a:spLocks noGrp="1"/>
          </p:cNvSpPr>
          <p:nvPr>
            <p:ph type="sldNum" sz="quarter" idx="12"/>
          </p:nvPr>
        </p:nvSpPr>
        <p:spPr/>
        <p:txBody>
          <a:bodyPr/>
          <a:lstStyle/>
          <a:p>
            <a:fld id="{C26AAFF7-C4D7-4A72-B8FA-A17532192431}" type="slidenum">
              <a:rPr lang="en-US" smtClean="0"/>
              <a:pPr/>
              <a:t>9</a:t>
            </a:fld>
            <a:endParaRPr lang="en-US" dirty="0"/>
          </a:p>
        </p:txBody>
      </p:sp>
      <p:pic>
        <p:nvPicPr>
          <p:cNvPr id="4" name="Picture 3">
            <a:extLst>
              <a:ext uri="{FF2B5EF4-FFF2-40B4-BE49-F238E27FC236}">
                <a16:creationId xmlns:a16="http://schemas.microsoft.com/office/drawing/2014/main" id="{607586DC-AFAF-409B-9330-D37AE08F0329}"/>
              </a:ext>
            </a:extLst>
          </p:cNvPr>
          <p:cNvPicPr>
            <a:picLocks noChangeAspect="1"/>
          </p:cNvPicPr>
          <p:nvPr/>
        </p:nvPicPr>
        <p:blipFill>
          <a:blip r:embed="rId4"/>
          <a:stretch>
            <a:fillRect/>
          </a:stretch>
        </p:blipFill>
        <p:spPr>
          <a:xfrm>
            <a:off x="5238382" y="2589318"/>
            <a:ext cx="6381437" cy="3367762"/>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81501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FD3B-2F63-4D1E-BF7D-7C59362B11E2}"/>
              </a:ext>
            </a:extLst>
          </p:cNvPr>
          <p:cNvSpPr>
            <a:spLocks noGrp="1"/>
          </p:cNvSpPr>
          <p:nvPr>
            <p:ph type="title"/>
          </p:nvPr>
        </p:nvSpPr>
        <p:spPr/>
        <p:txBody>
          <a:bodyPr/>
          <a:lstStyle/>
          <a:p>
            <a:r>
              <a:rPr lang="en-US" dirty="0"/>
              <a:t>Teacher-Level Tasks </a:t>
            </a:r>
          </a:p>
        </p:txBody>
      </p:sp>
      <p:sp>
        <p:nvSpPr>
          <p:cNvPr id="3" name="Content Placeholder 2">
            <a:extLst>
              <a:ext uri="{FF2B5EF4-FFF2-40B4-BE49-F238E27FC236}">
                <a16:creationId xmlns:a16="http://schemas.microsoft.com/office/drawing/2014/main" id="{30AB967F-5908-47AF-8030-9FD2916DF4E4}"/>
              </a:ext>
            </a:extLst>
          </p:cNvPr>
          <p:cNvSpPr>
            <a:spLocks noGrp="1"/>
          </p:cNvSpPr>
          <p:nvPr>
            <p:ph idx="13"/>
          </p:nvPr>
        </p:nvSpPr>
        <p:spPr>
          <a:xfrm>
            <a:off x="751112" y="1152395"/>
            <a:ext cx="10515600" cy="5608503"/>
          </a:xfrm>
        </p:spPr>
        <p:txBody>
          <a:bodyPr>
            <a:normAutofit fontScale="40000" lnSpcReduction="20000"/>
          </a:bodyPr>
          <a:lstStyle/>
          <a:p>
            <a:pPr marL="0" lvl="0" indent="0">
              <a:lnSpc>
                <a:spcPct val="100000"/>
              </a:lnSpc>
              <a:spcBef>
                <a:spcPts val="600"/>
              </a:spcBef>
              <a:buClr>
                <a:srgbClr val="FFFFFF">
                  <a:lumMod val="65000"/>
                </a:srgbClr>
              </a:buClr>
              <a:buNone/>
              <a:defRPr/>
            </a:pPr>
            <a:r>
              <a:rPr lang="en-US" sz="7200" b="1" dirty="0">
                <a:solidFill>
                  <a:schemeClr val="tx1"/>
                </a:solidFill>
                <a:latin typeface="Arial"/>
              </a:rPr>
              <a:t>Preparing for Testing</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user accounts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Managing student information</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Uploading interim grades</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Viewing students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Managing rosters</a:t>
            </a:r>
          </a:p>
          <a:p>
            <a:pPr marL="0" lvl="0" indent="0">
              <a:lnSpc>
                <a:spcPct val="100000"/>
              </a:lnSpc>
              <a:spcBef>
                <a:spcPts val="600"/>
              </a:spcBef>
              <a:buClr>
                <a:srgbClr val="FFFFFF">
                  <a:lumMod val="65000"/>
                </a:srgbClr>
              </a:buClr>
              <a:buNone/>
              <a:defRPr/>
            </a:pPr>
            <a:r>
              <a:rPr lang="en-US" sz="7200" b="1" dirty="0">
                <a:solidFill>
                  <a:schemeClr val="tx1"/>
                </a:solidFill>
                <a:latin typeface="Arial"/>
              </a:rPr>
              <a:t>Administering Tests (During Testing)</a:t>
            </a:r>
            <a:endParaRPr lang="en-US" sz="7200" dirty="0">
              <a:solidFill>
                <a:schemeClr val="tx1"/>
              </a:solidFill>
              <a:latin typeface="Arial"/>
            </a:endParaRPr>
          </a:p>
          <a:p>
            <a:pPr marL="342900" lvl="0" indent="-342900">
              <a:lnSpc>
                <a:spcPct val="100000"/>
              </a:lnSpc>
              <a:spcBef>
                <a:spcPts val="600"/>
              </a:spcBef>
              <a:buClr>
                <a:srgbClr val="FFFFFF">
                  <a:lumMod val="65000"/>
                </a:srgbClr>
              </a:buClr>
              <a:defRPr/>
            </a:pPr>
            <a:r>
              <a:rPr lang="en-US" sz="7200"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test improprieties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Monitoring test progress</a:t>
            </a:r>
          </a:p>
          <a:p>
            <a:pPr marL="0" lvl="0" indent="0">
              <a:lnSpc>
                <a:spcPct val="100000"/>
              </a:lnSpc>
              <a:spcBef>
                <a:spcPts val="600"/>
              </a:spcBef>
              <a:buClr>
                <a:srgbClr val="FFFFFF">
                  <a:lumMod val="65000"/>
                </a:srgbClr>
              </a:buClr>
              <a:buNone/>
              <a:defRPr/>
            </a:pPr>
            <a:r>
              <a:rPr lang="en-US" sz="7200" b="1" dirty="0">
                <a:solidFill>
                  <a:schemeClr val="tx1"/>
                </a:solidFill>
                <a:latin typeface="Arial"/>
              </a:rPr>
              <a:t>After Testing</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non-participation codes</a:t>
            </a:r>
          </a:p>
          <a:p>
            <a:endParaRPr lang="en-US" dirty="0"/>
          </a:p>
        </p:txBody>
      </p:sp>
      <p:sp>
        <p:nvSpPr>
          <p:cNvPr id="4" name="Slide Number Placeholder 3">
            <a:extLst>
              <a:ext uri="{FF2B5EF4-FFF2-40B4-BE49-F238E27FC236}">
                <a16:creationId xmlns:a16="http://schemas.microsoft.com/office/drawing/2014/main" id="{69A3773F-226A-4EF8-8268-0A045F5570C3}"/>
              </a:ext>
            </a:extLst>
          </p:cNvPr>
          <p:cNvSpPr>
            <a:spLocks noGrp="1"/>
          </p:cNvSpPr>
          <p:nvPr>
            <p:ph type="sldNum" sz="quarter" idx="12"/>
          </p:nvPr>
        </p:nvSpPr>
        <p:spPr/>
        <p:txBody>
          <a:bodyPr/>
          <a:lstStyle/>
          <a:p>
            <a:fld id="{C26AAFF7-C4D7-4A72-B8FA-A17532192431}" type="slidenum">
              <a:rPr lang="en-US" smtClean="0"/>
              <a:pPr/>
              <a:t>90</a:t>
            </a:fld>
            <a:endParaRPr lang="en-US" dirty="0"/>
          </a:p>
        </p:txBody>
      </p:sp>
    </p:spTree>
    <p:extLst>
      <p:ext uri="{BB962C8B-B14F-4D97-AF65-F5344CB8AC3E}">
        <p14:creationId xmlns:p14="http://schemas.microsoft.com/office/powerpoint/2010/main" val="14064103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33D1-36B1-41C3-A085-53CF759D7BDB}"/>
              </a:ext>
            </a:extLst>
          </p:cNvPr>
          <p:cNvSpPr>
            <a:spLocks noGrp="1"/>
          </p:cNvSpPr>
          <p:nvPr>
            <p:ph type="title"/>
          </p:nvPr>
        </p:nvSpPr>
        <p:spPr/>
        <p:txBody>
          <a:bodyPr/>
          <a:lstStyle/>
          <a:p>
            <a:r>
              <a:rPr lang="en-US" dirty="0"/>
              <a:t>Preparing for Testing</a:t>
            </a:r>
          </a:p>
        </p:txBody>
      </p:sp>
      <p:sp>
        <p:nvSpPr>
          <p:cNvPr id="3" name="Content Placeholder 2">
            <a:extLst>
              <a:ext uri="{FF2B5EF4-FFF2-40B4-BE49-F238E27FC236}">
                <a16:creationId xmlns:a16="http://schemas.microsoft.com/office/drawing/2014/main" id="{A498D530-F74D-4C39-928B-7F9DC5694A30}"/>
              </a:ext>
            </a:extLst>
          </p:cNvPr>
          <p:cNvSpPr>
            <a:spLocks noGrp="1"/>
          </p:cNvSpPr>
          <p:nvPr>
            <p:ph idx="13"/>
          </p:nvPr>
        </p:nvSpPr>
        <p:spPr/>
        <p:txBody>
          <a:bodyPr anchor="ctr">
            <a:normAutofit fontScale="55000" lnSpcReduction="20000"/>
          </a:bodyPr>
          <a:lstStyle/>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user accounts</a:t>
            </a:r>
          </a:p>
          <a:p>
            <a:pPr marL="342900" lvl="0" indent="-342900">
              <a:lnSpc>
                <a:spcPct val="100000"/>
              </a:lnSpc>
              <a:spcBef>
                <a:spcPts val="600"/>
              </a:spcBef>
              <a:buClr>
                <a:srgbClr val="FFFFFF">
                  <a:lumMod val="65000"/>
                </a:srgbClr>
              </a:buClr>
              <a:defRPr/>
            </a:pPr>
            <a:endParaRPr lang="en-US" sz="7200" dirty="0">
              <a:solidFill>
                <a:schemeClr val="tx1"/>
              </a:solidFill>
              <a:latin typeface="Arial"/>
            </a:endParaRPr>
          </a:p>
          <a:p>
            <a:pPr marL="342900" lvl="0" indent="-342900">
              <a:lnSpc>
                <a:spcPct val="100000"/>
              </a:lnSpc>
              <a:spcBef>
                <a:spcPts val="600"/>
              </a:spcBef>
              <a:buClr>
                <a:srgbClr val="FFFFFF">
                  <a:lumMod val="65000"/>
                </a:srgbClr>
              </a:buClr>
              <a:defRPr/>
            </a:pPr>
            <a:r>
              <a:rPr lang="en-US" sz="7200" dirty="0">
                <a:solidFill>
                  <a:schemeClr val="tx1"/>
                </a:solidFill>
                <a:latin typeface="Arial"/>
              </a:rPr>
              <a:t>Managing student information</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Uploading interim grades</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Viewing students</a:t>
            </a:r>
          </a:p>
          <a:p>
            <a:pPr marL="457200" lvl="1" indent="0">
              <a:lnSpc>
                <a:spcPct val="100000"/>
              </a:lnSpc>
              <a:spcBef>
                <a:spcPts val="600"/>
              </a:spcBef>
              <a:buClr>
                <a:srgbClr val="FFFFFF">
                  <a:lumMod val="65000"/>
                </a:srgbClr>
              </a:buClr>
              <a:buNone/>
              <a:defRPr/>
            </a:pPr>
            <a:endParaRPr lang="en-US" sz="7200" dirty="0">
              <a:solidFill>
                <a:schemeClr val="tx1"/>
              </a:solidFill>
              <a:latin typeface="Arial"/>
            </a:endParaRPr>
          </a:p>
          <a:p>
            <a:pPr marL="342900" lvl="0" indent="-342900">
              <a:lnSpc>
                <a:spcPct val="100000"/>
              </a:lnSpc>
              <a:spcBef>
                <a:spcPts val="600"/>
              </a:spcBef>
              <a:buClr>
                <a:srgbClr val="FFFFFF">
                  <a:lumMod val="65000"/>
                </a:srgbClr>
              </a:buClr>
              <a:defRPr/>
            </a:pPr>
            <a:r>
              <a:rPr lang="en-US" sz="7200" dirty="0">
                <a:solidFill>
                  <a:schemeClr val="tx1"/>
                </a:solidFill>
                <a:latin typeface="Arial"/>
              </a:rPr>
              <a:t>Managing rosters</a:t>
            </a:r>
          </a:p>
        </p:txBody>
      </p:sp>
      <p:sp>
        <p:nvSpPr>
          <p:cNvPr id="4" name="Slide Number Placeholder 3">
            <a:extLst>
              <a:ext uri="{FF2B5EF4-FFF2-40B4-BE49-F238E27FC236}">
                <a16:creationId xmlns:a16="http://schemas.microsoft.com/office/drawing/2014/main" id="{AEDB60D6-3AFB-4921-ABDB-3152F78F9065}"/>
              </a:ext>
            </a:extLst>
          </p:cNvPr>
          <p:cNvSpPr>
            <a:spLocks noGrp="1"/>
          </p:cNvSpPr>
          <p:nvPr>
            <p:ph type="sldNum" sz="quarter" idx="12"/>
          </p:nvPr>
        </p:nvSpPr>
        <p:spPr/>
        <p:txBody>
          <a:bodyPr/>
          <a:lstStyle/>
          <a:p>
            <a:fld id="{C26AAFF7-C4D7-4A72-B8FA-A17532192431}" type="slidenum">
              <a:rPr lang="en-US" smtClean="0"/>
              <a:pPr/>
              <a:t>91</a:t>
            </a:fld>
            <a:endParaRPr lang="en-US" dirty="0"/>
          </a:p>
        </p:txBody>
      </p:sp>
    </p:spTree>
    <p:extLst>
      <p:ext uri="{BB962C8B-B14F-4D97-AF65-F5344CB8AC3E}">
        <p14:creationId xmlns:p14="http://schemas.microsoft.com/office/powerpoint/2010/main" val="2913689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8AAB71-13C7-4A49-A1B5-DCCDB8C0F4C7}"/>
              </a:ext>
            </a:extLst>
          </p:cNvPr>
          <p:cNvPicPr>
            <a:picLocks noChangeAspect="1"/>
          </p:cNvPicPr>
          <p:nvPr/>
        </p:nvPicPr>
        <p:blipFill>
          <a:blip r:embed="rId3"/>
          <a:stretch>
            <a:fillRect/>
          </a:stretch>
        </p:blipFill>
        <p:spPr>
          <a:xfrm>
            <a:off x="394650" y="2293960"/>
            <a:ext cx="2752725" cy="249555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92</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and Exporting Users</a:t>
            </a:r>
          </a:p>
        </p:txBody>
      </p:sp>
      <p:pic>
        <p:nvPicPr>
          <p:cNvPr id="5" name="Picture 4">
            <a:extLst>
              <a:ext uri="{FF2B5EF4-FFF2-40B4-BE49-F238E27FC236}">
                <a16:creationId xmlns:a16="http://schemas.microsoft.com/office/drawing/2014/main" id="{F2E49957-1B2A-4591-A9B1-F2753B78EACB}"/>
              </a:ext>
            </a:extLst>
          </p:cNvPr>
          <p:cNvPicPr>
            <a:picLocks noChangeAspect="1"/>
          </p:cNvPicPr>
          <p:nvPr/>
        </p:nvPicPr>
        <p:blipFill>
          <a:blip r:embed="rId4"/>
          <a:stretch>
            <a:fillRect/>
          </a:stretch>
        </p:blipFill>
        <p:spPr>
          <a:xfrm>
            <a:off x="4125260" y="988601"/>
            <a:ext cx="6817783" cy="295798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9FE728E-E961-4585-A554-B0F7EB66FF5C}"/>
              </a:ext>
            </a:extLst>
          </p:cNvPr>
          <p:cNvPicPr>
            <a:picLocks noChangeAspect="1"/>
          </p:cNvPicPr>
          <p:nvPr/>
        </p:nvPicPr>
        <p:blipFill>
          <a:blip r:embed="rId5"/>
          <a:stretch>
            <a:fillRect/>
          </a:stretch>
        </p:blipFill>
        <p:spPr>
          <a:xfrm>
            <a:off x="3350969" y="2963391"/>
            <a:ext cx="8366367" cy="312420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F529D7C-4C11-42EC-887C-84AA72F20559}"/>
              </a:ext>
            </a:extLst>
          </p:cNvPr>
          <p:cNvPicPr>
            <a:picLocks noChangeAspect="1"/>
          </p:cNvPicPr>
          <p:nvPr/>
        </p:nvPicPr>
        <p:blipFill>
          <a:blip r:embed="rId6"/>
          <a:stretch>
            <a:fillRect/>
          </a:stretch>
        </p:blipFill>
        <p:spPr>
          <a:xfrm>
            <a:off x="4900890" y="4539426"/>
            <a:ext cx="6665785" cy="197599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0596CD5-46D5-40C1-988B-085FA453C772}"/>
              </a:ext>
            </a:extLst>
          </p:cNvPr>
          <p:cNvSpPr/>
          <p:nvPr/>
        </p:nvSpPr>
        <p:spPr>
          <a:xfrm>
            <a:off x="906808" y="4370994"/>
            <a:ext cx="2036974" cy="308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1731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A0EEBB-4F57-1641-F8AB-54B02284D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052" y="1244470"/>
            <a:ext cx="7248934" cy="4640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738238B5-8151-4678-A3E5-FFCA8C50B942}"/>
              </a:ext>
            </a:extLst>
          </p:cNvPr>
          <p:cNvPicPr>
            <a:picLocks noChangeAspect="1"/>
          </p:cNvPicPr>
          <p:nvPr/>
        </p:nvPicPr>
        <p:blipFill>
          <a:blip r:embed="rId4"/>
          <a:stretch>
            <a:fillRect/>
          </a:stretch>
        </p:blipFill>
        <p:spPr>
          <a:xfrm>
            <a:off x="517267" y="1838334"/>
            <a:ext cx="2847975" cy="329565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93</a:t>
            </a:fld>
            <a:endParaRPr lang="en-US" dirty="0"/>
          </a:p>
        </p:txBody>
      </p:sp>
      <p:sp>
        <p:nvSpPr>
          <p:cNvPr id="9" name="TextBox 8">
            <a:extLst>
              <a:ext uri="{FF2B5EF4-FFF2-40B4-BE49-F238E27FC236}">
                <a16:creationId xmlns:a16="http://schemas.microsoft.com/office/drawing/2014/main" id="{2870CE56-E8E0-4126-85C5-1D00E42B80F9}"/>
              </a:ext>
            </a:extLst>
          </p:cNvPr>
          <p:cNvSpPr txBox="1"/>
          <p:nvPr/>
        </p:nvSpPr>
        <p:spPr>
          <a:xfrm>
            <a:off x="3411339" y="4661660"/>
            <a:ext cx="835436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a:t>If the upload file includes </a:t>
            </a:r>
            <a:r>
              <a:rPr lang="en-US" sz="1600" u="sng" dirty="0"/>
              <a:t>two rows </a:t>
            </a:r>
            <a:r>
              <a:rPr lang="en-US" sz="1600" dirty="0"/>
              <a:t>specifying </a:t>
            </a:r>
            <a:r>
              <a:rPr lang="en-US" sz="1600" i="1" dirty="0"/>
              <a:t>different grades </a:t>
            </a:r>
            <a:r>
              <a:rPr lang="en-US" sz="1600" dirty="0"/>
              <a:t>for the </a:t>
            </a:r>
            <a:r>
              <a:rPr lang="en-US" sz="1600" b="1" dirty="0"/>
              <a:t>same student </a:t>
            </a:r>
            <a:r>
              <a:rPr lang="en-US" sz="1600" dirty="0"/>
              <a:t>and </a:t>
            </a:r>
            <a:r>
              <a:rPr lang="en-US" sz="1600" b="1" dirty="0"/>
              <a:t>subject</a:t>
            </a:r>
            <a:r>
              <a:rPr lang="en-US" sz="1600" dirty="0"/>
              <a:t>, then </a:t>
            </a:r>
            <a:r>
              <a:rPr lang="en-US" sz="1600" dirty="0">
                <a:highlight>
                  <a:srgbClr val="FFFF00"/>
                </a:highlight>
              </a:rPr>
              <a:t>both grades will be set up as interim grades </a:t>
            </a:r>
            <a:r>
              <a:rPr lang="en-US" sz="1600" dirty="0"/>
              <a:t>for the student’s subject.</a:t>
            </a:r>
          </a:p>
          <a:p>
            <a:pPr marL="285750" indent="-285750">
              <a:buFont typeface="Wingdings" panose="05000000000000000000" pitchFamily="2" charset="2"/>
              <a:buChar char="§"/>
            </a:pPr>
            <a:r>
              <a:rPr lang="en-US" sz="1600" dirty="0"/>
              <a:t>If the upload file includes </a:t>
            </a:r>
            <a:r>
              <a:rPr lang="en-US" sz="1600" u="sng" dirty="0"/>
              <a:t>two rows</a:t>
            </a:r>
            <a:r>
              <a:rPr lang="en-US" sz="1600" dirty="0"/>
              <a:t> for the </a:t>
            </a:r>
            <a:r>
              <a:rPr lang="en-US" sz="1600" b="1" dirty="0"/>
              <a:t>same student </a:t>
            </a:r>
            <a:r>
              <a:rPr lang="en-US" sz="1600" dirty="0"/>
              <a:t>and </a:t>
            </a:r>
            <a:r>
              <a:rPr lang="en-US" sz="1600" b="1" dirty="0"/>
              <a:t>subject</a:t>
            </a:r>
            <a:r>
              <a:rPr lang="en-US" sz="1600" dirty="0"/>
              <a:t> and the </a:t>
            </a:r>
            <a:r>
              <a:rPr lang="en-US" sz="1600" i="1" dirty="0"/>
              <a:t>second row has a value “None”</a:t>
            </a:r>
            <a:r>
              <a:rPr lang="en-US" sz="1600" dirty="0"/>
              <a:t>, then </a:t>
            </a:r>
            <a:r>
              <a:rPr lang="en-US" sz="1600" dirty="0">
                <a:highlight>
                  <a:srgbClr val="FFFF00"/>
                </a:highlight>
              </a:rPr>
              <a:t>all interim grades </a:t>
            </a:r>
            <a:r>
              <a:rPr lang="en-US" sz="1600" dirty="0"/>
              <a:t>established for the student’s subject up to that point </a:t>
            </a:r>
            <a:r>
              <a:rPr lang="en-US" sz="1600" dirty="0">
                <a:highlight>
                  <a:srgbClr val="FFFF00"/>
                </a:highlight>
              </a:rPr>
              <a:t>will be removed.</a:t>
            </a:r>
          </a:p>
          <a:p>
            <a:pPr marL="285750" indent="-285750">
              <a:buFont typeface="Wingdings" panose="05000000000000000000" pitchFamily="2" charset="2"/>
              <a:buChar char="§"/>
            </a:pPr>
            <a:r>
              <a:rPr lang="en-US" sz="1600" dirty="0"/>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2" name="Title 1"/>
          <p:cNvSpPr>
            <a:spLocks noGrp="1"/>
          </p:cNvSpPr>
          <p:nvPr>
            <p:ph type="title"/>
          </p:nvPr>
        </p:nvSpPr>
        <p:spPr>
          <a:xfrm>
            <a:off x="434304" y="0"/>
            <a:ext cx="10515600" cy="988601"/>
          </a:xfrm>
        </p:spPr>
        <p:txBody>
          <a:bodyPr>
            <a:noAutofit/>
          </a:bodyPr>
          <a:lstStyle/>
          <a:p>
            <a:r>
              <a:rPr lang="en-US" sz="3600" dirty="0"/>
              <a:t>Upload</a:t>
            </a:r>
            <a:r>
              <a:rPr lang="en-US" dirty="0"/>
              <a:t> Students </a:t>
            </a:r>
            <a:r>
              <a:rPr lang="en-US" sz="3600" dirty="0"/>
              <a:t>Interim</a:t>
            </a:r>
            <a:r>
              <a:rPr lang="en-US" dirty="0"/>
              <a:t> Testing Grade </a:t>
            </a:r>
          </a:p>
        </p:txBody>
      </p:sp>
      <p:pic>
        <p:nvPicPr>
          <p:cNvPr id="7" name="Picture 6">
            <a:extLst>
              <a:ext uri="{FF2B5EF4-FFF2-40B4-BE49-F238E27FC236}">
                <a16:creationId xmlns:a16="http://schemas.microsoft.com/office/drawing/2014/main" id="{3759E23A-FD85-48A5-BA8F-20A78F5776D6}"/>
              </a:ext>
            </a:extLst>
          </p:cNvPr>
          <p:cNvPicPr>
            <a:picLocks noChangeAspect="1"/>
          </p:cNvPicPr>
          <p:nvPr/>
        </p:nvPicPr>
        <p:blipFill>
          <a:blip r:embed="rId5"/>
          <a:stretch>
            <a:fillRect/>
          </a:stretch>
        </p:blipFill>
        <p:spPr>
          <a:xfrm>
            <a:off x="4426570" y="3865088"/>
            <a:ext cx="6056679" cy="731253"/>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5A80976D-E9BB-4E38-8BE0-E003FB461BE6}"/>
              </a:ext>
            </a:extLst>
          </p:cNvPr>
          <p:cNvSpPr/>
          <p:nvPr/>
        </p:nvSpPr>
        <p:spPr>
          <a:xfrm flipV="1">
            <a:off x="989042" y="4497127"/>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8725962-A969-4B6C-8D5D-206725C13392}"/>
              </a:ext>
            </a:extLst>
          </p:cNvPr>
          <p:cNvSpPr/>
          <p:nvPr/>
        </p:nvSpPr>
        <p:spPr>
          <a:xfrm>
            <a:off x="9293681" y="1300022"/>
            <a:ext cx="735859" cy="4028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0E9259A-8C0F-46A0-E743-64B46881C181}"/>
              </a:ext>
            </a:extLst>
          </p:cNvPr>
          <p:cNvPicPr>
            <a:picLocks noChangeAspect="1"/>
          </p:cNvPicPr>
          <p:nvPr/>
        </p:nvPicPr>
        <p:blipFill>
          <a:blip r:embed="rId6"/>
          <a:stretch>
            <a:fillRect/>
          </a:stretch>
        </p:blipFill>
        <p:spPr>
          <a:xfrm>
            <a:off x="4694895" y="1772460"/>
            <a:ext cx="3375409" cy="1894966"/>
          </a:xfrm>
          <a:prstGeom prst="rect">
            <a:avLst/>
          </a:prstGeom>
        </p:spPr>
      </p:pic>
    </p:spTree>
    <p:extLst>
      <p:ext uri="{BB962C8B-B14F-4D97-AF65-F5344CB8AC3E}">
        <p14:creationId xmlns:p14="http://schemas.microsoft.com/office/powerpoint/2010/main" val="7466162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63B63D-EBB9-4323-8B75-94A16E1B86EB}"/>
              </a:ext>
            </a:extLst>
          </p:cNvPr>
          <p:cNvPicPr>
            <a:picLocks noChangeAspect="1"/>
          </p:cNvPicPr>
          <p:nvPr/>
        </p:nvPicPr>
        <p:blipFill>
          <a:blip r:embed="rId3"/>
          <a:stretch>
            <a:fillRect/>
          </a:stretch>
        </p:blipFill>
        <p:spPr>
          <a:xfrm>
            <a:off x="517267" y="1838334"/>
            <a:ext cx="2847975" cy="329565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94</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Viewing and Exporting Students</a:t>
            </a:r>
          </a:p>
        </p:txBody>
      </p:sp>
      <p:pic>
        <p:nvPicPr>
          <p:cNvPr id="3" name="Picture 2">
            <a:extLst>
              <a:ext uri="{FF2B5EF4-FFF2-40B4-BE49-F238E27FC236}">
                <a16:creationId xmlns:a16="http://schemas.microsoft.com/office/drawing/2014/main" id="{E83818B3-F749-48C7-B055-8542F98EE0DE}"/>
              </a:ext>
            </a:extLst>
          </p:cNvPr>
          <p:cNvPicPr>
            <a:picLocks noChangeAspect="1"/>
          </p:cNvPicPr>
          <p:nvPr/>
        </p:nvPicPr>
        <p:blipFill>
          <a:blip r:embed="rId4"/>
          <a:stretch>
            <a:fillRect/>
          </a:stretch>
        </p:blipFill>
        <p:spPr>
          <a:xfrm>
            <a:off x="3898422" y="1079827"/>
            <a:ext cx="7337414" cy="549850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7A21E1A-0280-4C93-9D2D-791D73ECC415}"/>
              </a:ext>
            </a:extLst>
          </p:cNvPr>
          <p:cNvSpPr/>
          <p:nvPr/>
        </p:nvSpPr>
        <p:spPr>
          <a:xfrm>
            <a:off x="1056373" y="4810091"/>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AE72ACD-8D48-4BB3-B87E-4DA46AF7C3E3}"/>
              </a:ext>
            </a:extLst>
          </p:cNvPr>
          <p:cNvSpPr/>
          <p:nvPr/>
        </p:nvSpPr>
        <p:spPr>
          <a:xfrm>
            <a:off x="4111409" y="2992577"/>
            <a:ext cx="1420147"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A8197E-2A23-4C8C-99DC-518F4880CDD6}"/>
              </a:ext>
            </a:extLst>
          </p:cNvPr>
          <p:cNvSpPr/>
          <p:nvPr/>
        </p:nvSpPr>
        <p:spPr>
          <a:xfrm rot="10800000">
            <a:off x="8147616" y="620822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1382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7A1CCB-697A-4C8E-BF44-21B4AB3D7C3C}"/>
              </a:ext>
            </a:extLst>
          </p:cNvPr>
          <p:cNvPicPr>
            <a:picLocks noChangeAspect="1"/>
          </p:cNvPicPr>
          <p:nvPr/>
        </p:nvPicPr>
        <p:blipFill>
          <a:blip r:embed="rId3"/>
          <a:stretch>
            <a:fillRect/>
          </a:stretch>
        </p:blipFill>
        <p:spPr>
          <a:xfrm>
            <a:off x="4054929" y="1736590"/>
            <a:ext cx="7619804" cy="4508013"/>
          </a:xfrm>
          <a:prstGeom prst="rect">
            <a:avLst/>
          </a:prstGeom>
        </p:spPr>
      </p:pic>
      <p:pic>
        <p:nvPicPr>
          <p:cNvPr id="7" name="Picture 6">
            <a:extLst>
              <a:ext uri="{FF2B5EF4-FFF2-40B4-BE49-F238E27FC236}">
                <a16:creationId xmlns:a16="http://schemas.microsoft.com/office/drawing/2014/main" id="{C9C13DF1-FDE2-B466-82D1-05323C86E034}"/>
              </a:ext>
            </a:extLst>
          </p:cNvPr>
          <p:cNvPicPr>
            <a:picLocks noChangeAspect="1"/>
          </p:cNvPicPr>
          <p:nvPr/>
        </p:nvPicPr>
        <p:blipFill>
          <a:blip r:embed="rId4"/>
          <a:stretch>
            <a:fillRect/>
          </a:stretch>
        </p:blipFill>
        <p:spPr>
          <a:xfrm>
            <a:off x="6424576" y="2657138"/>
            <a:ext cx="4887007" cy="2476846"/>
          </a:xfrm>
          <a:prstGeom prst="rect">
            <a:avLst/>
          </a:prstGeom>
        </p:spPr>
      </p:pic>
      <p:sp>
        <p:nvSpPr>
          <p:cNvPr id="14" name="Slide Number Placeholder 13"/>
          <p:cNvSpPr>
            <a:spLocks noGrp="1"/>
          </p:cNvSpPr>
          <p:nvPr>
            <p:ph type="sldNum" sz="quarter" idx="12"/>
          </p:nvPr>
        </p:nvSpPr>
        <p:spPr/>
        <p:txBody>
          <a:bodyPr/>
          <a:lstStyle/>
          <a:p>
            <a:fld id="{C26AAFF7-C4D7-4A72-B8FA-A17532192431}" type="slidenum">
              <a:rPr lang="en-US" smtClean="0"/>
              <a:pPr/>
              <a:t>95</a:t>
            </a:fld>
            <a:endParaRPr lang="en-US" dirty="0"/>
          </a:p>
        </p:txBody>
      </p:sp>
      <p:sp>
        <p:nvSpPr>
          <p:cNvPr id="2" name="Title 1"/>
          <p:cNvSpPr>
            <a:spLocks noGrp="1"/>
          </p:cNvSpPr>
          <p:nvPr>
            <p:ph type="title"/>
          </p:nvPr>
        </p:nvSpPr>
        <p:spPr>
          <a:xfrm>
            <a:off x="434304" y="0"/>
            <a:ext cx="10515600" cy="988601"/>
          </a:xfrm>
        </p:spPr>
        <p:txBody>
          <a:bodyPr/>
          <a:lstStyle/>
          <a:p>
            <a:r>
              <a:rPr lang="en-US" dirty="0"/>
              <a:t>Searching for Students</a:t>
            </a:r>
          </a:p>
        </p:txBody>
      </p:sp>
      <p:sp>
        <p:nvSpPr>
          <p:cNvPr id="9" name="Rectangle 8">
            <a:extLst>
              <a:ext uri="{FF2B5EF4-FFF2-40B4-BE49-F238E27FC236}">
                <a16:creationId xmlns:a16="http://schemas.microsoft.com/office/drawing/2014/main" id="{8D82BD60-3734-4E16-A520-5EAAE54B7DDC}"/>
              </a:ext>
            </a:extLst>
          </p:cNvPr>
          <p:cNvSpPr/>
          <p:nvPr/>
        </p:nvSpPr>
        <p:spPr>
          <a:xfrm>
            <a:off x="4052711" y="3015878"/>
            <a:ext cx="1828800" cy="517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355F59-720F-40D3-8808-17B759E49F5C}"/>
              </a:ext>
            </a:extLst>
          </p:cNvPr>
          <p:cNvSpPr/>
          <p:nvPr/>
        </p:nvSpPr>
        <p:spPr>
          <a:xfrm>
            <a:off x="6746488" y="4493941"/>
            <a:ext cx="4203416" cy="491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5A8A2A0-CFCF-4FE6-B958-C5252CF43C2A}"/>
              </a:ext>
            </a:extLst>
          </p:cNvPr>
          <p:cNvSpPr/>
          <p:nvPr/>
        </p:nvSpPr>
        <p:spPr>
          <a:xfrm>
            <a:off x="3303055" y="203103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78CD672-AEFF-4FB5-ABEE-4B268FCD3EE7}"/>
              </a:ext>
            </a:extLst>
          </p:cNvPr>
          <p:cNvSpPr/>
          <p:nvPr/>
        </p:nvSpPr>
        <p:spPr>
          <a:xfrm>
            <a:off x="3511864" y="512141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63088F6-7D19-43C8-B78A-12F9DCE2B570}"/>
              </a:ext>
            </a:extLst>
          </p:cNvPr>
          <p:cNvPicPr>
            <a:picLocks noChangeAspect="1"/>
          </p:cNvPicPr>
          <p:nvPr/>
        </p:nvPicPr>
        <p:blipFill>
          <a:blip r:embed="rId5"/>
          <a:stretch>
            <a:fillRect/>
          </a:stretch>
        </p:blipFill>
        <p:spPr>
          <a:xfrm>
            <a:off x="517267" y="1838334"/>
            <a:ext cx="2847975" cy="329565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24EE72F-65FF-42E8-8BAB-78E6EE17443B}"/>
              </a:ext>
            </a:extLst>
          </p:cNvPr>
          <p:cNvSpPr/>
          <p:nvPr/>
        </p:nvSpPr>
        <p:spPr>
          <a:xfrm>
            <a:off x="1053519" y="4810091"/>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56376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E756-4AC2-4076-9E68-51195658ACF6}"/>
              </a:ext>
            </a:extLst>
          </p:cNvPr>
          <p:cNvPicPr>
            <a:picLocks noChangeAspect="1"/>
          </p:cNvPicPr>
          <p:nvPr/>
        </p:nvPicPr>
        <p:blipFill>
          <a:blip r:embed="rId3"/>
          <a:stretch>
            <a:fillRect/>
          </a:stretch>
        </p:blipFill>
        <p:spPr>
          <a:xfrm>
            <a:off x="344009" y="1984625"/>
            <a:ext cx="2886075" cy="847725"/>
          </a:xfrm>
          <a:prstGeom prst="rect">
            <a:avLst/>
          </a:prstGeom>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96</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Test Settings and Tools</a:t>
            </a:r>
          </a:p>
        </p:txBody>
      </p:sp>
      <p:pic>
        <p:nvPicPr>
          <p:cNvPr id="4" name="Picture 3">
            <a:extLst>
              <a:ext uri="{FF2B5EF4-FFF2-40B4-BE49-F238E27FC236}">
                <a16:creationId xmlns:a16="http://schemas.microsoft.com/office/drawing/2014/main" id="{8B8C34AD-0880-45C2-A747-9AC90BB7898D}"/>
              </a:ext>
            </a:extLst>
          </p:cNvPr>
          <p:cNvPicPr>
            <a:picLocks noChangeAspect="1"/>
          </p:cNvPicPr>
          <p:nvPr/>
        </p:nvPicPr>
        <p:blipFill>
          <a:blip r:embed="rId4"/>
          <a:stretch>
            <a:fillRect/>
          </a:stretch>
        </p:blipFill>
        <p:spPr>
          <a:xfrm>
            <a:off x="3675415" y="1193723"/>
            <a:ext cx="7825316" cy="447055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73186B2-779F-4A11-8B75-DD65042CB6AB}"/>
              </a:ext>
            </a:extLst>
          </p:cNvPr>
          <p:cNvSpPr/>
          <p:nvPr/>
        </p:nvSpPr>
        <p:spPr>
          <a:xfrm>
            <a:off x="871495" y="2408487"/>
            <a:ext cx="2255526" cy="321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90C3DC-D96F-4A54-93DD-A372F9F2276F}"/>
              </a:ext>
            </a:extLst>
          </p:cNvPr>
          <p:cNvSpPr/>
          <p:nvPr/>
        </p:nvSpPr>
        <p:spPr>
          <a:xfrm>
            <a:off x="3862564" y="2740377"/>
            <a:ext cx="1183569" cy="273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20E2A99-2F53-4D8D-BE19-1B710477EBDF}"/>
              </a:ext>
            </a:extLst>
          </p:cNvPr>
          <p:cNvPicPr>
            <a:picLocks noChangeAspect="1"/>
          </p:cNvPicPr>
          <p:nvPr/>
        </p:nvPicPr>
        <p:blipFill>
          <a:blip r:embed="rId5"/>
          <a:stretch>
            <a:fillRect/>
          </a:stretch>
        </p:blipFill>
        <p:spPr>
          <a:xfrm>
            <a:off x="874271" y="4755577"/>
            <a:ext cx="5976585" cy="1817399"/>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0AC314B8-269F-4263-96BE-8D0F23FF5353}"/>
              </a:ext>
            </a:extLst>
          </p:cNvPr>
          <p:cNvSpPr/>
          <p:nvPr/>
        </p:nvSpPr>
        <p:spPr>
          <a:xfrm rot="10800000">
            <a:off x="8140735" y="528917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1E35A8B-3D3C-4A0F-AB0E-42AC6EE0E93D}"/>
              </a:ext>
            </a:extLst>
          </p:cNvPr>
          <p:cNvSpPr/>
          <p:nvPr/>
        </p:nvSpPr>
        <p:spPr>
          <a:xfrm rot="10800000">
            <a:off x="3958202" y="5587101"/>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982D4D28-632C-41C2-B2DB-310508A9220E}"/>
              </a:ext>
            </a:extLst>
          </p:cNvPr>
          <p:cNvSpPr/>
          <p:nvPr/>
        </p:nvSpPr>
        <p:spPr>
          <a:xfrm>
            <a:off x="2782002" y="624929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64639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screenshot of a computer&#10;&#10;Description automatically generated">
            <a:extLst>
              <a:ext uri="{FF2B5EF4-FFF2-40B4-BE49-F238E27FC236}">
                <a16:creationId xmlns:a16="http://schemas.microsoft.com/office/drawing/2014/main" id="{83E7AFEA-CCEC-D417-F420-95871CB0A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203" y="2359709"/>
            <a:ext cx="7499684" cy="37524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9" name="Picture 18" descr="A screenshot of a computer&#10;&#10;Description automatically generated">
            <a:extLst>
              <a:ext uri="{FF2B5EF4-FFF2-40B4-BE49-F238E27FC236}">
                <a16:creationId xmlns:a16="http://schemas.microsoft.com/office/drawing/2014/main" id="{184219E7-8CCB-C567-BBF1-9E412DDF5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975" y="865400"/>
            <a:ext cx="4580140" cy="14008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Add Rosters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0097E58F-421F-407E-9F9C-F80EA95DAEBA}"/>
              </a:ext>
            </a:extLst>
          </p:cNvPr>
          <p:cNvGrpSpPr/>
          <p:nvPr/>
        </p:nvGrpSpPr>
        <p:grpSpPr>
          <a:xfrm>
            <a:off x="408466" y="1027906"/>
            <a:ext cx="3231588" cy="4866617"/>
            <a:chOff x="226474" y="877967"/>
            <a:chExt cx="3231588" cy="4866617"/>
          </a:xfrm>
        </p:grpSpPr>
        <p:pic>
          <p:nvPicPr>
            <p:cNvPr id="7" name="Picture 6">
              <a:extLst>
                <a:ext uri="{FF2B5EF4-FFF2-40B4-BE49-F238E27FC236}">
                  <a16:creationId xmlns:a16="http://schemas.microsoft.com/office/drawing/2014/main" id="{58B867A3-2A81-4123-BC72-8CAADD8C14AD}"/>
                </a:ext>
              </a:extLst>
            </p:cNvPr>
            <p:cNvPicPr>
              <a:picLocks noChangeAspect="1"/>
            </p:cNvPicPr>
            <p:nvPr/>
          </p:nvPicPr>
          <p:blipFill rotWithShape="1">
            <a:blip r:embed="rId6"/>
            <a:srcRect l="880" t="884" r="1246" b="1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9FA347F-D3C9-4DDC-8656-277B6614185E}"/>
                </a:ext>
              </a:extLst>
            </p:cNvPr>
            <p:cNvSpPr/>
            <p:nvPr/>
          </p:nvSpPr>
          <p:spPr>
            <a:xfrm>
              <a:off x="581025" y="4217096"/>
              <a:ext cx="2705100" cy="250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own Arrow 9">
            <a:extLst>
              <a:ext uri="{FF2B5EF4-FFF2-40B4-BE49-F238E27FC236}">
                <a16:creationId xmlns:a16="http://schemas.microsoft.com/office/drawing/2014/main" id="{4063A527-1521-22B7-0474-1436B6E89B4B}"/>
              </a:ext>
            </a:extLst>
          </p:cNvPr>
          <p:cNvSpPr>
            <a:spLocks noChangeAspect="1"/>
          </p:cNvSpPr>
          <p:nvPr/>
        </p:nvSpPr>
        <p:spPr>
          <a:xfrm rot="16200000">
            <a:off x="196393" y="4105953"/>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D4E3C27-4FFA-EAD5-DDCD-54A2541A2C4F}"/>
              </a:ext>
            </a:extLst>
          </p:cNvPr>
          <p:cNvSpPr/>
          <p:nvPr/>
        </p:nvSpPr>
        <p:spPr>
          <a:xfrm>
            <a:off x="4138606" y="3124159"/>
            <a:ext cx="1096369" cy="1946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0E210A-0547-ED6F-6338-86847367B046}"/>
              </a:ext>
            </a:extLst>
          </p:cNvPr>
          <p:cNvSpPr/>
          <p:nvPr/>
        </p:nvSpPr>
        <p:spPr>
          <a:xfrm>
            <a:off x="7805045" y="3116647"/>
            <a:ext cx="700781" cy="1694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9">
            <a:extLst>
              <a:ext uri="{FF2B5EF4-FFF2-40B4-BE49-F238E27FC236}">
                <a16:creationId xmlns:a16="http://schemas.microsoft.com/office/drawing/2014/main" id="{F802857F-844E-6ADE-6925-0D1477C23455}"/>
              </a:ext>
            </a:extLst>
          </p:cNvPr>
          <p:cNvSpPr>
            <a:spLocks noChangeAspect="1"/>
          </p:cNvSpPr>
          <p:nvPr/>
        </p:nvSpPr>
        <p:spPr>
          <a:xfrm rot="5400000">
            <a:off x="8180094" y="1866500"/>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a:extLst>
              <a:ext uri="{FF2B5EF4-FFF2-40B4-BE49-F238E27FC236}">
                <a16:creationId xmlns:a16="http://schemas.microsoft.com/office/drawing/2014/main" id="{AA79B44A-C014-E4E9-0CB6-3FB046968249}"/>
              </a:ext>
            </a:extLst>
          </p:cNvPr>
          <p:cNvSpPr>
            <a:spLocks noChangeAspect="1"/>
          </p:cNvSpPr>
          <p:nvPr/>
        </p:nvSpPr>
        <p:spPr>
          <a:xfrm rot="16200000">
            <a:off x="3739918" y="3856274"/>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1359915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7DBF4A3E-C339-BACD-4774-E257F0A20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631" y="1384855"/>
            <a:ext cx="7982404" cy="38528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222A4F5C-629B-45C2-ACEE-E1BD6E907338}"/>
              </a:ext>
            </a:extLst>
          </p:cNvPr>
          <p:cNvGrpSpPr/>
          <p:nvPr/>
        </p:nvGrpSpPr>
        <p:grpSpPr>
          <a:xfrm>
            <a:off x="7791834" y="2181283"/>
            <a:ext cx="2428491" cy="2982266"/>
            <a:chOff x="4820034" y="1372172"/>
            <a:chExt cx="2428491" cy="2982266"/>
          </a:xfrm>
        </p:grpSpPr>
        <p:sp>
          <p:nvSpPr>
            <p:cNvPr id="18" name="Rectangle 17">
              <a:extLst>
                <a:ext uri="{FF2B5EF4-FFF2-40B4-BE49-F238E27FC236}">
                  <a16:creationId xmlns:a16="http://schemas.microsoft.com/office/drawing/2014/main" id="{2EA6AEDB-91AB-4FB4-839C-678E05B4BFF8}"/>
                </a:ext>
              </a:extLst>
            </p:cNvPr>
            <p:cNvSpPr/>
            <p:nvPr/>
          </p:nvSpPr>
          <p:spPr>
            <a:xfrm>
              <a:off x="4820034" y="1372172"/>
              <a:ext cx="2066542" cy="6000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3685B63-7752-4804-B932-EF9421B1E54F}"/>
                </a:ext>
              </a:extLst>
            </p:cNvPr>
            <p:cNvSpPr/>
            <p:nvPr/>
          </p:nvSpPr>
          <p:spPr>
            <a:xfrm>
              <a:off x="6172200" y="4074165"/>
              <a:ext cx="1076325" cy="2802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89" name="Title 1"/>
          <p:cNvSpPr>
            <a:spLocks noGrp="1"/>
          </p:cNvSpPr>
          <p:nvPr>
            <p:ph type="title"/>
          </p:nvPr>
        </p:nvSpPr>
        <p:spPr/>
        <p:txBody>
          <a:bodyPr/>
          <a:lstStyle/>
          <a:p>
            <a:r>
              <a:rPr lang="en-US" dirty="0">
                <a:ea typeface="ＭＳ Ｐゴシック" charset="-128"/>
              </a:rPr>
              <a:t>Add Rosters One at a Time, continued</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3" name="Group 2">
            <a:extLst>
              <a:ext uri="{FF2B5EF4-FFF2-40B4-BE49-F238E27FC236}">
                <a16:creationId xmlns:a16="http://schemas.microsoft.com/office/drawing/2014/main" id="{90CE2F80-074C-4974-A471-D25CA5422DC9}"/>
              </a:ext>
            </a:extLst>
          </p:cNvPr>
          <p:cNvGrpSpPr/>
          <p:nvPr/>
        </p:nvGrpSpPr>
        <p:grpSpPr>
          <a:xfrm>
            <a:off x="226474" y="877967"/>
            <a:ext cx="3231588" cy="4866617"/>
            <a:chOff x="226474" y="877967"/>
            <a:chExt cx="3231588" cy="4866617"/>
          </a:xfrm>
        </p:grpSpPr>
        <p:pic>
          <p:nvPicPr>
            <p:cNvPr id="7" name="Picture 6">
              <a:extLst>
                <a:ext uri="{FF2B5EF4-FFF2-40B4-BE49-F238E27FC236}">
                  <a16:creationId xmlns:a16="http://schemas.microsoft.com/office/drawing/2014/main" id="{58B867A3-2A81-4123-BC72-8CAADD8C14AD}"/>
                </a:ext>
              </a:extLst>
            </p:cNvPr>
            <p:cNvPicPr>
              <a:picLocks noChangeAspect="1"/>
            </p:cNvPicPr>
            <p:nvPr/>
          </p:nvPicPr>
          <p:blipFill rotWithShape="1">
            <a:blip r:embed="rId5"/>
            <a:srcRect l="880" t="884" r="1246" b="1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9FA347F-D3C9-4DDC-8656-277B6614185E}"/>
                </a:ext>
              </a:extLst>
            </p:cNvPr>
            <p:cNvSpPr/>
            <p:nvPr/>
          </p:nvSpPr>
          <p:spPr>
            <a:xfrm>
              <a:off x="561975" y="4217096"/>
              <a:ext cx="2762250" cy="250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Down Arrow 9">
            <a:extLst>
              <a:ext uri="{FF2B5EF4-FFF2-40B4-BE49-F238E27FC236}">
                <a16:creationId xmlns:a16="http://schemas.microsoft.com/office/drawing/2014/main" id="{CD2D5D8C-7947-43BD-AFF7-57CC11FD4DD6}"/>
              </a:ext>
            </a:extLst>
          </p:cNvPr>
          <p:cNvSpPr>
            <a:spLocks noChangeAspect="1"/>
          </p:cNvSpPr>
          <p:nvPr/>
        </p:nvSpPr>
        <p:spPr>
          <a:xfrm rot="16200000">
            <a:off x="166471" y="4124150"/>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9">
            <a:extLst>
              <a:ext uri="{FF2B5EF4-FFF2-40B4-BE49-F238E27FC236}">
                <a16:creationId xmlns:a16="http://schemas.microsoft.com/office/drawing/2014/main" id="{FA95303C-8E23-BF06-8CA1-20C3E3B9BF4C}"/>
              </a:ext>
            </a:extLst>
          </p:cNvPr>
          <p:cNvSpPr>
            <a:spLocks noChangeAspect="1"/>
          </p:cNvSpPr>
          <p:nvPr/>
        </p:nvSpPr>
        <p:spPr>
          <a:xfrm rot="10800000">
            <a:off x="7835675" y="4143616"/>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9">
            <a:extLst>
              <a:ext uri="{FF2B5EF4-FFF2-40B4-BE49-F238E27FC236}">
                <a16:creationId xmlns:a16="http://schemas.microsoft.com/office/drawing/2014/main" id="{4A57C356-307E-287F-84C3-9A9E1C4FE067}"/>
              </a:ext>
            </a:extLst>
          </p:cNvPr>
          <p:cNvSpPr>
            <a:spLocks noChangeAspect="1"/>
          </p:cNvSpPr>
          <p:nvPr/>
        </p:nvSpPr>
        <p:spPr>
          <a:xfrm rot="10800000">
            <a:off x="7257835" y="4867517"/>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164221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24683-8DEB-159F-C05E-474C3B81A2E0}"/>
              </a:ext>
            </a:extLst>
          </p:cNvPr>
          <p:cNvSpPr>
            <a:spLocks noGrp="1"/>
          </p:cNvSpPr>
          <p:nvPr>
            <p:ph type="title"/>
          </p:nvPr>
        </p:nvSpPr>
        <p:spPr/>
        <p:txBody>
          <a:bodyPr/>
          <a:lstStyle/>
          <a:p>
            <a:r>
              <a:rPr lang="en-US" dirty="0"/>
              <a:t>Add Rosters One at a Time, continued</a:t>
            </a:r>
          </a:p>
        </p:txBody>
      </p:sp>
      <p:sp>
        <p:nvSpPr>
          <p:cNvPr id="2" name="Slide Number Placeholder 3">
            <a:extLst>
              <a:ext uri="{FF2B5EF4-FFF2-40B4-BE49-F238E27FC236}">
                <a16:creationId xmlns:a16="http://schemas.microsoft.com/office/drawing/2014/main" id="{6149E892-2243-2735-471D-A7B5D732DE1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6" name="Group 5">
            <a:extLst>
              <a:ext uri="{FF2B5EF4-FFF2-40B4-BE49-F238E27FC236}">
                <a16:creationId xmlns:a16="http://schemas.microsoft.com/office/drawing/2014/main" id="{5370A753-8B31-6893-8784-91EC0B5F2F48}"/>
              </a:ext>
            </a:extLst>
          </p:cNvPr>
          <p:cNvGrpSpPr/>
          <p:nvPr/>
        </p:nvGrpSpPr>
        <p:grpSpPr>
          <a:xfrm>
            <a:off x="226474" y="877967"/>
            <a:ext cx="3231588" cy="4866617"/>
            <a:chOff x="226474" y="877967"/>
            <a:chExt cx="3231588" cy="4866617"/>
          </a:xfrm>
        </p:grpSpPr>
        <p:pic>
          <p:nvPicPr>
            <p:cNvPr id="7" name="Picture 6">
              <a:extLst>
                <a:ext uri="{FF2B5EF4-FFF2-40B4-BE49-F238E27FC236}">
                  <a16:creationId xmlns:a16="http://schemas.microsoft.com/office/drawing/2014/main" id="{847FC61F-178F-31A7-C818-DF337D1BBE51}"/>
                </a:ext>
              </a:extLst>
            </p:cNvPr>
            <p:cNvPicPr>
              <a:picLocks noChangeAspect="1"/>
            </p:cNvPicPr>
            <p:nvPr/>
          </p:nvPicPr>
          <p:blipFill rotWithShape="1">
            <a:blip r:embed="rId4"/>
            <a:srcRect l="880" t="884" r="1246" b="1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A0F2C17-C533-8D0D-CA49-95FEC5A3699D}"/>
                </a:ext>
              </a:extLst>
            </p:cNvPr>
            <p:cNvSpPr/>
            <p:nvPr/>
          </p:nvSpPr>
          <p:spPr>
            <a:xfrm>
              <a:off x="581025" y="4217096"/>
              <a:ext cx="2705100" cy="250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Down Arrow 9">
            <a:extLst>
              <a:ext uri="{FF2B5EF4-FFF2-40B4-BE49-F238E27FC236}">
                <a16:creationId xmlns:a16="http://schemas.microsoft.com/office/drawing/2014/main" id="{B58032DC-512A-03F3-80B6-0A88AE6FF8B6}"/>
              </a:ext>
            </a:extLst>
          </p:cNvPr>
          <p:cNvSpPr>
            <a:spLocks noChangeAspect="1"/>
          </p:cNvSpPr>
          <p:nvPr/>
        </p:nvSpPr>
        <p:spPr>
          <a:xfrm rot="16200000">
            <a:off x="196393" y="4105953"/>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omputer&#10;&#10;Description automatically generated">
            <a:extLst>
              <a:ext uri="{FF2B5EF4-FFF2-40B4-BE49-F238E27FC236}">
                <a16:creationId xmlns:a16="http://schemas.microsoft.com/office/drawing/2014/main" id="{2ED1AD2F-F019-0B7F-DEEC-6C24A414A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1039" y="2801129"/>
            <a:ext cx="6545801" cy="332455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Down Arrow 9">
            <a:extLst>
              <a:ext uri="{FF2B5EF4-FFF2-40B4-BE49-F238E27FC236}">
                <a16:creationId xmlns:a16="http://schemas.microsoft.com/office/drawing/2014/main" id="{1405DD6E-F791-3F74-3E32-326D9C2E3D94}"/>
              </a:ext>
            </a:extLst>
          </p:cNvPr>
          <p:cNvSpPr>
            <a:spLocks noChangeAspect="1"/>
          </p:cNvSpPr>
          <p:nvPr/>
        </p:nvSpPr>
        <p:spPr>
          <a:xfrm rot="16200000">
            <a:off x="7940448" y="5734679"/>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screenshot of a computer&#10;&#10;Description automatically generated">
            <a:extLst>
              <a:ext uri="{FF2B5EF4-FFF2-40B4-BE49-F238E27FC236}">
                <a16:creationId xmlns:a16="http://schemas.microsoft.com/office/drawing/2014/main" id="{E80E0F6C-B4AC-4680-BAE9-291C1C6E9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6907" y="1195933"/>
            <a:ext cx="4696135" cy="21296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58125F18-C4BD-764C-CE06-5128779A3F11}"/>
              </a:ext>
            </a:extLst>
          </p:cNvPr>
          <p:cNvSpPr/>
          <p:nvPr/>
        </p:nvSpPr>
        <p:spPr>
          <a:xfrm>
            <a:off x="4732456" y="1243060"/>
            <a:ext cx="655895" cy="2174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a:extLst>
              <a:ext uri="{FF2B5EF4-FFF2-40B4-BE49-F238E27FC236}">
                <a16:creationId xmlns:a16="http://schemas.microsoft.com/office/drawing/2014/main" id="{1086EB4B-46AF-E4E8-3090-4B4EDD6E878C}"/>
              </a:ext>
            </a:extLst>
          </p:cNvPr>
          <p:cNvSpPr>
            <a:spLocks noChangeAspect="1"/>
          </p:cNvSpPr>
          <p:nvPr/>
        </p:nvSpPr>
        <p:spPr>
          <a:xfrm>
            <a:off x="6020056" y="3252776"/>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95898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18080</TotalTime>
  <Words>22063</Words>
  <Application>Microsoft Office PowerPoint</Application>
  <PresentationFormat>Widescreen</PresentationFormat>
  <Paragraphs>1590</Paragraphs>
  <Slides>141</Slides>
  <Notes>129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141</vt:i4>
      </vt:variant>
    </vt:vector>
  </HeadingPairs>
  <TitlesOfParts>
    <vt:vector size="151" baseType="lpstr">
      <vt:lpstr>Arial</vt:lpstr>
      <vt:lpstr>Calibri</vt:lpstr>
      <vt:lpstr>Calibri Light</vt:lpstr>
      <vt:lpstr>Cambria</vt:lpstr>
      <vt:lpstr>Courier New</vt:lpstr>
      <vt:lpstr>ITC Franklin Gothic Std Bk Cd</vt:lpstr>
      <vt:lpstr>Open Sans Light</vt:lpstr>
      <vt:lpstr>Symbol</vt:lpstr>
      <vt:lpstr>Wingdings</vt:lpstr>
      <vt:lpstr>Office Theme</vt:lpstr>
      <vt:lpstr> </vt:lpstr>
      <vt:lpstr>TIDE Tasks for Each User Role</vt:lpstr>
      <vt:lpstr>Idaho Portal (Part 1)</vt:lpstr>
      <vt:lpstr>Idaho Portal (Part 2)</vt:lpstr>
      <vt:lpstr>Activating a TIDE Account</vt:lpstr>
      <vt:lpstr>TIDE Home Page</vt:lpstr>
      <vt:lpstr>TIDE Banner</vt:lpstr>
      <vt:lpstr>Navigation Toolbars and Help Text</vt:lpstr>
      <vt:lpstr>Online TIDE User Guide</vt:lpstr>
      <vt:lpstr>District-Level Tasks </vt:lpstr>
      <vt:lpstr>Preparing for Testing </vt:lpstr>
      <vt:lpstr>Add Users &amp; Upload Users</vt:lpstr>
      <vt:lpstr>Viewing, Editing, and Exporting Users</vt:lpstr>
      <vt:lpstr>Add Students</vt:lpstr>
      <vt:lpstr>Add Students (continued)</vt:lpstr>
      <vt:lpstr>English Language Learner Designations</vt:lpstr>
      <vt:lpstr>Add Student (continued)</vt:lpstr>
      <vt:lpstr>Updates to the Test Settings and Tools Section</vt:lpstr>
      <vt:lpstr>Upload Students</vt:lpstr>
      <vt:lpstr>Upload Students Interim Testing Grade </vt:lpstr>
      <vt:lpstr>Dual-Enrolling Students (Part 1)</vt:lpstr>
      <vt:lpstr>Dual-Enrolling Students (Part 2)</vt:lpstr>
      <vt:lpstr>Dual-Enrolling Students (Part 3)</vt:lpstr>
      <vt:lpstr>Dual-Enrolling Students (Part 4)</vt:lpstr>
      <vt:lpstr>Deleting Students</vt:lpstr>
      <vt:lpstr>Viewing, Editing, and Exporting Students</vt:lpstr>
      <vt:lpstr>Searching for Students</vt:lpstr>
      <vt:lpstr>Moving Students</vt:lpstr>
      <vt:lpstr>Test Settings and Tools</vt:lpstr>
      <vt:lpstr>Add Rosters One at a Time</vt:lpstr>
      <vt:lpstr>Add Rosters One at a Time, continued</vt:lpstr>
      <vt:lpstr>Add Rosters One at a Time, continued</vt:lpstr>
      <vt:lpstr>View, Edit, Export and Upload Rosters</vt:lpstr>
      <vt:lpstr>Troubleshooting Tips for Uploading Files</vt:lpstr>
      <vt:lpstr>Secure Test Materials</vt:lpstr>
      <vt:lpstr>Administering Tests</vt:lpstr>
      <vt:lpstr>Print Testing Tickets Student Information</vt:lpstr>
      <vt:lpstr>Print Testing Tickets: Layout Model (Part 1)</vt:lpstr>
      <vt:lpstr>Print Testing Tickets: Layout Model (Part 2)</vt:lpstr>
      <vt:lpstr>Test Improprieties – Creating a Test Impropriety</vt:lpstr>
      <vt:lpstr>Test Improprieties – Creating a Test Impropriety Through File Uploads</vt:lpstr>
      <vt:lpstr>Test Improprieties – Viewing a Test Impropriety</vt:lpstr>
      <vt:lpstr>Plan and Manage Testing (Part 1)</vt:lpstr>
      <vt:lpstr>Plan and Manage Testing (Part 2)</vt:lpstr>
      <vt:lpstr>Plan and Manage Testing (Part 3)</vt:lpstr>
      <vt:lpstr>Test Session Status Report</vt:lpstr>
      <vt:lpstr>Test Completion Rates</vt:lpstr>
      <vt:lpstr>Test Status Code Report</vt:lpstr>
      <vt:lpstr>Participation Search by EDUID</vt:lpstr>
      <vt:lpstr>After Testing</vt:lpstr>
      <vt:lpstr>Non-Participation (Special) Codes</vt:lpstr>
      <vt:lpstr>Searching for Non-Participation Codes</vt:lpstr>
      <vt:lpstr>School-Level Tasks </vt:lpstr>
      <vt:lpstr>Preparing for Testing</vt:lpstr>
      <vt:lpstr>Add Users &amp; Upload Users</vt:lpstr>
      <vt:lpstr>Viewing, Editing, and Exporting Users</vt:lpstr>
      <vt:lpstr>Add Students</vt:lpstr>
      <vt:lpstr>Add Students (continued)</vt:lpstr>
      <vt:lpstr>English Language Learner Designations</vt:lpstr>
      <vt:lpstr>Add Student (continued)</vt:lpstr>
      <vt:lpstr>Updates to Test Settings and Tools Section</vt:lpstr>
      <vt:lpstr>Upload Students Interim Testing Grade </vt:lpstr>
      <vt:lpstr>Deleting Students</vt:lpstr>
      <vt:lpstr>Viewing, Editing, and Exporting Students</vt:lpstr>
      <vt:lpstr>Searching for Students</vt:lpstr>
      <vt:lpstr>Test Settings and Tools</vt:lpstr>
      <vt:lpstr>Add Rosters One at a Time</vt:lpstr>
      <vt:lpstr>Add Rosters One at a Time, continued</vt:lpstr>
      <vt:lpstr>Add Rosters One at a Time, continued</vt:lpstr>
      <vt:lpstr>View, Edit, Export and Upload Rosters</vt:lpstr>
      <vt:lpstr>Troubleshooting Tips for Uploading Files</vt:lpstr>
      <vt:lpstr>Secure Test Materials</vt:lpstr>
      <vt:lpstr>Administering Tests</vt:lpstr>
      <vt:lpstr>Print Testing Tickets Student Information</vt:lpstr>
      <vt:lpstr>Print Testing Tickets: Layout Model (Part 1)</vt:lpstr>
      <vt:lpstr>Print Testing Tickets: Layout Model (Part 2)</vt:lpstr>
      <vt:lpstr>Test Improprieties – Creating a Test Impropriety</vt:lpstr>
      <vt:lpstr>Test Improprieties – Creating a Test Impropriety Through File Uploads</vt:lpstr>
      <vt:lpstr>Test Improprieties – Viewing a Test Impropriety</vt:lpstr>
      <vt:lpstr>Plan and Manage Testing (Part 1)</vt:lpstr>
      <vt:lpstr>Plan and Manage Testing (Part 2)</vt:lpstr>
      <vt:lpstr>Plan and Manage Testing (Part 3)</vt:lpstr>
      <vt:lpstr>Test Session Status Report</vt:lpstr>
      <vt:lpstr>Test Completion Rates</vt:lpstr>
      <vt:lpstr>Test Status Code Report</vt:lpstr>
      <vt:lpstr>Participation Search by EDUID</vt:lpstr>
      <vt:lpstr>After Testing</vt:lpstr>
      <vt:lpstr>Non-Participation (Special) Codes</vt:lpstr>
      <vt:lpstr>Searching for Non-Participation Codes</vt:lpstr>
      <vt:lpstr>Teacher-Level Tasks </vt:lpstr>
      <vt:lpstr>Preparing for Testing</vt:lpstr>
      <vt:lpstr>Viewing and Exporting Users</vt:lpstr>
      <vt:lpstr>Upload Students Interim Testing Grade </vt:lpstr>
      <vt:lpstr>Viewing and Exporting Students</vt:lpstr>
      <vt:lpstr>Searching for Students</vt:lpstr>
      <vt:lpstr>Viewing Test Settings and Tools</vt:lpstr>
      <vt:lpstr>Add Rosters One at a Time</vt:lpstr>
      <vt:lpstr>Add Rosters One at a Time, continued</vt:lpstr>
      <vt:lpstr>Add Rosters One at a Time, continued</vt:lpstr>
      <vt:lpstr>View, Edit, Export and Upload Rosters</vt:lpstr>
      <vt:lpstr>Troubleshooting Tips for Uploading Files</vt:lpstr>
      <vt:lpstr>Secure Test Materials</vt:lpstr>
      <vt:lpstr>Administering Tests</vt:lpstr>
      <vt:lpstr>Print Testing Tickets Student Information</vt:lpstr>
      <vt:lpstr>Print Testing Tickets: Layout Model (Part 1)</vt:lpstr>
      <vt:lpstr>Print Testing Tickets: Layout Model (Part 2)</vt:lpstr>
      <vt:lpstr>Test Improprieties – Viewing a Test Impropriety</vt:lpstr>
      <vt:lpstr>Plan and Manage Testing (Part 1)</vt:lpstr>
      <vt:lpstr>Plan and Manage Testing (Part 2)</vt:lpstr>
      <vt:lpstr>Plan and Manage Testing (Part 3)</vt:lpstr>
      <vt:lpstr>Test Session Status Report</vt:lpstr>
      <vt:lpstr>Test Completion Rates</vt:lpstr>
      <vt:lpstr>Test Status Code Report</vt:lpstr>
      <vt:lpstr>Participation Search by EDUID</vt:lpstr>
      <vt:lpstr>After Testing</vt:lpstr>
      <vt:lpstr>Non-Participation (Special) Codes</vt:lpstr>
      <vt:lpstr>Searching for Non-Participation Codes</vt:lpstr>
      <vt:lpstr>Test Administrator (TA)-Level Tasks</vt:lpstr>
      <vt:lpstr>Preparing for Testing</vt:lpstr>
      <vt:lpstr>Viewing and Exporting Users</vt:lpstr>
      <vt:lpstr>Upload Students Interim Testing Grade </vt:lpstr>
      <vt:lpstr>Troubleshooting Tips for Uploading Files</vt:lpstr>
      <vt:lpstr>Viewing and Exporting Students</vt:lpstr>
      <vt:lpstr>Searching for Students</vt:lpstr>
      <vt:lpstr>Viewing Test Settings and Tools</vt:lpstr>
      <vt:lpstr>Secure Test Materials</vt:lpstr>
      <vt:lpstr>Administering Tests</vt:lpstr>
      <vt:lpstr>Print Testing Tickets Student Information</vt:lpstr>
      <vt:lpstr>Print Testing Tickets: Layout Model (Part 1)</vt:lpstr>
      <vt:lpstr>Print Testing Tickets: Layout Model (Part 2)</vt:lpstr>
      <vt:lpstr>Test Improprieties – Viewing a Test Impropriety</vt:lpstr>
      <vt:lpstr>Plan and Manage Testing (Part 1)</vt:lpstr>
      <vt:lpstr>Plan and Manage Testing (Part 2)</vt:lpstr>
      <vt:lpstr>Plan and Manage Testing (Part 3)</vt:lpstr>
      <vt:lpstr>Test Completion Rates</vt:lpstr>
      <vt:lpstr>Test Status Code Report</vt:lpstr>
      <vt:lpstr>Participation Search by EDUID</vt:lpstr>
      <vt:lpstr>After Testing</vt:lpstr>
      <vt:lpstr>Non-Participation (Special) Codes</vt:lpstr>
      <vt:lpstr>Searching for Non-Participation Codes</vt:lpstr>
      <vt:lpstr>Contact the Idaho Help Desk</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Information Distribution Engine (TIDE)</dc:title>
  <dc:subject>Idaho Assessment Roadshow</dc:subject>
  <dc:creator>Diana Tenzer</dc:creator>
  <cp:keywords>TIDE</cp:keywords>
  <cp:lastModifiedBy>Kara Milch</cp:lastModifiedBy>
  <cp:revision>611</cp:revision>
  <dcterms:created xsi:type="dcterms:W3CDTF">2017-07-26T20:22:24Z</dcterms:created>
  <dcterms:modified xsi:type="dcterms:W3CDTF">2023-11-10T18:58:17Z</dcterms:modified>
</cp:coreProperties>
</file>